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3" r:id="rId4"/>
    <p:sldId id="276" r:id="rId5"/>
    <p:sldId id="265" r:id="rId6"/>
    <p:sldId id="266" r:id="rId7"/>
    <p:sldId id="263" r:id="rId8"/>
    <p:sldId id="278" r:id="rId9"/>
    <p:sldId id="264" r:id="rId10"/>
    <p:sldId id="26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04008" y="2352537"/>
            <a:ext cx="10846964" cy="1384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ОКСИДА ЛИТИЙ-МАРГАНЦА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 СТРУКТУРОЙ ШПИНЕЛИ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МЕТОДОМ СПЕКТРОСКОПИИ КОМБИНАЦИОННОГО РАССЕЯНИЯ СВЕТА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20847" y="4488120"/>
            <a:ext cx="88178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Коробов Евгений Валерьевич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МЕН-472801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5" y="793746"/>
            <a:ext cx="2249416" cy="47794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B2CACAA-C78E-4B79-A99F-1B16B89610A2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10761" y="213042"/>
            <a:ext cx="2590483" cy="1299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57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84A9FE-098C-4F29-B06C-9FFFA591B1B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" t="700" r="338" b="18885"/>
          <a:stretch/>
        </p:blipFill>
        <p:spPr bwMode="auto">
          <a:xfrm>
            <a:off x="243187" y="749882"/>
            <a:ext cx="4669587" cy="2870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C4B777-0C93-465E-94C7-A4510E93921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4"/>
          <a:stretch/>
        </p:blipFill>
        <p:spPr bwMode="auto">
          <a:xfrm>
            <a:off x="243187" y="3429000"/>
            <a:ext cx="4787033" cy="3240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90B437-67CA-45C7-991F-563FDAB740D2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32"/>
          <a:stretch/>
        </p:blipFill>
        <p:spPr bwMode="auto">
          <a:xfrm>
            <a:off x="6154723" y="3512891"/>
            <a:ext cx="4387826" cy="3156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4A4091-8421-4575-9656-AE9743BA8D98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2"/>
          <a:stretch/>
        </p:blipFill>
        <p:spPr bwMode="auto">
          <a:xfrm>
            <a:off x="6096000" y="736558"/>
            <a:ext cx="4505272" cy="2870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356FFD-2DC6-4851-A699-8C177DB91EA4}"/>
              </a:ext>
            </a:extLst>
          </p:cNvPr>
          <p:cNvSpPr txBox="1"/>
          <p:nvPr/>
        </p:nvSpPr>
        <p:spPr>
          <a:xfrm>
            <a:off x="2709347" y="480369"/>
            <a:ext cx="15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Частица 5а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5EC1C-F1ED-4F74-9FE2-DDEADA90A86B}"/>
              </a:ext>
            </a:extLst>
          </p:cNvPr>
          <p:cNvSpPr txBox="1"/>
          <p:nvPr/>
        </p:nvSpPr>
        <p:spPr>
          <a:xfrm>
            <a:off x="2787242" y="340885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Частица 6а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769368-9508-461A-9397-C4E58CFFEF49}"/>
              </a:ext>
            </a:extLst>
          </p:cNvPr>
          <p:cNvSpPr txBox="1"/>
          <p:nvPr/>
        </p:nvSpPr>
        <p:spPr>
          <a:xfrm>
            <a:off x="8052687" y="480369"/>
            <a:ext cx="128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Частица 6в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0EE11-98F1-44D9-94F0-2989DDA4A59F}"/>
              </a:ext>
            </a:extLst>
          </p:cNvPr>
          <p:cNvSpPr txBox="1"/>
          <p:nvPr/>
        </p:nvSpPr>
        <p:spPr>
          <a:xfrm>
            <a:off x="8533295" y="35219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Частица 6д</a:t>
            </a:r>
          </a:p>
        </p:txBody>
      </p:sp>
    </p:spTree>
    <p:extLst>
      <p:ext uri="{BB962C8B-B14F-4D97-AF65-F5344CB8AC3E}">
        <p14:creationId xmlns:p14="http://schemas.microsoft.com/office/powerpoint/2010/main" val="233381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2E044-6F9F-4A07-AD60-3E923A456AEB}"/>
              </a:ext>
            </a:extLst>
          </p:cNvPr>
          <p:cNvSpPr txBox="1"/>
          <p:nvPr/>
        </p:nvSpPr>
        <p:spPr>
          <a:xfrm>
            <a:off x="663075" y="914401"/>
            <a:ext cx="535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39659-FDAA-4E46-817E-250D9B44C7A8}"/>
              </a:ext>
            </a:extLst>
          </p:cNvPr>
          <p:cNvSpPr txBox="1"/>
          <p:nvPr/>
        </p:nvSpPr>
        <p:spPr>
          <a:xfrm>
            <a:off x="663075" y="1686790"/>
            <a:ext cx="1016711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Исследована структура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методами спектроскопии комбинационного рассеяния света (КРС)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Отработана методика измерений спектров КРС от отдельных частиц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Проведена обработка полученных спектров.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Выявлено индуцированное лазером разложение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5648"/>
            <a:ext cx="10515600" cy="79504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D4214DE-7398-4B9B-ACAE-29FB5301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Исследовать структуру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методами спектроскопии комбинационного рассеяния света (КРС);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Отработать методику измерений спектров КРС от отдельных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9595" y="116682"/>
            <a:ext cx="1422400" cy="681037"/>
          </a:xfrm>
          <a:prstGeom prst="rect">
            <a:avLst/>
          </a:prstGeom>
          <a:noFill/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59595" y="1078481"/>
            <a:ext cx="9051734" cy="605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 накопления электроэнергии в современной технике.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A1B9CB-8067-409E-A404-ED271087AC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30"/>
          <a:stretch/>
        </p:blipFill>
        <p:spPr>
          <a:xfrm>
            <a:off x="874726" y="1684219"/>
            <a:ext cx="10578527" cy="4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F8DCE6-D0E0-4B53-9180-F6B3112BCA5F}"/>
              </a:ext>
            </a:extLst>
          </p:cNvPr>
          <p:cNvSpPr txBox="1"/>
          <p:nvPr/>
        </p:nvSpPr>
        <p:spPr>
          <a:xfrm>
            <a:off x="717175" y="914401"/>
            <a:ext cx="816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1026" name="Picture 2" descr="A Behind the Scenes Take on Lithium-ion Battery Prices | BloombergNEF">
            <a:extLst>
              <a:ext uri="{FF2B5EF4-FFF2-40B4-BE49-F238E27FC236}">
                <a16:creationId xmlns:a16="http://schemas.microsoft.com/office/drawing/2014/main" id="{AECA3BE5-CF4B-4065-8BCF-9E79FB24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09" y="1437621"/>
            <a:ext cx="8166765" cy="53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4BA1F8-361E-4864-841F-CDFA6E42485D}"/>
              </a:ext>
            </a:extLst>
          </p:cNvPr>
          <p:cNvSpPr/>
          <p:nvPr/>
        </p:nvSpPr>
        <p:spPr>
          <a:xfrm>
            <a:off x="717175" y="2207720"/>
            <a:ext cx="244169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</a:t>
            </a:r>
            <a:r>
              <a:rPr lang="en-US" sz="4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4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</a:p>
          <a:p>
            <a:pPr algn="ctr"/>
            <a:r>
              <a:rPr lang="en-US" sz="3200" dirty="0"/>
              <a:t>Mn </a:t>
            </a:r>
            <a:r>
              <a:rPr lang="ru-RU" sz="3200" dirty="0"/>
              <a:t>дешевле</a:t>
            </a:r>
            <a:br>
              <a:rPr lang="en-US" sz="3200" dirty="0"/>
            </a:br>
            <a:r>
              <a:rPr lang="en-US" sz="3200" dirty="0"/>
              <a:t>Ni </a:t>
            </a:r>
            <a:r>
              <a:rPr lang="ru-RU" sz="3200" dirty="0"/>
              <a:t>и </a:t>
            </a:r>
            <a:r>
              <a:rPr lang="en-US" sz="3200" dirty="0"/>
              <a:t>Co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382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DAE0D-53C4-4716-BDB4-C32E881184C1}"/>
                  </a:ext>
                </a:extLst>
              </p:cNvPr>
              <p:cNvSpPr txBox="1"/>
              <p:nvPr/>
            </p:nvSpPr>
            <p:spPr>
              <a:xfrm>
                <a:off x="703574" y="737158"/>
                <a:ext cx="107212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Оксида литий-марганца со структурой шпинели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LiMn</m:t>
                    </m:r>
                    <m:r>
                      <m:rPr>
                        <m:nor/>
                      </m:rPr>
                      <a:rPr lang="en-US" sz="2800" b="1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800" b="1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ru-RU" sz="2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Основные характеристики материала.</a:t>
                </a:r>
                <a:endPara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DAE0D-53C4-4716-BDB4-C32E8811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4" y="737158"/>
                <a:ext cx="10721235" cy="954107"/>
              </a:xfrm>
              <a:prstGeom prst="rect">
                <a:avLst/>
              </a:prstGeom>
              <a:blipFill>
                <a:blip r:embed="rId4"/>
                <a:stretch>
                  <a:fillRect l="-1137" t="-7051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sp>
        <p:nvSpPr>
          <p:cNvPr id="6" name="AutoShape 4" descr="Enterprise">
            <a:extLst>
              <a:ext uri="{FF2B5EF4-FFF2-40B4-BE49-F238E27FC236}">
                <a16:creationId xmlns:a16="http://schemas.microsoft.com/office/drawing/2014/main" id="{87F7DE3D-49C7-4AED-9787-40770F986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454378"/>
            <a:ext cx="4035778" cy="40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Enterprise">
            <a:extLst>
              <a:ext uri="{FF2B5EF4-FFF2-40B4-BE49-F238E27FC236}">
                <a16:creationId xmlns:a16="http://schemas.microsoft.com/office/drawing/2014/main" id="{DAC19593-2CA1-4815-B893-52DC86E96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886325"/>
            <a:ext cx="4467725" cy="44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B5CBAA3-523C-4DDF-8F99-D3030441CD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6" y="1760398"/>
            <a:ext cx="5983802" cy="4544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2FDBEC-AAC8-4891-A732-B953809E8D01}"/>
                  </a:ext>
                </a:extLst>
              </p:cNvPr>
              <p:cNvSpPr txBox="1"/>
              <p:nvPr/>
            </p:nvSpPr>
            <p:spPr>
              <a:xfrm>
                <a:off x="542833" y="6131546"/>
                <a:ext cx="60946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Часть элементарной ячейки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</m:t>
                            </m:r>
                            <m:r>
                              <m:rPr>
                                <m:sty m:val="p"/>
                              </m:rPr>
                              <a:rPr lang="en-US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Mn</m:t>
                            </m:r>
                          </m:e>
                          <m:sub>
                            <m:r>
                              <a:rPr lang="ru-RU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ru-RU" sz="20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2FDBEC-AAC8-4891-A732-B953809E8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" y="6131546"/>
                <a:ext cx="6094602" cy="400110"/>
              </a:xfrm>
              <a:prstGeom prst="rect">
                <a:avLst/>
              </a:prstGeom>
              <a:blipFill>
                <a:blip r:embed="rId7"/>
                <a:stretch>
                  <a:fillRect l="-1000" t="-10769" b="-2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D0784F-1951-4BA5-99FC-A8919223DD27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r="5624" b="10229"/>
          <a:stretch/>
        </p:blipFill>
        <p:spPr bwMode="auto">
          <a:xfrm>
            <a:off x="6342078" y="1986729"/>
            <a:ext cx="5492431" cy="3966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3C4EA-F85E-486C-8B2E-40BBFFC66019}"/>
              </a:ext>
            </a:extLst>
          </p:cNvPr>
          <p:cNvSpPr txBox="1"/>
          <p:nvPr/>
        </p:nvSpPr>
        <p:spPr>
          <a:xfrm>
            <a:off x="6247002" y="5952935"/>
            <a:ext cx="6596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 изображения спектра рассеянного света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оксида литий-марганца со структурой шпинели.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3206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16682"/>
            <a:ext cx="1422400" cy="68103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9B262B-6CDA-4265-B4DD-C125DC69A7D7}"/>
              </a:ext>
            </a:extLst>
          </p:cNvPr>
          <p:cNvSpPr txBox="1"/>
          <p:nvPr/>
        </p:nvSpPr>
        <p:spPr>
          <a:xfrm>
            <a:off x="700223" y="1031082"/>
            <a:ext cx="1058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эксперименту.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13" name="Объект 12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4E98660-4DCB-419D-B850-D3FE2C893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03" y="797719"/>
            <a:ext cx="4253586" cy="567144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0AB94-09E7-4B8A-B817-7F5E5F136F69}"/>
              </a:ext>
            </a:extLst>
          </p:cNvPr>
          <p:cNvSpPr txBox="1"/>
          <p:nvPr/>
        </p:nvSpPr>
        <p:spPr>
          <a:xfrm>
            <a:off x="358275" y="1958465"/>
            <a:ext cx="57593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Основной подход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измерение спектров КРС отдельных частиц.</a:t>
            </a:r>
          </a:p>
          <a:p>
            <a:pPr marL="265113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Медная подложка →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регистрируемый спектр не содержит посторонних вкладов.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65113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Осаждение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производилось из жидкой фазы для лучшего разделения частиц.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A1BE5-A61A-4122-8ACF-EA43DCD586B1}"/>
              </a:ext>
            </a:extLst>
          </p:cNvPr>
          <p:cNvSpPr txBox="1"/>
          <p:nvPr/>
        </p:nvSpPr>
        <p:spPr>
          <a:xfrm>
            <a:off x="7033103" y="6427330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отполированные медные подложки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7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2E044-6F9F-4A07-AD60-3E923A456AEB}"/>
              </a:ext>
            </a:extLst>
          </p:cNvPr>
          <p:cNvSpPr txBox="1"/>
          <p:nvPr/>
        </p:nvSpPr>
        <p:spPr>
          <a:xfrm>
            <a:off x="611404" y="665035"/>
            <a:ext cx="107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Аттестация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24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 структурой шпинели методом спектроскопии комбинационного рассеяния света.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F8F6F5-6548-4040-92ED-05ED779C72D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08" y="1496032"/>
            <a:ext cx="7360384" cy="4778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941928-5A50-438F-A88E-5A6BF53A8359}"/>
              </a:ext>
            </a:extLst>
          </p:cNvPr>
          <p:cNvSpPr txBox="1"/>
          <p:nvPr/>
        </p:nvSpPr>
        <p:spPr>
          <a:xfrm>
            <a:off x="2268735" y="6274965"/>
            <a:ext cx="10860035" cy="39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Оптическое изображение всех частиц с оптического микроскопа.</a:t>
            </a:r>
          </a:p>
        </p:txBody>
      </p:sp>
    </p:spTree>
    <p:extLst>
      <p:ext uri="{BB962C8B-B14F-4D97-AF65-F5344CB8AC3E}">
        <p14:creationId xmlns:p14="http://schemas.microsoft.com/office/powerpoint/2010/main" val="133875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483891-90B5-48D2-A512-467D315A1F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155105"/>
            <a:ext cx="10345521" cy="562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FCD00-8CED-486D-A1AF-12AD75EBFC74}"/>
              </a:ext>
            </a:extLst>
          </p:cNvPr>
          <p:cNvSpPr txBox="1"/>
          <p:nvPr/>
        </p:nvSpPr>
        <p:spPr>
          <a:xfrm>
            <a:off x="3220019" y="5780015"/>
            <a:ext cx="6962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Оптические изображения каждой отдельной частицы с указанием места воздействия лазера.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844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6A221D4-39E8-4E61-8B7C-5B3BAA2730A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19" y="1366917"/>
            <a:ext cx="3683000" cy="5197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4BC92C-97A3-42C0-8245-541F3B94BFB3}"/>
              </a:ext>
            </a:extLst>
          </p:cNvPr>
          <p:cNvSpPr txBox="1"/>
          <p:nvPr/>
        </p:nvSpPr>
        <p:spPr>
          <a:xfrm>
            <a:off x="3285958" y="785155"/>
            <a:ext cx="5855368" cy="580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Серии КРС спектров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LiMn</a:t>
            </a:r>
            <a:r>
              <a:rPr lang="en-US" sz="32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32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ru-RU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0CEC71-5767-4FE9-A4C9-5991CF99A86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5"/>
          <a:stretch/>
        </p:blipFill>
        <p:spPr>
          <a:xfrm>
            <a:off x="1319381" y="1366917"/>
            <a:ext cx="3933154" cy="5090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0BB05-3A9D-41B5-8EFD-E3DFB184D8B8}"/>
              </a:ext>
            </a:extLst>
          </p:cNvPr>
          <p:cNvSpPr txBox="1"/>
          <p:nvPr/>
        </p:nvSpPr>
        <p:spPr>
          <a:xfrm>
            <a:off x="8238164" y="6379726"/>
            <a:ext cx="1768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633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4,1 мВт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12FE3-3D84-447A-8599-4461943DA37D}"/>
              </a:ext>
            </a:extLst>
          </p:cNvPr>
          <p:cNvSpPr txBox="1"/>
          <p:nvPr/>
        </p:nvSpPr>
        <p:spPr>
          <a:xfrm>
            <a:off x="2552798" y="6379726"/>
            <a:ext cx="1768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488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4,1 мВт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3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207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Презентация PowerPoint</vt:lpstr>
      <vt:lpstr>Цель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Коробов Евгений Валерьевич</cp:lastModifiedBy>
  <cp:revision>103</cp:revision>
  <dcterms:created xsi:type="dcterms:W3CDTF">2019-05-31T06:38:44Z</dcterms:created>
  <dcterms:modified xsi:type="dcterms:W3CDTF">2020-12-06T09:58:05Z</dcterms:modified>
</cp:coreProperties>
</file>