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6" r:id="rId5"/>
    <p:sldId id="265" r:id="rId6"/>
    <p:sldId id="266" r:id="rId7"/>
    <p:sldId id="263" r:id="rId8"/>
    <p:sldId id="278" r:id="rId9"/>
    <p:sldId id="264" r:id="rId10"/>
    <p:sldId id="268" r:id="rId11"/>
    <p:sldId id="279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.jpe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04008" y="2352537"/>
            <a:ext cx="10846964" cy="1384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ОКСИДА ЛИТИЙ-МАРГАНЦА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 СТРУКТУРОЙ ШПИНЕЛИ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МЕТОДОМ СПЕКТРОСКОПИИ КОМБИНАЦИОННОГО РАССЕЯНИЯ СВЕТА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20847" y="4488120"/>
            <a:ext cx="88178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Евгений Валерьевич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МЕН-472801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5" y="793746"/>
            <a:ext cx="2249416" cy="47794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2CACAA-C78E-4B79-A99F-1B16B89610A2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10761" y="213042"/>
            <a:ext cx="2590483" cy="129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7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84A9FE-098C-4F29-B06C-9FFFA591B1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t="700" r="338" b="18885"/>
          <a:stretch/>
        </p:blipFill>
        <p:spPr bwMode="auto">
          <a:xfrm>
            <a:off x="243187" y="749882"/>
            <a:ext cx="4669587" cy="2870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4B777-0C93-465E-94C7-A4510E93921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4"/>
          <a:stretch/>
        </p:blipFill>
        <p:spPr bwMode="auto">
          <a:xfrm>
            <a:off x="243187" y="3429000"/>
            <a:ext cx="4787033" cy="3240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90B437-67CA-45C7-991F-563FDAB740D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2"/>
          <a:stretch/>
        </p:blipFill>
        <p:spPr bwMode="auto">
          <a:xfrm>
            <a:off x="6154723" y="3512891"/>
            <a:ext cx="4387826" cy="3156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4A4091-8421-4575-9656-AE9743BA8D98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2"/>
          <a:stretch/>
        </p:blipFill>
        <p:spPr bwMode="auto">
          <a:xfrm>
            <a:off x="6096000" y="736558"/>
            <a:ext cx="4505272" cy="2870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56FFD-2DC6-4851-A699-8C177DB91EA4}"/>
              </a:ext>
            </a:extLst>
          </p:cNvPr>
          <p:cNvSpPr txBox="1"/>
          <p:nvPr/>
        </p:nvSpPr>
        <p:spPr>
          <a:xfrm>
            <a:off x="2709347" y="480369"/>
            <a:ext cx="15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Частица 5а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5EC1C-F1ED-4F74-9FE2-DDEADA90A86B}"/>
              </a:ext>
            </a:extLst>
          </p:cNvPr>
          <p:cNvSpPr txBox="1"/>
          <p:nvPr/>
        </p:nvSpPr>
        <p:spPr>
          <a:xfrm>
            <a:off x="2787242" y="34088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69368-9508-461A-9397-C4E58CFFEF49}"/>
              </a:ext>
            </a:extLst>
          </p:cNvPr>
          <p:cNvSpPr txBox="1"/>
          <p:nvPr/>
        </p:nvSpPr>
        <p:spPr>
          <a:xfrm>
            <a:off x="8052687" y="480369"/>
            <a:ext cx="128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0EE11-98F1-44D9-94F0-2989DDA4A59F}"/>
              </a:ext>
            </a:extLst>
          </p:cNvPr>
          <p:cNvSpPr txBox="1"/>
          <p:nvPr/>
        </p:nvSpPr>
        <p:spPr>
          <a:xfrm>
            <a:off x="8533295" y="3521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6д</a:t>
            </a:r>
          </a:p>
        </p:txBody>
      </p:sp>
    </p:spTree>
    <p:extLst>
      <p:ext uri="{BB962C8B-B14F-4D97-AF65-F5344CB8AC3E}">
        <p14:creationId xmlns:p14="http://schemas.microsoft.com/office/powerpoint/2010/main" val="233381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4BC92C-97A3-42C0-8245-541F3B94BFB3}"/>
              </a:ext>
            </a:extLst>
          </p:cNvPr>
          <p:cNvSpPr txBox="1"/>
          <p:nvPr/>
        </p:nvSpPr>
        <p:spPr>
          <a:xfrm>
            <a:off x="358275" y="665035"/>
            <a:ext cx="11537313" cy="110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Исследование зависимости спектра оксида литий-марганцевой шпинели от мощности лазера.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3054D8-F8AC-4E61-9DE3-9D996B2E4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1767067"/>
            <a:ext cx="3240602" cy="2615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781FD-2593-4899-9D9A-238FD6230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3" y="4261607"/>
            <a:ext cx="3531765" cy="24890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99957F-F01A-4ED1-8FC4-B70EBB53F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8577" y="1767067"/>
            <a:ext cx="6173531" cy="4524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E95FD3-7B99-4F40-A776-A431ED301FD7}"/>
              </a:ext>
            </a:extLst>
          </p:cNvPr>
          <p:cNvSpPr txBox="1"/>
          <p:nvPr/>
        </p:nvSpPr>
        <p:spPr>
          <a:xfrm>
            <a:off x="5432765" y="6277914"/>
            <a:ext cx="621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Спектры частицы с разной мощностью лазера для сравнения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C4D3C-D5DE-414B-90DD-321F4C98FB0E}"/>
              </a:ext>
            </a:extLst>
          </p:cNvPr>
          <p:cNvSpPr txBox="1"/>
          <p:nvPr/>
        </p:nvSpPr>
        <p:spPr>
          <a:xfrm>
            <a:off x="3901672" y="5321484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12,5 мВт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1FCD-670E-460E-80A2-E63BA592B7F0}"/>
              </a:ext>
            </a:extLst>
          </p:cNvPr>
          <p:cNvSpPr txBox="1"/>
          <p:nvPr/>
        </p:nvSpPr>
        <p:spPr>
          <a:xfrm>
            <a:off x="4054072" y="3042302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мВт</a:t>
            </a:r>
          </a:p>
        </p:txBody>
      </p:sp>
    </p:spTree>
    <p:extLst>
      <p:ext uri="{BB962C8B-B14F-4D97-AF65-F5344CB8AC3E}">
        <p14:creationId xmlns:p14="http://schemas.microsoft.com/office/powerpoint/2010/main" val="192831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6B4E2B-49AC-44FD-866E-22D90FEFF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" y="914401"/>
            <a:ext cx="2966421" cy="2327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0F04EE-BC7F-4323-B67D-DCC204A228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5" y="3694553"/>
            <a:ext cx="2966420" cy="25543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D7DEFA-2446-4090-A70E-2C9A4CB1D3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3" y="892539"/>
            <a:ext cx="3073541" cy="23772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4D05A-0A7A-4154-AB44-AA9E503070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93" y="3694553"/>
            <a:ext cx="3154096" cy="237728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E7E029-BBBE-4B25-93BF-CB76C00B7A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41" y="892539"/>
            <a:ext cx="3073541" cy="23753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D46E7F-C40B-4F85-A1E3-88AD7390E5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87" y="3799179"/>
            <a:ext cx="3260809" cy="22726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7D8810-F06E-4EE9-B4B6-83373A3191E8}"/>
              </a:ext>
            </a:extLst>
          </p:cNvPr>
          <p:cNvSpPr txBox="1"/>
          <p:nvPr/>
        </p:nvSpPr>
        <p:spPr>
          <a:xfrm>
            <a:off x="1657235" y="3246425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мВт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169E6-F831-4A65-B1DA-39E671020334}"/>
              </a:ext>
            </a:extLst>
          </p:cNvPr>
          <p:cNvSpPr txBox="1"/>
          <p:nvPr/>
        </p:nvSpPr>
        <p:spPr>
          <a:xfrm>
            <a:off x="3057568" y="6064196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 мВт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7F4D14-7F5B-4C36-B257-A996382587A6}"/>
              </a:ext>
            </a:extLst>
          </p:cNvPr>
          <p:cNvSpPr txBox="1"/>
          <p:nvPr/>
        </p:nvSpPr>
        <p:spPr>
          <a:xfrm>
            <a:off x="4596835" y="3218848"/>
            <a:ext cx="8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8,2 мВт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E14B5-09A9-4F5B-BCA1-98FDB009E9D1}"/>
              </a:ext>
            </a:extLst>
          </p:cNvPr>
          <p:cNvSpPr txBox="1"/>
          <p:nvPr/>
        </p:nvSpPr>
        <p:spPr>
          <a:xfrm>
            <a:off x="6175022" y="6071836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мВт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E3BE3-6398-4083-BAE3-BC72E8A4B273}"/>
              </a:ext>
            </a:extLst>
          </p:cNvPr>
          <p:cNvSpPr txBox="1"/>
          <p:nvPr/>
        </p:nvSpPr>
        <p:spPr>
          <a:xfrm>
            <a:off x="7770057" y="3242244"/>
            <a:ext cx="231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8,2 мВт обратный ход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0039-6AEA-4914-8FFF-EADBBC7D3294}"/>
              </a:ext>
            </a:extLst>
          </p:cNvPr>
          <p:cNvSpPr txBox="1"/>
          <p:nvPr/>
        </p:nvSpPr>
        <p:spPr>
          <a:xfrm>
            <a:off x="8926655" y="6076916"/>
            <a:ext cx="21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4 </a:t>
            </a:r>
            <a:r>
              <a:rPr lang="ru-RU" dirty="0"/>
              <a:t>мВт обратный ход</a:t>
            </a:r>
          </a:p>
        </p:txBody>
      </p:sp>
    </p:spTree>
    <p:extLst>
      <p:ext uri="{BB962C8B-B14F-4D97-AF65-F5344CB8AC3E}">
        <p14:creationId xmlns:p14="http://schemas.microsoft.com/office/powerpoint/2010/main" val="93776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63075" y="914401"/>
            <a:ext cx="535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39659-FDAA-4E46-817E-250D9B44C7A8}"/>
              </a:ext>
            </a:extLst>
          </p:cNvPr>
          <p:cNvSpPr txBox="1"/>
          <p:nvPr/>
        </p:nvSpPr>
        <p:spPr>
          <a:xfrm>
            <a:off x="663075" y="1686790"/>
            <a:ext cx="1016711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Исследована структура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методами спектроскопии комбинационного рассеяния света (КРС)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Отработана методика измерений спектров КРС от отдельных частиц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Проведена обработка полученных спектров.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индуцированное лазером разложение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5648"/>
            <a:ext cx="10515600" cy="79504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4214DE-7398-4B9B-ACAE-29FB5301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Исследовать структуру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методами спектроскопии комбинационного рассеяния света (КРС);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Отработать методику измерений спектров КРС от отдельных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9595" y="116682"/>
            <a:ext cx="1422400" cy="681037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59595" y="1078481"/>
            <a:ext cx="9051734" cy="605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накопления электроэнергии в современной технике.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A1B9CB-8067-409E-A404-ED271087AC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30"/>
          <a:stretch/>
        </p:blipFill>
        <p:spPr>
          <a:xfrm>
            <a:off x="874726" y="1684219"/>
            <a:ext cx="10578527" cy="4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8DCE6-D0E0-4B53-9180-F6B3112BCA5F}"/>
              </a:ext>
            </a:extLst>
          </p:cNvPr>
          <p:cNvSpPr txBox="1"/>
          <p:nvPr/>
        </p:nvSpPr>
        <p:spPr>
          <a:xfrm>
            <a:off x="717175" y="914401"/>
            <a:ext cx="816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A Behind the Scenes Take on Lithium-ion Battery Prices | BloombergNEF">
            <a:extLst>
              <a:ext uri="{FF2B5EF4-FFF2-40B4-BE49-F238E27FC236}">
                <a16:creationId xmlns:a16="http://schemas.microsoft.com/office/drawing/2014/main" id="{AECA3BE5-CF4B-4065-8BCF-9E79FB24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09" y="1437621"/>
            <a:ext cx="8166765" cy="53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4BA1F8-361E-4864-841F-CDFA6E42485D}"/>
              </a:ext>
            </a:extLst>
          </p:cNvPr>
          <p:cNvSpPr/>
          <p:nvPr/>
        </p:nvSpPr>
        <p:spPr>
          <a:xfrm>
            <a:off x="717175" y="2207720"/>
            <a:ext cx="244169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</a:t>
            </a:r>
            <a:r>
              <a:rPr lang="en-US" sz="4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4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 algn="ctr"/>
            <a:r>
              <a:rPr lang="en-US" sz="3200" dirty="0"/>
              <a:t>Mn </a:t>
            </a:r>
            <a:r>
              <a:rPr lang="ru-RU" sz="3200" dirty="0"/>
              <a:t>дешевле</a:t>
            </a:r>
            <a:br>
              <a:rPr lang="en-US" sz="3200" dirty="0"/>
            </a:br>
            <a:r>
              <a:rPr lang="en-US" sz="3200" dirty="0"/>
              <a:t>Ni </a:t>
            </a:r>
            <a:r>
              <a:rPr lang="ru-RU" sz="3200" dirty="0"/>
              <a:t>и </a:t>
            </a:r>
            <a:r>
              <a:rPr lang="en-US" sz="3200" dirty="0"/>
              <a:t>Co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382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/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Оксида литий-марганца со структурой шпинели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LiMn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Основные характеристики материала.</a:t>
                </a: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blipFill>
                <a:blip r:embed="rId4"/>
                <a:stretch>
                  <a:fillRect l="-1137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sp>
        <p:nvSpPr>
          <p:cNvPr id="6" name="AutoShape 4" descr="Enterprise">
            <a:extLst>
              <a:ext uri="{FF2B5EF4-FFF2-40B4-BE49-F238E27FC236}">
                <a16:creationId xmlns:a16="http://schemas.microsoft.com/office/drawing/2014/main" id="{87F7DE3D-49C7-4AED-9787-40770F98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454378"/>
            <a:ext cx="4035778" cy="4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Enterprise">
            <a:extLst>
              <a:ext uri="{FF2B5EF4-FFF2-40B4-BE49-F238E27FC236}">
                <a16:creationId xmlns:a16="http://schemas.microsoft.com/office/drawing/2014/main" id="{DAC19593-2CA1-4815-B893-52DC86E96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86325"/>
            <a:ext cx="4467725" cy="4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B5CBAA3-523C-4DDF-8F99-D3030441C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6" y="1760398"/>
            <a:ext cx="5983802" cy="4544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FDBEC-AAC8-4891-A732-B953809E8D01}"/>
                  </a:ext>
                </a:extLst>
              </p:cNvPr>
              <p:cNvSpPr txBox="1"/>
              <p:nvPr/>
            </p:nvSpPr>
            <p:spPr>
              <a:xfrm>
                <a:off x="542833" y="6131546"/>
                <a:ext cx="60946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Часть элементарной ячейки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Mn</m:t>
                            </m:r>
                          </m:e>
                          <m:sub>
                            <m: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ru-RU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FDBEC-AAC8-4891-A732-B953809E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" y="6131546"/>
                <a:ext cx="6094602" cy="400110"/>
              </a:xfrm>
              <a:prstGeom prst="rect">
                <a:avLst/>
              </a:prstGeom>
              <a:blipFill>
                <a:blip r:embed="rId7"/>
                <a:stretch>
                  <a:fillRect l="-1000"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D0784F-1951-4BA5-99FC-A8919223DD27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r="5624" b="10229"/>
          <a:stretch/>
        </p:blipFill>
        <p:spPr bwMode="auto">
          <a:xfrm>
            <a:off x="6342078" y="1986729"/>
            <a:ext cx="5492431" cy="396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3C4EA-F85E-486C-8B2E-40BBFFC66019}"/>
              </a:ext>
            </a:extLst>
          </p:cNvPr>
          <p:cNvSpPr txBox="1"/>
          <p:nvPr/>
        </p:nvSpPr>
        <p:spPr>
          <a:xfrm>
            <a:off x="6247002" y="5952935"/>
            <a:ext cx="6596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изображения спектра рассеянного света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оксида литий-марганца со структурой шпинели.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20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16682"/>
            <a:ext cx="1422400" cy="6810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B262B-6CDA-4265-B4DD-C125DC69A7D7}"/>
              </a:ext>
            </a:extLst>
          </p:cNvPr>
          <p:cNvSpPr txBox="1"/>
          <p:nvPr/>
        </p:nvSpPr>
        <p:spPr>
          <a:xfrm>
            <a:off x="700223" y="1031082"/>
            <a:ext cx="105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эксперименту.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13" name="Объект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4E98660-4DCB-419D-B850-D3FE2C89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03" y="797719"/>
            <a:ext cx="4253586" cy="567144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0AB94-09E7-4B8A-B817-7F5E5F136F69}"/>
              </a:ext>
            </a:extLst>
          </p:cNvPr>
          <p:cNvSpPr txBox="1"/>
          <p:nvPr/>
        </p:nvSpPr>
        <p:spPr>
          <a:xfrm>
            <a:off x="358275" y="1958465"/>
            <a:ext cx="57593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Основной подход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измерение спектров КРС отдельных частиц.</a:t>
            </a:r>
          </a:p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Медная подложка →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регистрируемый спектр не содержит посторонних вкладов.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Осаждение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производилось из жидкой фазы для лучшего разделения частиц.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A1BE5-A61A-4122-8ACF-EA43DCD586B1}"/>
              </a:ext>
            </a:extLst>
          </p:cNvPr>
          <p:cNvSpPr txBox="1"/>
          <p:nvPr/>
        </p:nvSpPr>
        <p:spPr>
          <a:xfrm>
            <a:off x="7033103" y="642733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отполированные медные подложки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11404" y="665035"/>
            <a:ext cx="107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Аттестация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 структурой шпинели методом спектроскопии комбинационного рассеяния света.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F8F6F5-6548-4040-92ED-05ED779C72D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08" y="1496032"/>
            <a:ext cx="7360384" cy="4778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941928-5A50-438F-A88E-5A6BF53A8359}"/>
              </a:ext>
            </a:extLst>
          </p:cNvPr>
          <p:cNvSpPr txBox="1"/>
          <p:nvPr/>
        </p:nvSpPr>
        <p:spPr>
          <a:xfrm>
            <a:off x="2268735" y="6274965"/>
            <a:ext cx="10860035" cy="39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Оптическое изображение всех частиц с оптического микроскопа.</a:t>
            </a:r>
          </a:p>
        </p:txBody>
      </p:sp>
    </p:spTree>
    <p:extLst>
      <p:ext uri="{BB962C8B-B14F-4D97-AF65-F5344CB8AC3E}">
        <p14:creationId xmlns:p14="http://schemas.microsoft.com/office/powerpoint/2010/main" val="133875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483891-90B5-48D2-A512-467D315A1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155105"/>
            <a:ext cx="10345521" cy="562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FCD00-8CED-486D-A1AF-12AD75EBFC74}"/>
              </a:ext>
            </a:extLst>
          </p:cNvPr>
          <p:cNvSpPr txBox="1"/>
          <p:nvPr/>
        </p:nvSpPr>
        <p:spPr>
          <a:xfrm>
            <a:off x="3220019" y="5780015"/>
            <a:ext cx="696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Оптические изображения каждой отдельной частицы с указанием места воздействия лазера.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844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A221D4-39E8-4E61-8B7C-5B3BAA2730A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19" y="1366917"/>
            <a:ext cx="3683000" cy="5197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4BC92C-97A3-42C0-8245-541F3B94BFB3}"/>
              </a:ext>
            </a:extLst>
          </p:cNvPr>
          <p:cNvSpPr txBox="1"/>
          <p:nvPr/>
        </p:nvSpPr>
        <p:spPr>
          <a:xfrm>
            <a:off x="3285958" y="785155"/>
            <a:ext cx="5855368" cy="58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Серии КРС спектров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0CEC71-5767-4FE9-A4C9-5991CF99A86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5"/>
          <a:stretch/>
        </p:blipFill>
        <p:spPr>
          <a:xfrm>
            <a:off x="1319381" y="1366917"/>
            <a:ext cx="3933154" cy="5090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0BB05-3A9D-41B5-8EFD-E3DFB184D8B8}"/>
              </a:ext>
            </a:extLst>
          </p:cNvPr>
          <p:cNvSpPr txBox="1"/>
          <p:nvPr/>
        </p:nvSpPr>
        <p:spPr>
          <a:xfrm>
            <a:off x="8238164" y="6379726"/>
            <a:ext cx="176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12FE3-3D84-447A-8599-4461943DA37D}"/>
              </a:ext>
            </a:extLst>
          </p:cNvPr>
          <p:cNvSpPr txBox="1"/>
          <p:nvPr/>
        </p:nvSpPr>
        <p:spPr>
          <a:xfrm>
            <a:off x="2552798" y="6379726"/>
            <a:ext cx="176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488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3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245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Презентация PowerPoint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Коробов Евгений Валерьевич</cp:lastModifiedBy>
  <cp:revision>106</cp:revision>
  <dcterms:created xsi:type="dcterms:W3CDTF">2019-05-31T06:38:44Z</dcterms:created>
  <dcterms:modified xsi:type="dcterms:W3CDTF">2021-02-25T15:34:35Z</dcterms:modified>
</cp:coreProperties>
</file>