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57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26C6AFB-D37A-44DF-09DC-BA8DB03736C1}">
  <a:tblStyle styleId="{B26C6AFB-D37A-44DF-09DC-BA8DB03736C1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presProps" Target="presProps.xml" /><Relationship Id="rId66" Type="http://schemas.openxmlformats.org/officeDocument/2006/relationships/tableStyles" Target="tableStyles.xml" /><Relationship Id="rId6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ypescriptlang.org/" TargetMode="Externa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dev/" TargetMode="Externa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316091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lang="fr-FR" sz="9600"/>
            </a:br>
            <a:r>
              <a:rPr lang="fr-FR" sz="9600" b="1">
                <a:solidFill>
                  <a:schemeClr val="accent1"/>
                </a:solidFill>
              </a:rPr>
              <a:t>Angular R6.A.06</a:t>
            </a:r>
            <a:br>
              <a:rPr lang="fr-FR" sz="9600"/>
            </a:br>
            <a:endParaRPr sz="9600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88575" y="4429918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3A INFORMATIQUE WEB</a:t>
            </a:r>
            <a:endParaRPr lang="fr-FR"/>
          </a:p>
          <a:p>
            <a:pPr>
              <a:defRPr/>
            </a:pPr>
            <a:r>
              <a:rPr lang="fr-FR"/>
              <a:t>Département </a:t>
            </a:r>
            <a:r>
              <a:rPr lang="fr-FR"/>
              <a:t>Informatique	IUT Clermont-Ferrand</a:t>
            </a:r>
            <a:endParaRPr lang="fr-FR"/>
          </a:p>
          <a:p>
            <a:pPr>
              <a:defRPr/>
            </a:pPr>
            <a:r>
              <a:rPr lang="fr-FR"/>
              <a:t>Matthieu RESTITUITO &amp; Alexandre RUIZ</a:t>
            </a:r>
            <a:endParaRPr lang="fr-FR"/>
          </a:p>
        </p:txBody>
      </p:sp>
      <p:sp>
        <p:nvSpPr>
          <p:cNvPr id="69243136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EBD18CC-51B0-9024-946F-B6AB08A9976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760780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08351" y="224267"/>
            <a:ext cx="11736737" cy="1325562"/>
          </a:xfrm>
        </p:spPr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  <a:defRPr/>
            </a:pPr>
            <a:r>
              <a:rPr b="1">
                <a:solidFill>
                  <a:schemeClr val="accent1"/>
                </a:solidFill>
              </a:rPr>
              <a:t>Angular &gt; Architecture d’une application (2/2)</a:t>
            </a:r>
            <a:endParaRPr/>
          </a:p>
        </p:txBody>
      </p:sp>
      <p:sp>
        <p:nvSpPr>
          <p:cNvPr id="371890065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E1D3AB3-5F2B-A5D4-50D0-44D7BF92464A}" type="slidenum">
              <a:rPr lang="en-US"/>
              <a:t/>
            </a:fld>
            <a:endParaRPr lang="en-US"/>
          </a:p>
        </p:txBody>
      </p:sp>
      <p:sp>
        <p:nvSpPr>
          <p:cNvPr id="127183426" name="" hidden="0"/>
          <p:cNvSpPr/>
          <p:nvPr isPhoto="0" userDrawn="0"/>
        </p:nvSpPr>
        <p:spPr bwMode="auto">
          <a:xfrm flipH="0" flipV="0">
            <a:off x="1244745" y="1937287"/>
            <a:ext cx="2389321" cy="184042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lvl="0" algn="ctr">
              <a:defRPr/>
            </a:pPr>
            <a:r>
              <a:rPr sz="2800" b="1"/>
              <a:t>Front-end</a:t>
            </a:r>
            <a:endParaRPr sz="2800" b="1"/>
          </a:p>
        </p:txBody>
      </p:sp>
      <p:sp>
        <p:nvSpPr>
          <p:cNvPr id="492750189" name="" hidden="0"/>
          <p:cNvSpPr/>
          <p:nvPr isPhoto="0" userDrawn="0"/>
        </p:nvSpPr>
        <p:spPr bwMode="auto">
          <a:xfrm flipH="0" flipV="0">
            <a:off x="8140677" y="1937287"/>
            <a:ext cx="2389321" cy="184042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lvl="0" algn="ctr">
              <a:defRPr/>
            </a:pPr>
            <a:r>
              <a:rPr sz="2800" b="1"/>
              <a:t>Back-end</a:t>
            </a:r>
            <a:endParaRPr sz="2800" b="1"/>
          </a:p>
        </p:txBody>
      </p:sp>
      <p:cxnSp>
        <p:nvCxnSpPr>
          <p:cNvPr id="161452966" name="" hidden="0"/>
          <p:cNvCxnSpPr>
            <a:cxnSpLocks/>
          </p:cNvCxnSpPr>
          <p:nvPr isPhoto="0" userDrawn="0"/>
        </p:nvCxnSpPr>
        <p:spPr bwMode="auto">
          <a:xfrm flipH="0" flipV="1">
            <a:off x="3795508" y="2550762"/>
            <a:ext cx="419745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671914" name="" hidden="0"/>
          <p:cNvCxnSpPr>
            <a:cxnSpLocks/>
          </p:cNvCxnSpPr>
          <p:nvPr isPhoto="0" userDrawn="0"/>
        </p:nvCxnSpPr>
        <p:spPr bwMode="auto">
          <a:xfrm flipH="1" flipV="0">
            <a:off x="3843940" y="3164237"/>
            <a:ext cx="4149025" cy="16143"/>
          </a:xfrm>
          <a:prstGeom prst="line">
            <a:avLst/>
          </a:prstGeom>
          <a:ln w="38099" cap="flat" cmpd="sng" algn="ctr">
            <a:solidFill>
              <a:srgbClr val="000000"/>
            </a:solidFill>
            <a:prstDash val="sys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164784" name="" hidden="0"/>
          <p:cNvSpPr/>
          <p:nvPr isPhoto="0" userDrawn="0"/>
        </p:nvSpPr>
        <p:spPr bwMode="auto">
          <a:xfrm flipH="0" flipV="0">
            <a:off x="1180169" y="4052160"/>
            <a:ext cx="2744491" cy="1904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 b="1">
                <a:solidFill>
                  <a:schemeClr val="tx1"/>
                </a:solidFill>
              </a:rPr>
              <a:t>Templates</a:t>
            </a:r>
            <a:endParaRPr sz="2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400" b="1">
                <a:solidFill>
                  <a:schemeClr val="tx1"/>
                </a:solidFill>
              </a:rPr>
              <a:t>Presentation Logic</a:t>
            </a:r>
            <a:endParaRPr sz="2600" b="1">
              <a:solidFill>
                <a:schemeClr val="tx1"/>
              </a:solidFill>
            </a:endParaRPr>
          </a:p>
        </p:txBody>
      </p:sp>
      <p:sp>
        <p:nvSpPr>
          <p:cNvPr id="882807361" name="" hidden="0"/>
          <p:cNvSpPr/>
          <p:nvPr isPhoto="0" userDrawn="0"/>
        </p:nvSpPr>
        <p:spPr bwMode="auto">
          <a:xfrm flipH="0" flipV="0">
            <a:off x="8140677" y="4052160"/>
            <a:ext cx="2502330" cy="1904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 b="1">
                <a:solidFill>
                  <a:schemeClr val="tx1"/>
                </a:solidFill>
              </a:rPr>
              <a:t>Data</a:t>
            </a:r>
            <a:endParaRPr sz="2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400" b="1">
                <a:solidFill>
                  <a:schemeClr val="tx1"/>
                </a:solidFill>
              </a:rPr>
              <a:t>Business Logic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581199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08351" y="224267"/>
            <a:ext cx="11736737" cy="1325562"/>
          </a:xfrm>
        </p:spPr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  <a:defRPr/>
            </a:pPr>
            <a:r>
              <a:rPr b="1">
                <a:solidFill>
                  <a:schemeClr val="accent1"/>
                </a:solidFill>
              </a:rPr>
              <a:t>Angular &gt; Mettre en place un projet Angular</a:t>
            </a:r>
            <a:endParaRPr/>
          </a:p>
        </p:txBody>
      </p:sp>
      <p:sp>
        <p:nvSpPr>
          <p:cNvPr id="1552901655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F73EF4B-3156-100C-338A-00278A431F7F}" type="slidenum">
              <a:rPr lang="en-US"/>
              <a:t/>
            </a:fld>
            <a:endParaRPr lang="en-US"/>
          </a:p>
        </p:txBody>
      </p:sp>
      <p:sp>
        <p:nvSpPr>
          <p:cNvPr id="20125653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lvl="0">
              <a:defRPr/>
            </a:pPr>
            <a:r>
              <a:rPr b="0"/>
              <a:t>Terminal pour lignes de commandes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0"/>
              <a:t>IDE recommandé : </a:t>
            </a:r>
            <a:r>
              <a:rPr b="1"/>
              <a:t>VSCode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ng new nom-projet</a:t>
            </a:r>
            <a:r>
              <a:rPr b="0"/>
              <a:t> =&gt; </a:t>
            </a:r>
            <a:r>
              <a:rPr b="1"/>
              <a:t>npm </a:t>
            </a:r>
            <a:r>
              <a:rPr b="0"/>
              <a:t>récupère les bibliothèques nécessaires et met en place tout l’espace de travail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code . </a:t>
            </a:r>
            <a:r>
              <a:rPr b="0"/>
              <a:t>=&gt; pour ouvrir le dossier actuel dans VSCode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ng serve</a:t>
            </a:r>
            <a:r>
              <a:rPr b="0"/>
              <a:t> =&gt; lance un serveur web de développement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528066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08351" y="224267"/>
            <a:ext cx="11736737" cy="1325562"/>
          </a:xfrm>
        </p:spPr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  <a:defRPr/>
            </a:pPr>
            <a:r>
              <a:rPr b="1">
                <a:solidFill>
                  <a:schemeClr val="accent1"/>
                </a:solidFill>
              </a:rPr>
              <a:t>Angular &gt; Structure d’un projet Angular (1/4)</a:t>
            </a:r>
            <a:endParaRPr/>
          </a:p>
        </p:txBody>
      </p:sp>
      <p:sp>
        <p:nvSpPr>
          <p:cNvPr id="73919794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163FC4-3228-2965-48ED-8A5C81508A5E}" type="slidenum">
              <a:rPr lang="en-US"/>
              <a:t/>
            </a:fld>
            <a:endParaRPr lang="en-US"/>
          </a:p>
        </p:txBody>
      </p:sp>
      <p:sp>
        <p:nvSpPr>
          <p:cNvPr id="40059236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60615" y="1307669"/>
            <a:ext cx="10515600" cy="496615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0"/>
              <a:t>Espace de travail Angular créé pour une nouvelle application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0"/>
              <a:t>Contient les bibliothèques basiques nécessaires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src/ =&gt; </a:t>
            </a:r>
            <a:r>
              <a:rPr b="0"/>
              <a:t> contient les fichiers de l’application nouvellement créée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nodes_modules/ =&gt; </a:t>
            </a:r>
            <a:r>
              <a:rPr b="0"/>
              <a:t> </a:t>
            </a:r>
            <a:r>
              <a:rPr/>
              <a:t>paquets npm installés dans l’espace de travail</a:t>
            </a:r>
            <a:endParaRPr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angular.json =&gt; </a:t>
            </a:r>
            <a:r>
              <a:rPr b="0"/>
              <a:t>configuration de l’espace de travail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816603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08351" y="224267"/>
            <a:ext cx="11736737" cy="1325562"/>
          </a:xfrm>
        </p:spPr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  <a:defRPr/>
            </a:pPr>
            <a:r>
              <a:rPr b="1">
                <a:solidFill>
                  <a:schemeClr val="accent1"/>
                </a:solidFill>
              </a:rPr>
              <a:t>Angular &gt; Structure d’un projet Angular (2/4)</a:t>
            </a:r>
            <a:endParaRPr/>
          </a:p>
        </p:txBody>
      </p:sp>
      <p:sp>
        <p:nvSpPr>
          <p:cNvPr id="245046055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500EDF5-E701-4502-F417-C54B0C486515}" type="slidenum">
              <a:rPr lang="en-US"/>
              <a:t/>
            </a:fld>
            <a:endParaRPr lang="en-US"/>
          </a:p>
        </p:txBody>
      </p:sp>
      <p:sp>
        <p:nvSpPr>
          <p:cNvPr id="18301823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60615" y="1307669"/>
            <a:ext cx="10515600" cy="496615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1"/>
              <a:t>app/</a:t>
            </a:r>
            <a:r>
              <a:rPr b="0"/>
              <a:t> </a:t>
            </a:r>
            <a:r>
              <a:rPr b="1"/>
              <a:t>=&gt;</a:t>
            </a:r>
            <a:r>
              <a:rPr b="0"/>
              <a:t> fichiers et logiques de l’application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assets/</a:t>
            </a:r>
            <a:r>
              <a:rPr b="1"/>
              <a:t> =&gt; </a:t>
            </a:r>
            <a:r>
              <a:rPr b="0"/>
              <a:t>ressources utilisées par l’application (images, etc.)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index.html =&gt; </a:t>
            </a:r>
            <a:r>
              <a:rPr b="0"/>
              <a:t>page HTML principale du projet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main.ts =&gt; </a:t>
            </a:r>
            <a:r>
              <a:rPr b="0"/>
              <a:t>point d’entrée principal de l’application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styles.css =&gt; </a:t>
            </a:r>
            <a:r>
              <a:rPr b="0"/>
              <a:t>styles CSS généraux de l’application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778695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08351" y="224267"/>
            <a:ext cx="11736737" cy="1325562"/>
          </a:xfrm>
        </p:spPr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  <a:defRPr/>
            </a:pPr>
            <a:r>
              <a:rPr b="1">
                <a:solidFill>
                  <a:schemeClr val="accent1"/>
                </a:solidFill>
              </a:rPr>
              <a:t>Angular &gt; Structure d’un projet Angular (3/4)</a:t>
            </a:r>
            <a:endParaRPr/>
          </a:p>
        </p:txBody>
      </p:sp>
      <p:sp>
        <p:nvSpPr>
          <p:cNvPr id="99184917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372A253-CA6D-BEB1-296C-ACC3C939CE0A}" type="slidenum">
              <a:rPr lang="en-US"/>
              <a:t/>
            </a:fld>
            <a:endParaRPr lang="en-US"/>
          </a:p>
        </p:txBody>
      </p:sp>
      <p:sp>
        <p:nvSpPr>
          <p:cNvPr id="145182856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60615" y="1307669"/>
            <a:ext cx="10515600" cy="496615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0"/>
              <a:t>Dans le dossier </a:t>
            </a:r>
            <a:r>
              <a:rPr b="1"/>
              <a:t>app/</a:t>
            </a:r>
            <a:endParaRPr b="1"/>
          </a:p>
          <a:p>
            <a:pPr lvl="1">
              <a:defRPr/>
            </a:pPr>
            <a:r>
              <a:rPr b="1"/>
              <a:t>app.config.ts =&gt; </a:t>
            </a:r>
            <a:r>
              <a:rPr b="0"/>
              <a:t>configuration permettant assemblage et lancement</a:t>
            </a:r>
            <a:endParaRPr b="0"/>
          </a:p>
          <a:p>
            <a:pPr lvl="1">
              <a:defRPr/>
            </a:pPr>
            <a:r>
              <a:rPr b="1"/>
              <a:t>app.component.ts =&gt; </a:t>
            </a:r>
            <a:r>
              <a:rPr b="0"/>
              <a:t>racine de l’application (</a:t>
            </a:r>
            <a:r>
              <a:rPr b="1"/>
              <a:t>AppComponent</a:t>
            </a:r>
            <a:r>
              <a:rPr b="0"/>
              <a:t>)</a:t>
            </a:r>
            <a:endParaRPr b="0"/>
          </a:p>
          <a:p>
            <a:pPr lvl="1">
              <a:defRPr/>
            </a:pPr>
            <a:r>
              <a:rPr b="1"/>
              <a:t>app.component.html =&gt; </a:t>
            </a:r>
            <a:r>
              <a:rPr b="0"/>
              <a:t>template HTML associé à la racine</a:t>
            </a:r>
            <a:endParaRPr b="0"/>
          </a:p>
          <a:p>
            <a:pPr lvl="1">
              <a:defRPr/>
            </a:pPr>
            <a:r>
              <a:rPr lang="fr-FR" sz="2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app.component.css =&gt; </a:t>
            </a:r>
            <a:r>
              <a:rPr b="0"/>
              <a:t>styles css associés à la racine</a:t>
            </a:r>
            <a:endParaRPr b="0"/>
          </a:p>
          <a:p>
            <a:pPr lvl="1">
              <a:defRPr/>
            </a:pPr>
            <a:r>
              <a:rPr lang="fr-FR" sz="2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app.component.spec.ts =&gt; </a:t>
            </a:r>
            <a:r>
              <a:rPr b="0"/>
              <a:t>unité de tests de l’application</a:t>
            </a:r>
            <a:endParaRPr b="0"/>
          </a:p>
          <a:p>
            <a:pPr lvl="1">
              <a:defRPr/>
            </a:pPr>
            <a:r>
              <a:rPr lang="fr-FR" sz="2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app.config.ts </a:t>
            </a:r>
            <a:r>
              <a:rPr lang="fr-FR" sz="24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=&gt;</a:t>
            </a:r>
            <a:r>
              <a:rPr lang="fr-FR" sz="24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</a:t>
            </a:r>
            <a:r>
              <a:rPr b="0"/>
              <a:t>configuration de base de la racine</a:t>
            </a:r>
            <a:endParaRPr b="0"/>
          </a:p>
          <a:p>
            <a:pPr lvl="1">
              <a:defRPr/>
            </a:pPr>
            <a:r>
              <a:rPr lang="fr-FR" sz="24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app.routes.ts</a:t>
            </a:r>
            <a:r>
              <a:rPr b="0"/>
              <a:t> </a:t>
            </a:r>
            <a:r>
              <a:rPr b="1"/>
              <a:t>=&gt; </a:t>
            </a:r>
            <a:r>
              <a:rPr b="0"/>
              <a:t>configuration du routage</a:t>
            </a:r>
            <a:endParaRPr b="0"/>
          </a:p>
          <a:p>
            <a:pPr lvl="1">
              <a:defRPr/>
            </a:pP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052935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Présentation (1/3)</a:t>
            </a:r>
            <a:endParaRPr/>
          </a:p>
        </p:txBody>
      </p:sp>
      <p:sp>
        <p:nvSpPr>
          <p:cNvPr id="212347271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30"/>
            <a:ext cx="10515600" cy="462713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Surcouche/sur-ensemble (</a:t>
            </a:r>
            <a:r>
              <a:rPr b="1"/>
              <a:t>Superset</a:t>
            </a:r>
            <a:r>
              <a:rPr/>
              <a:t>) de JavaScript =&gt; tout code JavaScript est valide en TypeScript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Typage fort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Langage orienté objet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Compilation et gestion des erreurs</a:t>
            </a:r>
            <a:endParaRPr/>
          </a:p>
        </p:txBody>
      </p:sp>
      <p:sp>
        <p:nvSpPr>
          <p:cNvPr id="127789319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28A2097-7247-AD91-3AAE-0570A4C95F07}" type="slidenum">
              <a:rPr lang="en-US"/>
              <a:t/>
            </a:fld>
            <a:endParaRPr lang="en-US"/>
          </a:p>
        </p:txBody>
      </p:sp>
      <p:sp>
        <p:nvSpPr>
          <p:cNvPr id="295343428" name="" hidden="0"/>
          <p:cNvSpPr/>
          <p:nvPr isPhoto="0" userDrawn="0"/>
        </p:nvSpPr>
        <p:spPr bwMode="auto">
          <a:xfrm flipH="0" flipV="0">
            <a:off x="8138262" y="2873642"/>
            <a:ext cx="3551694" cy="3482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t" anchorCtr="0" forceAA="0" upright="0" compatLnSpc="0"/>
          <a:p>
            <a:pPr algn="ctr">
              <a:defRPr/>
            </a:pPr>
            <a:r>
              <a:rPr sz="2400" b="1"/>
              <a:t>TypeScript</a:t>
            </a:r>
            <a:endParaRPr/>
          </a:p>
        </p:txBody>
      </p:sp>
      <p:sp>
        <p:nvSpPr>
          <p:cNvPr id="2120603282" name="" hidden="0"/>
          <p:cNvSpPr/>
          <p:nvPr isPhoto="0" userDrawn="0"/>
        </p:nvSpPr>
        <p:spPr bwMode="auto">
          <a:xfrm flipH="0" flipV="0">
            <a:off x="8808241" y="3826143"/>
            <a:ext cx="2211737" cy="1856567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 b="1"/>
              <a:t>JavaScript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6807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Présentation (2/3)</a:t>
            </a:r>
            <a:endParaRPr/>
          </a:p>
        </p:txBody>
      </p:sp>
      <p:sp>
        <p:nvSpPr>
          <p:cNvPr id="138286964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30"/>
            <a:ext cx="10515600" cy="462713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Quand l’application Angular est construite =&gt; TypeScript transpilé en JavaScript et inclus </a:t>
            </a:r>
            <a:endParaRPr/>
          </a:p>
        </p:txBody>
      </p:sp>
      <p:sp>
        <p:nvSpPr>
          <p:cNvPr id="194171940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AAB36A-8136-B1A9-B27F-659D1084C257}" type="slidenum">
              <a:rPr lang="en-US"/>
              <a:t/>
            </a:fld>
            <a:endParaRPr lang="en-US"/>
          </a:p>
        </p:txBody>
      </p:sp>
      <p:sp>
        <p:nvSpPr>
          <p:cNvPr id="1773590379" name="" hidden="0"/>
          <p:cNvSpPr/>
          <p:nvPr isPhoto="0" userDrawn="0"/>
        </p:nvSpPr>
        <p:spPr bwMode="auto">
          <a:xfrm flipH="0" flipV="0">
            <a:off x="1244745" y="1937287"/>
            <a:ext cx="2389321" cy="18404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lvl="0" algn="ctr">
              <a:defRPr/>
            </a:pPr>
            <a:r>
              <a:rPr sz="2800" b="1"/>
              <a:t>TypeScript</a:t>
            </a:r>
            <a:endParaRPr sz="2800" b="1"/>
          </a:p>
        </p:txBody>
      </p:sp>
      <p:sp>
        <p:nvSpPr>
          <p:cNvPr id="1393164140" name="" hidden="0"/>
          <p:cNvSpPr/>
          <p:nvPr isPhoto="0" userDrawn="0"/>
        </p:nvSpPr>
        <p:spPr bwMode="auto">
          <a:xfrm flipH="0" flipV="0">
            <a:off x="8140676" y="1937287"/>
            <a:ext cx="2389321" cy="184042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lvl="0" algn="ctr">
              <a:defRPr/>
            </a:pPr>
            <a:r>
              <a:rPr sz="2800" b="1"/>
              <a:t>JavaScript</a:t>
            </a:r>
            <a:endParaRPr sz="2800" b="1"/>
          </a:p>
        </p:txBody>
      </p:sp>
      <p:cxnSp>
        <p:nvCxnSpPr>
          <p:cNvPr id="1758971484" name="" hidden="0"/>
          <p:cNvCxnSpPr>
            <a:cxnSpLocks/>
          </p:cNvCxnSpPr>
          <p:nvPr isPhoto="0" userDrawn="0"/>
        </p:nvCxnSpPr>
        <p:spPr bwMode="auto">
          <a:xfrm flipH="0" flipV="1">
            <a:off x="3795507" y="2550762"/>
            <a:ext cx="4197456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90193" name="" hidden="0"/>
          <p:cNvSpPr/>
          <p:nvPr isPhoto="0" userDrawn="0"/>
        </p:nvSpPr>
        <p:spPr bwMode="auto">
          <a:xfrm flipH="0" flipV="0">
            <a:off x="4917482" y="2050296"/>
            <a:ext cx="2357033" cy="3390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800" b="1">
                <a:solidFill>
                  <a:schemeClr val="tx1"/>
                </a:solidFill>
              </a:rPr>
              <a:t>TRANSPILER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00821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Présentation (3/3)</a:t>
            </a:r>
            <a:endParaRPr/>
          </a:p>
        </p:txBody>
      </p:sp>
      <p:sp>
        <p:nvSpPr>
          <p:cNvPr id="8119433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54077" y="1549829"/>
            <a:ext cx="10899722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0"/>
              <a:t>Langage de programmation open-source</a:t>
            </a:r>
            <a:endParaRPr b="0"/>
          </a:p>
          <a:p>
            <a:pPr marL="0" indent="0">
              <a:buFont typeface="Arial"/>
              <a:buNone/>
              <a:defRPr/>
            </a:pPr>
            <a:r>
              <a:rPr b="0"/>
              <a:t>	</a:t>
            </a:r>
            <a:r>
              <a:rPr lang="fr-FR" sz="28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2" tooltip="https://www.typescriptlang.org/"/>
              </a:rPr>
              <a:t>https://www.typescriptlang.org/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Version </a:t>
            </a:r>
            <a:r>
              <a:rPr b="1"/>
              <a:t>0.8</a:t>
            </a:r>
            <a:r>
              <a:rPr b="0"/>
              <a:t> publique en 2012, </a:t>
            </a:r>
            <a:r>
              <a:rPr b="1"/>
              <a:t>1.0 en 2014</a:t>
            </a:r>
            <a:r>
              <a:rPr b="0"/>
              <a:t>. </a:t>
            </a:r>
            <a:r>
              <a:rPr b="1"/>
              <a:t>5.0</a:t>
            </a:r>
            <a:r>
              <a:rPr b="0"/>
              <a:t> en mars 2023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/>
              <a:t>Fichier avec extension </a:t>
            </a:r>
            <a:r>
              <a:rPr b="1"/>
              <a:t>.ts</a:t>
            </a:r>
            <a:r>
              <a:rPr b="0"/>
              <a:t> </a:t>
            </a:r>
            <a:r>
              <a:rPr b="1"/>
              <a:t>=&gt;</a:t>
            </a:r>
            <a:r>
              <a:rPr b="0"/>
              <a:t> fichier TypeScript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Est transpilé en JavaScript via le compilateur </a:t>
            </a:r>
            <a:r>
              <a:rPr b="1"/>
              <a:t>tsc</a:t>
            </a:r>
            <a:endParaRPr b="0"/>
          </a:p>
          <a:p>
            <a:pPr marL="0" indent="0">
              <a:buFont typeface="Arial"/>
              <a:buNone/>
              <a:defRPr/>
            </a:pPr>
            <a:r>
              <a:rPr b="0"/>
              <a:t>   Exécution en utilisant </a:t>
            </a:r>
            <a:r>
              <a:rPr b="1"/>
              <a:t>Node.js</a:t>
            </a:r>
            <a:endParaRPr b="1"/>
          </a:p>
        </p:txBody>
      </p:sp>
      <p:sp>
        <p:nvSpPr>
          <p:cNvPr id="84617652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76C075E-525E-5EDC-2770-374D08C799FF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41510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types (1/3)</a:t>
            </a:r>
            <a:endParaRPr/>
          </a:p>
        </p:txBody>
      </p:sp>
      <p:sp>
        <p:nvSpPr>
          <p:cNvPr id="161092356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30"/>
            <a:ext cx="10515600" cy="462713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0"/>
              <a:t>Mots clés </a:t>
            </a:r>
            <a:r>
              <a:rPr b="1"/>
              <a:t>let</a:t>
            </a:r>
            <a:r>
              <a:rPr b="0"/>
              <a:t> et </a:t>
            </a:r>
            <a:r>
              <a:rPr b="1"/>
              <a:t>const</a:t>
            </a:r>
            <a:r>
              <a:rPr b="0"/>
              <a:t> (</a:t>
            </a:r>
            <a:r>
              <a:rPr b="1"/>
              <a:t>var </a:t>
            </a:r>
            <a:r>
              <a:rPr b="0"/>
              <a:t>supporté mais à proscrire)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Quand une valeur est assignée à </a:t>
            </a:r>
            <a:r>
              <a:rPr b="1"/>
              <a:t>let</a:t>
            </a:r>
            <a:r>
              <a:rPr b="0"/>
              <a:t> =&gt; typage de la variable =&gt; erreurs de compilation si on tente d’assigner un autre type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Une variable sans valeur assignée est de type </a:t>
            </a:r>
            <a:r>
              <a:rPr b="1"/>
              <a:t>any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On privilégie les </a:t>
            </a:r>
            <a:r>
              <a:rPr b="1"/>
              <a:t>annotations de types</a:t>
            </a:r>
            <a:r>
              <a:rPr b="0"/>
              <a:t> pour éviter les conflits</a:t>
            </a:r>
            <a:endParaRPr b="0"/>
          </a:p>
        </p:txBody>
      </p:sp>
      <p:sp>
        <p:nvSpPr>
          <p:cNvPr id="50668150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C098EC9-93A5-17FE-392E-3C86C0F4421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51031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types (2/3)</a:t>
            </a:r>
            <a:endParaRPr/>
          </a:p>
        </p:txBody>
      </p:sp>
      <p:sp>
        <p:nvSpPr>
          <p:cNvPr id="96591077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30"/>
            <a:ext cx="10515600" cy="462713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1"/>
              <a:t>number =&gt; </a:t>
            </a:r>
            <a:r>
              <a:rPr b="0"/>
              <a:t>nombre (toute forme)</a:t>
            </a:r>
            <a:endParaRPr b="0"/>
          </a:p>
          <a:p>
            <a:pPr>
              <a:defRPr/>
            </a:pPr>
            <a:r>
              <a:rPr b="1"/>
              <a:t>boolean</a:t>
            </a:r>
            <a:endParaRPr b="1"/>
          </a:p>
          <a:p>
            <a:pPr>
              <a:defRPr/>
            </a:pPr>
            <a:r>
              <a:rPr b="1"/>
              <a:t>string</a:t>
            </a:r>
            <a:endParaRPr b="1"/>
          </a:p>
          <a:p>
            <a:pPr>
              <a:defRPr/>
            </a:pPr>
            <a:r>
              <a:rPr b="1"/>
              <a:t>any</a:t>
            </a:r>
            <a:endParaRPr b="1"/>
          </a:p>
          <a:p>
            <a:pPr marL="0" indent="0">
              <a:buFont typeface="Arial"/>
              <a:buNone/>
              <a:defRPr/>
            </a:pPr>
            <a:endParaRPr b="1"/>
          </a:p>
          <a:p>
            <a:pPr>
              <a:defRPr/>
            </a:pPr>
            <a:r>
              <a:rPr b="1"/>
              <a:t>array </a:t>
            </a:r>
            <a:r>
              <a:rPr b="1"/>
              <a:t>=&gt;</a:t>
            </a:r>
            <a:r>
              <a:rPr b="0"/>
              <a:t> type suivi de crochets (let n: number[])</a:t>
            </a:r>
            <a:endParaRPr b="0"/>
          </a:p>
          <a:p>
            <a:pPr marL="0" indent="0">
              <a:buFont typeface="Arial"/>
              <a:buNone/>
              <a:defRPr/>
            </a:pPr>
            <a:r>
              <a:rPr b="0"/>
              <a:t>	Peut se voir assigner un contenu et avoir le type </a:t>
            </a:r>
            <a:r>
              <a:rPr b="1"/>
              <a:t>any</a:t>
            </a:r>
            <a:endParaRPr b="1"/>
          </a:p>
          <a:p>
            <a:pPr>
              <a:defRPr/>
            </a:pPr>
            <a:r>
              <a:rPr b="1"/>
              <a:t>object</a:t>
            </a:r>
            <a:endParaRPr b="1"/>
          </a:p>
          <a:p>
            <a:pPr>
              <a:defRPr/>
            </a:pPr>
            <a:r>
              <a:rPr b="1"/>
              <a:t>void</a:t>
            </a:r>
            <a:endParaRPr b="0"/>
          </a:p>
        </p:txBody>
      </p:sp>
      <p:sp>
        <p:nvSpPr>
          <p:cNvPr id="448517681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56200A1-5238-0E6B-6DE3-5B309EFB7BE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572579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accent1"/>
                </a:solidFill>
              </a:rPr>
              <a:t>Plan du cours (1/2)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45958761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84437" y="1363246"/>
            <a:ext cx="10515600" cy="511930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394023" indent="-394023">
              <a:buFont typeface="Arial"/>
              <a:buAutoNum type="arabicPeriod"/>
              <a:defRPr/>
            </a:pPr>
            <a:r>
              <a:rPr/>
              <a:t>Introduction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C’est quoi Angular ?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Pourquoi l’utiliser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Versions</a:t>
            </a:r>
            <a:endParaRPr/>
          </a:p>
          <a:p>
            <a:pPr marL="394023" lvl="0" indent="-394023">
              <a:buFont typeface="Arial"/>
              <a:buAutoNum type="arabicPeriod"/>
              <a:defRPr/>
            </a:pPr>
            <a:r>
              <a:rPr/>
              <a:t>Angular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Architecture d’une application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API (Application Programming Interface)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Technologies</a:t>
            </a:r>
            <a:endParaRPr/>
          </a:p>
          <a:p>
            <a:pPr marL="394023" lvl="0" indent="-394023">
              <a:buFont typeface="Arial"/>
              <a:buAutoNum type="arabicPeriod"/>
              <a:defRPr/>
            </a:pPr>
            <a:r>
              <a:rPr/>
              <a:t>Mettre en place un projet Angular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Environnement de travail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Structure d’un projet Angular</a:t>
            </a:r>
            <a:endParaRPr/>
          </a:p>
          <a:p>
            <a:pPr marL="394022" indent="-394022">
              <a:buFont typeface="Arial"/>
              <a:buAutoNum type="arabicPeriod" startAt="4"/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TypeScript</a:t>
            </a:r>
            <a:endParaRPr sz="2800"/>
          </a:p>
          <a:p>
            <a:pPr marL="794072" lvl="1" indent="-394022">
              <a:buFont typeface="Arial"/>
              <a:buAutoNum type="arabicPeriod"/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Présentation</a:t>
            </a:r>
            <a:endParaRPr sz="2800" strike="noStrike" cap="none" spc="0"/>
          </a:p>
        </p:txBody>
      </p:sp>
      <p:sp>
        <p:nvSpPr>
          <p:cNvPr id="130846763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3D780CA-791A-C88A-6FFA-AA298DDD13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698219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types (3/3)</a:t>
            </a:r>
            <a:endParaRPr/>
          </a:p>
        </p:txBody>
      </p:sp>
      <p:sp>
        <p:nvSpPr>
          <p:cNvPr id="57669016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30"/>
            <a:ext cx="10515600" cy="462713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0"/>
              <a:t>En JavaScript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En TypeScript </a:t>
            </a:r>
            <a:r>
              <a:rPr b="1"/>
              <a:t>=&gt; enum =&gt; </a:t>
            </a:r>
            <a:r>
              <a:rPr b="0"/>
              <a:t>« classe » représentant un groupe de const</a:t>
            </a:r>
            <a:endParaRPr b="0"/>
          </a:p>
          <a:p>
            <a:pPr>
              <a:defRPr/>
            </a:pPr>
            <a:r>
              <a:rPr b="0"/>
              <a:t>Peut utiliser les types </a:t>
            </a:r>
            <a:r>
              <a:rPr b="1"/>
              <a:t>number</a:t>
            </a:r>
            <a:r>
              <a:rPr b="0"/>
              <a:t> ou </a:t>
            </a:r>
            <a:r>
              <a:rPr b="1"/>
              <a:t>string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endParaRPr b="0"/>
          </a:p>
        </p:txBody>
      </p:sp>
      <p:sp>
        <p:nvSpPr>
          <p:cNvPr id="188260577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6103CF-E3ED-CBB0-CE46-8BD98D80397B}" type="slidenum">
              <a:rPr lang="en-US"/>
              <a:t/>
            </a:fld>
            <a:endParaRPr lang="en-US"/>
          </a:p>
        </p:txBody>
      </p:sp>
      <p:sp>
        <p:nvSpPr>
          <p:cNvPr id="1547906018" name="" hidden="0"/>
          <p:cNvSpPr/>
          <p:nvPr isPhoto="0" userDrawn="0"/>
        </p:nvSpPr>
        <p:spPr bwMode="auto">
          <a:xfrm flipH="0" flipV="0">
            <a:off x="3343474" y="1775847"/>
            <a:ext cx="7103389" cy="1485254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Code couleur RGB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const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ColorRed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0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const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ColorGreen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const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ColorBlue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2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20775121" name="" hidden="0"/>
          <p:cNvSpPr/>
          <p:nvPr isPhoto="0" userDrawn="0"/>
        </p:nvSpPr>
        <p:spPr bwMode="auto">
          <a:xfrm flipH="0" flipV="0">
            <a:off x="3426609" y="4691707"/>
            <a:ext cx="7103389" cy="1485254"/>
          </a:xfrm>
          <a:prstGeom prst="rect">
            <a:avLst/>
          </a:prstGeom>
          <a:solidFill>
            <a:schemeClr val="tx1">
              <a:alpha val="9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Code couleur RGB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enum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4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Red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0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Green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Blue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2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backgroundColor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Red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28226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assertions de types</a:t>
            </a:r>
            <a:endParaRPr/>
          </a:p>
        </p:txBody>
      </p:sp>
      <p:sp>
        <p:nvSpPr>
          <p:cNvPr id="1399503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30"/>
            <a:ext cx="10515600" cy="462713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0"/>
              <a:t>Permet de spécifier le type d’une variable pour le compilateur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endParaRPr b="0"/>
          </a:p>
        </p:txBody>
      </p:sp>
      <p:sp>
        <p:nvSpPr>
          <p:cNvPr id="906554941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3E4D9ED-533D-BC6E-AA37-16A6460D6156}" type="slidenum">
              <a:rPr lang="en-US"/>
              <a:t/>
            </a:fld>
            <a:endParaRPr lang="en-US"/>
          </a:p>
        </p:txBody>
      </p:sp>
      <p:sp>
        <p:nvSpPr>
          <p:cNvPr id="114787444" name="" hidden="0"/>
          <p:cNvSpPr/>
          <p:nvPr isPhoto="0" userDrawn="0"/>
        </p:nvSpPr>
        <p:spPr bwMode="auto">
          <a:xfrm flipH="0" flipV="0">
            <a:off x="1680634" y="2135981"/>
            <a:ext cx="7829873" cy="1485253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message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message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‘coucou’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endsWithU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(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message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).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endsWith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‘u’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78684819" name="" hidden="0"/>
          <p:cNvSpPr/>
          <p:nvPr isPhoto="0" userDrawn="0"/>
        </p:nvSpPr>
        <p:spPr bwMode="auto">
          <a:xfrm flipH="0" flipV="0">
            <a:off x="1680634" y="4188693"/>
            <a:ext cx="7103388" cy="1485253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0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message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message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‘coucou’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otherEndsWithU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(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message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as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).</a:t>
            </a:r>
            <a:r>
              <a:rPr sz="2400" b="0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endsWith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0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‘u’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052532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fonctions (1/4)</a:t>
            </a:r>
            <a:endParaRPr/>
          </a:p>
        </p:txBody>
      </p:sp>
      <p:sp>
        <p:nvSpPr>
          <p:cNvPr id="56648740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 b="0"/>
              <a:t>Chaque paramètre est typé</a:t>
            </a:r>
            <a:endParaRPr sz="2800" b="0"/>
          </a:p>
          <a:p>
            <a:pPr>
              <a:defRPr/>
            </a:pPr>
            <a:endParaRPr sz="2800" b="0"/>
          </a:p>
          <a:p>
            <a:pPr>
              <a:defRPr/>
            </a:pPr>
            <a:r>
              <a:rPr sz="2800" b="0"/>
              <a:t>Le retour de la fonction est également typé</a:t>
            </a:r>
            <a:endParaRPr sz="2800" b="0"/>
          </a:p>
        </p:txBody>
      </p:sp>
      <p:sp>
        <p:nvSpPr>
          <p:cNvPr id="1428732971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C250DF0-E461-9CDA-1E86-BA5BA51468FD}" type="slidenum">
              <a:rPr lang="en-US"/>
              <a:t/>
            </a:fld>
            <a:endParaRPr lang="en-US"/>
          </a:p>
        </p:txBody>
      </p:sp>
      <p:sp>
        <p:nvSpPr>
          <p:cNvPr id="1428147328" name="" hidden="0"/>
          <p:cNvSpPr/>
          <p:nvPr isPhoto="0" userDrawn="0"/>
        </p:nvSpPr>
        <p:spPr bwMode="auto">
          <a:xfrm flipH="0" flipV="0">
            <a:off x="926605" y="3186649"/>
            <a:ext cx="10338786" cy="2583834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function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maFunction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param1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param2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fr-FR" sz="2400" b="1" i="0" u="none" strike="noStrike" cap="none" spc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fr-FR" sz="2400" b="1" i="0" u="none" strike="noStrike" cap="none" spc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fr-FR" sz="2400" b="1" i="0" u="none" strike="noStrike" cap="none" spc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fr-FR" sz="2400" b="1" i="0" u="none" strike="noStrike" cap="none" spc="0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‘machin’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function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myMethod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param1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param2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7373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fonctions (2/4)</a:t>
            </a:r>
            <a:endParaRPr/>
          </a:p>
        </p:txBody>
      </p:sp>
      <p:sp>
        <p:nvSpPr>
          <p:cNvPr id="183090479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 b="1"/>
              <a:t>Fonctions fléchées (Arrow Functions ou lambda)</a:t>
            </a:r>
            <a:endParaRPr sz="2800" b="0"/>
          </a:p>
          <a:p>
            <a:pPr>
              <a:defRPr/>
            </a:pPr>
            <a:endParaRPr sz="2800" b="0"/>
          </a:p>
          <a:p>
            <a:pPr>
              <a:defRPr/>
            </a:pPr>
            <a:r>
              <a:rPr sz="2800" b="0"/>
              <a:t>Fonctions anonymes avec des syntaxes plus courtes</a:t>
            </a:r>
            <a:endParaRPr sz="2800" b="0"/>
          </a:p>
          <a:p>
            <a:pPr>
              <a:defRPr/>
            </a:pPr>
            <a:endParaRPr sz="2800" b="0"/>
          </a:p>
          <a:p>
            <a:pPr>
              <a:defRPr/>
            </a:pPr>
            <a:r>
              <a:rPr sz="2800" b="0"/>
              <a:t>Pas de </a:t>
            </a:r>
            <a:r>
              <a:rPr sz="2800" b="1"/>
              <a:t>this </a:t>
            </a:r>
            <a:r>
              <a:rPr sz="2800" b="0"/>
              <a:t>ou de </a:t>
            </a:r>
            <a:r>
              <a:rPr sz="2800" b="1"/>
              <a:t>s</a:t>
            </a:r>
            <a:r>
              <a:rPr sz="2800" b="1"/>
              <a:t>uper</a:t>
            </a:r>
            <a:endParaRPr sz="2800" b="1"/>
          </a:p>
          <a:p>
            <a:pPr>
              <a:defRPr/>
            </a:pPr>
            <a:endParaRPr sz="2800" b="0"/>
          </a:p>
          <a:p>
            <a:pPr>
              <a:defRPr/>
            </a:pPr>
            <a:endParaRPr sz="2800" b="0"/>
          </a:p>
        </p:txBody>
      </p:sp>
      <p:sp>
        <p:nvSpPr>
          <p:cNvPr id="1163480775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1304F3-C02D-C0BD-2C3F-C45C50589638}" type="slidenum">
              <a:rPr lang="en-US"/>
              <a:t/>
            </a:fld>
            <a:endParaRPr lang="en-US"/>
          </a:p>
        </p:txBody>
      </p:sp>
      <p:sp>
        <p:nvSpPr>
          <p:cNvPr id="179175467" name="" hidden="0"/>
          <p:cNvSpPr/>
          <p:nvPr isPhoto="0" userDrawn="0"/>
        </p:nvSpPr>
        <p:spPr bwMode="auto">
          <a:xfrm flipH="0" flipV="0">
            <a:off x="1015012" y="4198931"/>
            <a:ext cx="10338786" cy="1609711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array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‘tom’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,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‘marcus’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‘barak’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]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array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filter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function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){ </a:t>
            </a:r>
            <a:r>
              <a:rPr sz="24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&lt;=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3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 })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result2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array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filter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=&gt;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3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79801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fonctions (3/4)</a:t>
            </a:r>
            <a:endParaRPr/>
          </a:p>
        </p:txBody>
      </p:sp>
      <p:sp>
        <p:nvSpPr>
          <p:cNvPr id="39229075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paramètres peuvent être optionnels</a:t>
            </a:r>
            <a:endParaRPr sz="2800" b="0"/>
          </a:p>
          <a:p>
            <a:pPr>
              <a:defRPr/>
            </a:pPr>
            <a:endParaRPr sz="2800" b="0"/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paramètres obligatoires sont déclarés en premier</a:t>
            </a:r>
            <a:endParaRPr sz="2800" b="0"/>
          </a:p>
          <a:p>
            <a:pPr>
              <a:defRPr/>
            </a:pPr>
            <a:endParaRPr sz="2800" b="0"/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valeurs par défaut peuvent être littérales ou des expressions</a:t>
            </a:r>
            <a:endParaRPr sz="2800" b="0"/>
          </a:p>
          <a:p>
            <a:pPr>
              <a:defRPr/>
            </a:pPr>
            <a:endParaRPr sz="2800" b="0"/>
          </a:p>
        </p:txBody>
      </p:sp>
      <p:sp>
        <p:nvSpPr>
          <p:cNvPr id="1663854232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D8F508C-9C04-E2AB-EA62-0885713D3ECE}" type="slidenum">
              <a:rPr lang="en-US"/>
              <a:t/>
            </a:fld>
            <a:endParaRPr lang="en-US"/>
          </a:p>
        </p:txBody>
      </p:sp>
      <p:sp>
        <p:nvSpPr>
          <p:cNvPr id="1480027352" name="" hidden="0"/>
          <p:cNvSpPr/>
          <p:nvPr isPhoto="0" userDrawn="0"/>
        </p:nvSpPr>
        <p:spPr bwMode="auto">
          <a:xfrm flipH="0" flipV="0">
            <a:off x="1015012" y="4198931"/>
            <a:ext cx="10338786" cy="1609711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array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‘tom’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,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‘marcus’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‘barak’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]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array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filter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function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){ </a:t>
            </a:r>
            <a:r>
              <a:rPr sz="24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&lt;=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3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 })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result2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array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filter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=&gt;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3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70743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fonctions (4/4)</a:t>
            </a:r>
            <a:endParaRPr/>
          </a:p>
        </p:txBody>
      </p:sp>
      <p:sp>
        <p:nvSpPr>
          <p:cNvPr id="1682318951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7F72D9-B674-9BA0-A17E-099D1C027334}" type="slidenum">
              <a:rPr lang="en-US"/>
              <a:t/>
            </a:fld>
            <a:endParaRPr lang="en-US"/>
          </a:p>
        </p:txBody>
      </p:sp>
      <p:sp>
        <p:nvSpPr>
          <p:cNvPr id="1090109034" name="" hidden="0"/>
          <p:cNvSpPr/>
          <p:nvPr isPhoto="0" userDrawn="0"/>
        </p:nvSpPr>
        <p:spPr bwMode="auto">
          <a:xfrm flipH="0" flipV="0">
            <a:off x="926606" y="1544878"/>
            <a:ext cx="10338786" cy="4811471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Optional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function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fn1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p1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p2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?: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Default literal value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function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fn2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p1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p2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‘literal value’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Default expression value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function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getDefault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	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	// ...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	return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function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fn3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p1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p2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getDefault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())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59930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interfaces (1/5)</a:t>
            </a:r>
            <a:endParaRPr/>
          </a:p>
        </p:txBody>
      </p:sp>
      <p:sp>
        <p:nvSpPr>
          <p:cNvPr id="186004242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 b="0"/>
              <a:t>Défini la syntaxe et la forme à laquelle un objet doit se conformer</a:t>
            </a:r>
            <a:endParaRPr sz="2800" b="0"/>
          </a:p>
          <a:p>
            <a:pPr>
              <a:defRPr/>
            </a:pPr>
            <a:endParaRPr sz="2800" b="0"/>
          </a:p>
          <a:p>
            <a:pPr>
              <a:defRPr/>
            </a:pPr>
            <a:r>
              <a:rPr sz="2800" b="0"/>
              <a:t>On parle notamment de ‘</a:t>
            </a:r>
            <a:r>
              <a:rPr sz="2800" b="1"/>
              <a:t>duck typing</a:t>
            </a:r>
            <a:r>
              <a:rPr sz="2800" b="0"/>
              <a:t>’ ou de ‘</a:t>
            </a:r>
            <a:r>
              <a:rPr sz="2800" b="1"/>
              <a:t>structural subtyping</a:t>
            </a:r>
            <a:r>
              <a:rPr sz="2800" b="0"/>
              <a:t>’</a:t>
            </a:r>
            <a:endParaRPr sz="2800" b="0"/>
          </a:p>
          <a:p>
            <a:pPr>
              <a:defRPr/>
            </a:pPr>
            <a:endParaRPr sz="2800" b="0"/>
          </a:p>
          <a:p>
            <a:pPr>
              <a:defRPr/>
            </a:pPr>
            <a:r>
              <a:rPr sz="2800" b="0"/>
              <a:t>Il en existe 3 types</a:t>
            </a:r>
            <a:endParaRPr sz="2800" b="0"/>
          </a:p>
          <a:p>
            <a:pPr lvl="1">
              <a:defRPr/>
            </a:pPr>
            <a:r>
              <a:rPr sz="2400" b="1"/>
              <a:t>Les interfaces de type</a:t>
            </a:r>
            <a:endParaRPr sz="2400" b="1"/>
          </a:p>
          <a:p>
            <a:pPr lvl="1">
              <a:defRPr/>
            </a:pPr>
            <a:r>
              <a:rPr lang="fr-FR" sz="2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interfaces de fonction</a:t>
            </a:r>
            <a:endParaRPr lang="fr-FR" sz="2400" b="1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1">
              <a:defRPr/>
            </a:pPr>
            <a:r>
              <a:rPr lang="fr-FR" sz="2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interfaces de classe</a:t>
            </a:r>
            <a:endParaRPr sz="2800" b="0"/>
          </a:p>
        </p:txBody>
      </p:sp>
      <p:sp>
        <p:nvSpPr>
          <p:cNvPr id="116517171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238CDC3-8CE5-3DD8-2E60-2E8B02402EE1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49580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interfaces (2/5)</a:t>
            </a:r>
            <a:endParaRPr/>
          </a:p>
        </p:txBody>
      </p:sp>
      <p:sp>
        <p:nvSpPr>
          <p:cNvPr id="8454781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 b="0"/>
              <a:t>Interfaces de type =&gt; contrat sur le type d’objet à fournir</a:t>
            </a:r>
            <a:endParaRPr sz="2800" b="0"/>
          </a:p>
          <a:p>
            <a:pPr lvl="1">
              <a:defRPr/>
            </a:pPr>
            <a:endParaRPr sz="2800" b="0"/>
          </a:p>
        </p:txBody>
      </p:sp>
      <p:sp>
        <p:nvSpPr>
          <p:cNvPr id="83444783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A61327F-BFBF-D4AC-E97F-544D6AB58D83}" type="slidenum">
              <a:rPr lang="en-US"/>
              <a:t/>
            </a:fld>
            <a:endParaRPr lang="en-US"/>
          </a:p>
        </p:txBody>
      </p:sp>
      <p:sp>
        <p:nvSpPr>
          <p:cNvPr id="160871713" name="" hidden="0"/>
          <p:cNvSpPr/>
          <p:nvPr isPhoto="0" userDrawn="0"/>
        </p:nvSpPr>
        <p:spPr bwMode="auto">
          <a:xfrm flipH="0" flipV="0">
            <a:off x="926605" y="2478348"/>
            <a:ext cx="10338786" cy="3162669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interface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KeyPair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key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kv1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KeyPair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key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»Steve »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kv2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KeyPair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key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»Steve »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kv3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KeyPair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key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100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02876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interfaces (3/5)</a:t>
            </a:r>
            <a:endParaRPr/>
          </a:p>
        </p:txBody>
      </p:sp>
      <p:sp>
        <p:nvSpPr>
          <p:cNvPr id="46783926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 b="0"/>
              <a:t>Interfaces de fonction =&gt; contrat lors de l’appel de la fonction</a:t>
            </a:r>
            <a:endParaRPr sz="2800" b="0"/>
          </a:p>
          <a:p>
            <a:pPr lvl="1">
              <a:defRPr/>
            </a:pPr>
            <a:endParaRPr sz="2800" b="0"/>
          </a:p>
        </p:txBody>
      </p:sp>
      <p:sp>
        <p:nvSpPr>
          <p:cNvPr id="211433251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5E614B-AEFF-58E1-68B6-DF22C620BFBF}" type="slidenum">
              <a:rPr lang="en-US"/>
              <a:t/>
            </a:fld>
            <a:endParaRPr lang="en-US"/>
          </a:p>
        </p:txBody>
      </p:sp>
      <p:sp>
        <p:nvSpPr>
          <p:cNvPr id="849481506" name="" hidden="0"/>
          <p:cNvSpPr/>
          <p:nvPr isPhoto="0" userDrawn="0"/>
        </p:nvSpPr>
        <p:spPr bwMode="auto">
          <a:xfrm flipH="0" flipV="0">
            <a:off x="926606" y="2182426"/>
            <a:ext cx="10338786" cy="3939464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interface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KeyValueProcessor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key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 ;</a:t>
            </a:r>
            <a:b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function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addKeyValue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key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console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log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‘addKeyValue : key = ‘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+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key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+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‘, value = ‘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+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kvp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KeyValueProcessor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addKeyValue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kvp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2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‘Steve’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7833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interfaces (4/5)</a:t>
            </a:r>
            <a:endParaRPr/>
          </a:p>
        </p:txBody>
      </p:sp>
      <p:sp>
        <p:nvSpPr>
          <p:cNvPr id="120175188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 b="0"/>
              <a:t>Interfaces de classe =&gt; contrat lors de l’implémentation de la classe</a:t>
            </a:r>
            <a:endParaRPr sz="2800" b="0"/>
          </a:p>
          <a:p>
            <a:pPr lvl="1">
              <a:defRPr/>
            </a:pPr>
            <a:endParaRPr sz="2800" b="0"/>
          </a:p>
        </p:txBody>
      </p:sp>
      <p:sp>
        <p:nvSpPr>
          <p:cNvPr id="34755754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2CA8F-FA93-72E1-9615-714B354F1F1A}" type="slidenum">
              <a:rPr lang="en-US"/>
              <a:t/>
            </a:fld>
            <a:endParaRPr lang="en-US"/>
          </a:p>
        </p:txBody>
      </p:sp>
      <p:sp>
        <p:nvSpPr>
          <p:cNvPr id="1409233311" name="" hidden="0"/>
          <p:cNvSpPr/>
          <p:nvPr isPhoto="0" userDrawn="0"/>
        </p:nvSpPr>
        <p:spPr bwMode="auto">
          <a:xfrm flipH="0" flipV="0">
            <a:off x="926606" y="2062208"/>
            <a:ext cx="10338786" cy="4476703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interface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Librarian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doWork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()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=&gt;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ElementarySchoolLibrarian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implements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Librarian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doWork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 {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console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log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‘Reading to and teaching children...’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kidsLibrarian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Librarian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ElementarySchoolLibrarian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kidsLibrarian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doWork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50884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accent1"/>
                </a:solidFill>
              </a:rPr>
              <a:t>Plan du cours (2/2)</a:t>
            </a:r>
            <a:endParaRPr/>
          </a:p>
        </p:txBody>
      </p:sp>
      <p:sp>
        <p:nvSpPr>
          <p:cNvPr id="77145457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350145"/>
            <a:ext cx="10515600" cy="482681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750015" marR="0" lvl="1" indent="-349965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strike="noStrike" cap="none" spc="0"/>
              <a:t>Les types</a:t>
            </a:r>
            <a:endParaRPr strike="noStrike" cap="none" spc="0"/>
          </a:p>
          <a:p>
            <a:pPr marL="750015" marR="0" lvl="1" indent="-349965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strike="noStrike" cap="none" spc="0"/>
              <a:t>Les assertions de types</a:t>
            </a:r>
            <a:endParaRPr strike="noStrike" cap="none" spc="0"/>
          </a:p>
          <a:p>
            <a:pPr marL="750015" marR="0" lvl="1" indent="-349965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strike="noStrike" cap="none" spc="0"/>
              <a:t>Les fonctions</a:t>
            </a:r>
            <a:endParaRPr strike="noStrike" cap="none" spc="0"/>
          </a:p>
          <a:p>
            <a:pPr marL="750015" marR="0" lvl="1" indent="-349965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strike="noStrike" cap="none" spc="0"/>
              <a:t>Les interfaces</a:t>
            </a:r>
            <a:endParaRPr strike="noStrike" cap="none" spc="0"/>
          </a:p>
          <a:p>
            <a:pPr marL="750015" marR="0" lvl="1" indent="-349965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strike="noStrike" cap="none" spc="0"/>
              <a:t>Les classes</a:t>
            </a:r>
            <a:endParaRPr strike="noStrike" cap="none" spc="0"/>
          </a:p>
          <a:p>
            <a:pPr marL="394022" marR="0" indent="-394022"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Utiliser Angular</a:t>
            </a:r>
            <a:endParaRPr sz="2400"/>
          </a:p>
          <a:p>
            <a:pPr marL="750014" marR="0" lvl="1" indent="-349965"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composants</a:t>
            </a:r>
            <a:endParaRPr sz="2400"/>
          </a:p>
          <a:p>
            <a:pPr marL="750013" marR="0" lvl="1" indent="-349965" algn="l" defTabSz="91440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Les binding</a:t>
            </a:r>
            <a:endParaRPr sz="2400"/>
          </a:p>
          <a:p>
            <a:pPr marL="750013" marR="0" lvl="1" indent="-349965" algn="l" defTabSz="91440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directives</a:t>
            </a:r>
            <a:endParaRPr sz="2400"/>
          </a:p>
          <a:p>
            <a:pPr marL="750014" marR="0" lvl="1" indent="-349965"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injections de dépendances</a:t>
            </a:r>
            <a:endParaRPr sz="2400"/>
          </a:p>
          <a:p>
            <a:pPr marL="750014" marR="0" lvl="1" indent="-349965"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formulaires</a:t>
            </a:r>
            <a:endParaRPr sz="2400"/>
          </a:p>
          <a:p>
            <a:pPr marL="750014" marR="0" lvl="1" indent="-349965" algn="l" defTabSz="914400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routage</a:t>
            </a:r>
            <a:endParaRPr sz="2400"/>
          </a:p>
        </p:txBody>
      </p:sp>
      <p:sp>
        <p:nvSpPr>
          <p:cNvPr id="90129775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D176D85-EB24-291C-D897-CAC63D14F7FE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10745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interfaces (5/5)</a:t>
            </a:r>
            <a:endParaRPr/>
          </a:p>
        </p:txBody>
      </p:sp>
      <p:sp>
        <p:nvSpPr>
          <p:cNvPr id="74172644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 b="0"/>
              <a:t>Une interface peut étendre une ou plusieurs autres interfaces</a:t>
            </a:r>
            <a:endParaRPr sz="2800" b="0"/>
          </a:p>
          <a:p>
            <a:pPr lvl="1">
              <a:defRPr/>
            </a:pPr>
            <a:endParaRPr sz="2800" b="0"/>
          </a:p>
        </p:txBody>
      </p:sp>
      <p:sp>
        <p:nvSpPr>
          <p:cNvPr id="97493901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9F70262-71C7-056B-2EAA-D54AC353966C}" type="slidenum">
              <a:rPr lang="en-US"/>
              <a:t/>
            </a:fld>
            <a:endParaRPr lang="en-US"/>
          </a:p>
        </p:txBody>
      </p:sp>
      <p:sp>
        <p:nvSpPr>
          <p:cNvPr id="1893712680" name="" hidden="0"/>
          <p:cNvSpPr/>
          <p:nvPr isPhoto="0" userDrawn="0"/>
        </p:nvSpPr>
        <p:spPr bwMode="auto">
          <a:xfrm flipH="0" flipV="0">
            <a:off x="926606" y="2062208"/>
            <a:ext cx="10338786" cy="4476703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0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interface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IPerson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sz="2400" b="0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gender</a:t>
            </a:r>
            <a:r>
              <a:rPr sz="2400" b="0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interface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IEmployee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IPerson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empCode</a:t>
            </a:r>
            <a:r>
              <a:rPr sz="2400" b="0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empObj</a:t>
            </a:r>
            <a:r>
              <a:rPr sz="2400" b="0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0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IEmployee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0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empCode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0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0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»Bill »</a:t>
            </a: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gender</a:t>
            </a:r>
            <a:r>
              <a:rPr sz="2400" b="0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0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»Male »</a:t>
            </a:r>
            <a:endParaRPr sz="2400" b="0" i="0" u="none">
              <a:solidFill>
                <a:srgbClr val="CE9178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64992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classes (1/3)</a:t>
            </a:r>
            <a:endParaRPr/>
          </a:p>
        </p:txBody>
      </p:sp>
      <p:sp>
        <p:nvSpPr>
          <p:cNvPr id="668597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grfdc</a:t>
            </a:r>
            <a:endParaRPr/>
          </a:p>
        </p:txBody>
      </p:sp>
      <p:sp>
        <p:nvSpPr>
          <p:cNvPr id="3790462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CC465DC-042C-5BA2-55C6-FD91FB8DD030}" type="slidenum">
              <a:rPr lang="en-US"/>
              <a:t/>
            </a:fld>
            <a:endParaRPr lang="en-US"/>
          </a:p>
        </p:txBody>
      </p:sp>
      <p:sp>
        <p:nvSpPr>
          <p:cNvPr id="963509663" name="" hidden="0"/>
          <p:cNvSpPr/>
          <p:nvPr isPhoto="0" userDrawn="0"/>
        </p:nvSpPr>
        <p:spPr bwMode="auto">
          <a:xfrm flipH="0" flipV="0">
            <a:off x="838198" y="1549829"/>
            <a:ext cx="10583498" cy="4806519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fullname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constructor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firstname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lastname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{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OPTIONNEL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fullname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`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${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firstname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}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${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lastname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}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`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speak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() {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METHODE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console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log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`Je suis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${this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fullname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}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, bonjour tout le monde.`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matt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‘Matthieu’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‘RESTITUITO’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matt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speak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556452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classes (2/3)</a:t>
            </a:r>
            <a:endParaRPr/>
          </a:p>
        </p:txBody>
      </p:sp>
      <p:sp>
        <p:nvSpPr>
          <p:cNvPr id="170008409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3 niveaux de visibilités : </a:t>
            </a:r>
            <a:r>
              <a:rPr b="1"/>
              <a:t>public </a:t>
            </a:r>
            <a:r>
              <a:rPr b="0"/>
              <a:t>(</a:t>
            </a:r>
            <a:r>
              <a:rPr b="1"/>
              <a:t>défaut</a:t>
            </a:r>
            <a:r>
              <a:rPr b="0"/>
              <a:t>)</a:t>
            </a:r>
            <a:r>
              <a:rPr b="0"/>
              <a:t>,</a:t>
            </a:r>
            <a:r>
              <a:rPr b="1"/>
              <a:t> private </a:t>
            </a:r>
            <a:r>
              <a:rPr b="0"/>
              <a:t>et </a:t>
            </a:r>
            <a:r>
              <a:rPr b="1"/>
              <a:t>protected</a:t>
            </a: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b="0"/>
              <a:t>Support de l’héritage (</a:t>
            </a:r>
            <a:r>
              <a:rPr b="1"/>
              <a:t>extends</a:t>
            </a:r>
            <a:r>
              <a:rPr b="0"/>
              <a:t>) 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Appel aux méthodes du parent (</a:t>
            </a:r>
            <a:r>
              <a:rPr b="1"/>
              <a:t>super</a:t>
            </a:r>
            <a:r>
              <a:rPr b="0"/>
              <a:t>)</a:t>
            </a:r>
            <a:r>
              <a:rPr b="0"/>
              <a:t> et possibilité de surcharger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1"/>
              <a:t>Getters</a:t>
            </a:r>
            <a:r>
              <a:rPr b="0"/>
              <a:t> et </a:t>
            </a:r>
            <a:r>
              <a:rPr b="1"/>
              <a:t>Setters </a:t>
            </a:r>
            <a:r>
              <a:rPr b="0"/>
              <a:t>sur les propriétés de la classe</a:t>
            </a:r>
            <a:endParaRPr b="0"/>
          </a:p>
        </p:txBody>
      </p:sp>
      <p:sp>
        <p:nvSpPr>
          <p:cNvPr id="1150219252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5A45F2F-BD50-B175-2FB4-BF471413907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771936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41459"/>
            <a:ext cx="10515600" cy="1325562"/>
          </a:xfrm>
        </p:spPr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b="1">
                <a:solidFill>
                  <a:schemeClr val="accent1"/>
                </a:solidFill>
              </a:rPr>
              <a:t>TypeScript &gt; Les classes (3/3)</a:t>
            </a:r>
            <a:endParaRPr/>
          </a:p>
        </p:txBody>
      </p:sp>
      <p:sp>
        <p:nvSpPr>
          <p:cNvPr id="26303948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grfdc</a:t>
            </a:r>
            <a:endParaRPr/>
          </a:p>
        </p:txBody>
      </p:sp>
      <p:sp>
        <p:nvSpPr>
          <p:cNvPr id="1214590975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1DCD86-4D18-F90A-C04C-06A1D13CA429}" type="slidenum">
              <a:rPr lang="en-US"/>
              <a:t/>
            </a:fld>
            <a:endParaRPr lang="en-US"/>
          </a:p>
        </p:txBody>
      </p:sp>
      <p:sp>
        <p:nvSpPr>
          <p:cNvPr id="715904653" name="" hidden="0"/>
          <p:cNvSpPr/>
          <p:nvPr isPhoto="0" userDrawn="0"/>
        </p:nvSpPr>
        <p:spPr bwMode="auto">
          <a:xfrm flipH="0" flipV="0">
            <a:off x="838198" y="1142936"/>
            <a:ext cx="11129105" cy="5598543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constructor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_firstname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_lastname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{}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get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firstname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20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_firstname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}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set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firstname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{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_firstname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}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set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lastname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{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_lastname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}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get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fullname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20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`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${this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_firstname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}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${this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_lastname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}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`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}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matt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‘Matthieu’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‘RESTITUITO’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console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log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‘Je suis ‘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+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matt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fullname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+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‘, bonjour tout le monde’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430754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composants(1/4)</a:t>
            </a:r>
            <a:endParaRPr/>
          </a:p>
        </p:txBody>
      </p:sp>
      <p:sp>
        <p:nvSpPr>
          <p:cNvPr id="33516869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0"/>
              <a:t>Concept principal en Angular =&gt; le </a:t>
            </a:r>
            <a:r>
              <a:rPr b="1"/>
              <a:t>composant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L’ensemble de l’application se représente sous la forme d’un arbre de composants, avec des dépendances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Un composant se décompose en 3 parties</a:t>
            </a:r>
            <a:endParaRPr b="0"/>
          </a:p>
          <a:p>
            <a:pPr lvl="1">
              <a:defRPr/>
            </a:pPr>
            <a:r>
              <a:rPr b="0"/>
              <a:t>Une </a:t>
            </a:r>
            <a:r>
              <a:rPr b="1"/>
              <a:t>classe TypeScript</a:t>
            </a:r>
            <a:r>
              <a:rPr b="0"/>
              <a:t> contenant la logique</a:t>
            </a:r>
            <a:endParaRPr b="0"/>
          </a:p>
          <a:p>
            <a:pPr lvl="1">
              <a:defRPr/>
            </a:pPr>
            <a:r>
              <a:rPr b="0"/>
              <a:t>Un </a:t>
            </a:r>
            <a:r>
              <a:rPr b="1"/>
              <a:t>modèle HTML</a:t>
            </a:r>
            <a:r>
              <a:rPr b="0"/>
              <a:t> contenant la vue</a:t>
            </a:r>
            <a:endParaRPr b="0"/>
          </a:p>
          <a:p>
            <a:pPr lvl="1">
              <a:defRPr/>
            </a:pPr>
            <a:r>
              <a:rPr b="0"/>
              <a:t>Un </a:t>
            </a:r>
            <a:r>
              <a:rPr b="1"/>
              <a:t>fichier de styles </a:t>
            </a:r>
            <a:r>
              <a:rPr b="1"/>
              <a:t>CSS</a:t>
            </a:r>
            <a:r>
              <a:rPr b="0"/>
              <a:t> définissant l’apparence du module (optionnel)</a:t>
            </a:r>
            <a:endParaRPr b="0"/>
          </a:p>
        </p:txBody>
      </p:sp>
      <p:sp>
        <p:nvSpPr>
          <p:cNvPr id="1087301375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A8B4909-0168-0603-53CE-7CE44EE84C71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664629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composants(2/4)</a:t>
            </a:r>
            <a:endParaRPr/>
          </a:p>
        </p:txBody>
      </p:sp>
      <p:sp>
        <p:nvSpPr>
          <p:cNvPr id="13518149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0"/>
              <a:t>Pour créer un composant en ligne de commande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Crée un sous-dossier dans </a:t>
            </a:r>
            <a:r>
              <a:rPr b="1"/>
              <a:t>app</a:t>
            </a:r>
            <a:r>
              <a:rPr b="1"/>
              <a:t>/</a:t>
            </a:r>
            <a:r>
              <a:rPr b="0"/>
              <a:t> au nom du composant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Génère automatiquement les fichiers nécessaires</a:t>
            </a:r>
            <a:endParaRPr b="0"/>
          </a:p>
          <a:p>
            <a:pPr marL="0" indent="0">
              <a:buFont typeface="Arial"/>
              <a:buNone/>
              <a:defRPr/>
            </a:pPr>
            <a:endParaRPr b="0"/>
          </a:p>
        </p:txBody>
      </p:sp>
      <p:sp>
        <p:nvSpPr>
          <p:cNvPr id="76707210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C1E994C-919C-A3B7-305D-A9D798367E66}" type="slidenum">
              <a:rPr lang="en-US"/>
              <a:t/>
            </a:fld>
            <a:endParaRPr lang="en-US"/>
          </a:p>
        </p:txBody>
      </p:sp>
      <p:sp>
        <p:nvSpPr>
          <p:cNvPr id="1699414594" name="" hidden="0"/>
          <p:cNvSpPr/>
          <p:nvPr isPhoto="0" userDrawn="0"/>
        </p:nvSpPr>
        <p:spPr bwMode="auto">
          <a:xfrm flipH="0" flipV="0">
            <a:off x="939922" y="2104684"/>
            <a:ext cx="10583498" cy="660339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ng generate component my-component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12918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composants(3/4)</a:t>
            </a:r>
            <a:endParaRPr/>
          </a:p>
        </p:txBody>
      </p:sp>
      <p:sp>
        <p:nvSpPr>
          <p:cNvPr id="8088716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29"/>
            <a:ext cx="10515600" cy="46271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0"/>
              <a:t>Les composants peuvent communiquer entre eux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Ceci se fait en utilisant des propriétés pour émettre des évènements</a:t>
            </a:r>
            <a:endParaRPr b="0"/>
          </a:p>
          <a:p>
            <a:pPr lvl="0">
              <a:defRPr/>
            </a:pPr>
            <a:r>
              <a:rPr b="0"/>
              <a:t>Propriétés d’entrée </a:t>
            </a:r>
            <a:r>
              <a:rPr b="1"/>
              <a:t>=&gt; @Input </a:t>
            </a:r>
            <a:r>
              <a:rPr b="0"/>
              <a:t>(parent vers enfant)</a:t>
            </a:r>
            <a:endParaRPr b="0"/>
          </a:p>
        </p:txBody>
      </p:sp>
      <p:sp>
        <p:nvSpPr>
          <p:cNvPr id="14688638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4626613-6F0B-D4A8-BD08-AF3DEB44BC5F}" type="slidenum">
              <a:rPr lang="en-US"/>
              <a:t/>
            </a:fld>
            <a:endParaRPr lang="en-US"/>
          </a:p>
        </p:txBody>
      </p:sp>
      <p:sp>
        <p:nvSpPr>
          <p:cNvPr id="397655211" name="" hidden="0"/>
          <p:cNvSpPr/>
          <p:nvPr isPhoto="0" userDrawn="0"/>
        </p:nvSpPr>
        <p:spPr bwMode="auto">
          <a:xfrm flipH="0" flipV="0">
            <a:off x="135384" y="3723589"/>
            <a:ext cx="5515828" cy="2720458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ENFANT</a:t>
            </a:r>
            <a:endParaRPr sz="22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Input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‘@angular/core’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export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ItemDetailComponent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@</a:t>
            </a:r>
            <a:r>
              <a:rPr sz="22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Input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p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Today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’s item : {{item}}&lt;/p</a:t>
            </a:r>
            <a:r>
              <a:rPr sz="2200" b="1" i="0" u="none">
                <a:solidFill>
                  <a:srgbClr val="F44747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F44747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28702412" name="" hidden="0"/>
          <p:cNvSpPr/>
          <p:nvPr isPhoto="0" userDrawn="0"/>
        </p:nvSpPr>
        <p:spPr bwMode="auto">
          <a:xfrm flipH="0" flipV="0">
            <a:off x="5800077" y="3723589"/>
            <a:ext cx="6130237" cy="2720458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export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currentItem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‘Television’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detail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»currentItem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detail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br>
              <a:rPr sz="1050" b="0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endParaRPr sz="1050" b="0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780788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composants(4/4)</a:t>
            </a:r>
            <a:endParaRPr/>
          </a:p>
        </p:txBody>
      </p:sp>
      <p:sp>
        <p:nvSpPr>
          <p:cNvPr id="41278291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0"/>
              <a:t>Propriétés de sortie </a:t>
            </a:r>
            <a:r>
              <a:rPr b="1"/>
              <a:t>=&gt; @Output </a:t>
            </a:r>
            <a:r>
              <a:rPr b="0"/>
              <a:t>(enfant vers parent</a:t>
            </a:r>
            <a:r>
              <a:rPr b="0"/>
              <a:t>)</a:t>
            </a:r>
            <a:endParaRPr b="0"/>
          </a:p>
        </p:txBody>
      </p:sp>
      <p:sp>
        <p:nvSpPr>
          <p:cNvPr id="1307368312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5AC8590-DE7D-3080-8437-F164089D253F}" type="slidenum">
              <a:rPr lang="en-US"/>
              <a:t/>
            </a:fld>
            <a:endParaRPr lang="en-US"/>
          </a:p>
        </p:txBody>
      </p:sp>
      <p:sp>
        <p:nvSpPr>
          <p:cNvPr id="501225732" name="" hidden="0"/>
          <p:cNvSpPr/>
          <p:nvPr isPhoto="0" userDrawn="0"/>
        </p:nvSpPr>
        <p:spPr bwMode="auto">
          <a:xfrm flipH="0" flipV="0">
            <a:off x="33660" y="1941511"/>
            <a:ext cx="5867236" cy="4812000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Output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‘@angular/common’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export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ItemOutputComponent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@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Output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messageEvent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EventEmitter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&gt;()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sendMessage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 {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messageEvent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2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emit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‘Ce message provient de Premier’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}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button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type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»button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(click)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»sendMessage()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Envoyer au parent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button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47777513" name="" hidden="0"/>
          <p:cNvSpPr/>
          <p:nvPr isPhoto="0" userDrawn="0"/>
        </p:nvSpPr>
        <p:spPr bwMode="auto">
          <a:xfrm flipH="0" flipV="0">
            <a:off x="6080897" y="1941512"/>
            <a:ext cx="5867236" cy="4812000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export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receivedMessage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|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undefined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b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receiveMessage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message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{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receivedMessage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message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}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}</a:t>
            </a:r>
            <a:b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app-premier-comp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(messageEvent)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»receiveMessage($event)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app-premier-comp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Message reçu : {{ receivedMessage }}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067168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binding (1/5)</a:t>
            </a:r>
            <a:endParaRPr/>
          </a:p>
        </p:txBody>
      </p:sp>
      <p:sp>
        <p:nvSpPr>
          <p:cNvPr id="6246600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0"/>
              <a:t>Les </a:t>
            </a:r>
            <a:r>
              <a:rPr b="1"/>
              <a:t>binding</a:t>
            </a:r>
            <a:r>
              <a:rPr b="0"/>
              <a:t> créent un lien direct entre un élément de l’</a:t>
            </a:r>
            <a:r>
              <a:rPr b="1"/>
              <a:t>UI </a:t>
            </a:r>
            <a:r>
              <a:rPr b="0"/>
              <a:t>(</a:t>
            </a:r>
            <a:r>
              <a:rPr b="1"/>
              <a:t>User Interface</a:t>
            </a:r>
            <a:r>
              <a:rPr b="0"/>
              <a:t>) et le modèle (</a:t>
            </a:r>
            <a:r>
              <a:rPr b="1"/>
              <a:t>composant</a:t>
            </a:r>
            <a:r>
              <a:rPr b="0"/>
              <a:t>)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Interpolation de texte (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text interpolation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)</a:t>
            </a:r>
            <a:endParaRPr sz="2800" b="0"/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Liaison de propriété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binding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2800" b="0"/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Liaison d’évènement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(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event binding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)</a:t>
            </a:r>
            <a:endParaRPr sz="2800" b="0"/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Liaison à 2 sens/voies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(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two-way binding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)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endParaRPr sz="2800" b="0"/>
          </a:p>
          <a:p>
            <a:pPr lvl="0">
              <a:defRPr/>
            </a:pPr>
            <a:r>
              <a:rPr b="0"/>
              <a:t>Expressions JavaScript mais sans opérateurs</a:t>
            </a:r>
            <a:endParaRPr b="0"/>
          </a:p>
        </p:txBody>
      </p:sp>
      <p:sp>
        <p:nvSpPr>
          <p:cNvPr id="129171153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A8BCF9E-C4E4-D61B-8026-5D37570018B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18646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binding (2/5)</a:t>
            </a:r>
            <a:endParaRPr/>
          </a:p>
        </p:txBody>
      </p:sp>
      <p:sp>
        <p:nvSpPr>
          <p:cNvPr id="2448022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1"/>
              <a:t>Property Binding</a:t>
            </a:r>
            <a:r>
              <a:rPr b="0"/>
              <a:t> </a:t>
            </a:r>
            <a:r>
              <a:rPr b="1"/>
              <a:t>=&gt;</a:t>
            </a:r>
            <a:r>
              <a:rPr b="0"/>
              <a:t> définissent les valeurs d’attributs d’éléments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0"/>
              <a:t>Les </a:t>
            </a:r>
            <a:r>
              <a:rPr b="1"/>
              <a:t>[]</a:t>
            </a:r>
            <a:r>
              <a:rPr b="0"/>
              <a:t> indiquent à Angular qu’il doit </a:t>
            </a:r>
            <a:r>
              <a:rPr b="1"/>
              <a:t>évaluer</a:t>
            </a:r>
            <a:r>
              <a:rPr b="0"/>
              <a:t> la valeur de droite comme étant une expression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</p:txBody>
      </p:sp>
      <p:sp>
        <p:nvSpPr>
          <p:cNvPr id="38140559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064D6E-A2F1-4AC7-792C-27FF3F4285CD}" type="slidenum">
              <a:rPr lang="en-US"/>
              <a:t/>
            </a:fld>
            <a:endParaRPr lang="en-US"/>
          </a:p>
        </p:txBody>
      </p:sp>
      <p:sp>
        <p:nvSpPr>
          <p:cNvPr id="2055711084" name="" hidden="0"/>
          <p:cNvSpPr/>
          <p:nvPr isPhoto="0" userDrawn="0"/>
        </p:nvSpPr>
        <p:spPr bwMode="auto">
          <a:xfrm flipH="0" flipV="0">
            <a:off x="1369586" y="3609947"/>
            <a:ext cx="7453544" cy="2114298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src/app/app.component.html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img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alt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»item »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src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»itemImageUrl »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b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</a:br>
            <a:endParaRPr sz="24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//src/app/app.component.ts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itemImageUrl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‘../assets/phone.svg’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521336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 b="1">
                <a:solidFill>
                  <a:schemeClr val="accent1"/>
                </a:solidFill>
              </a:rPr>
              <a:t>Introduction &gt; C’est quoi Angular (1/2)</a:t>
            </a:r>
            <a:endParaRPr/>
          </a:p>
        </p:txBody>
      </p:sp>
      <p:sp>
        <p:nvSpPr>
          <p:cNvPr id="181345102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1"/>
              <a:t>Framework</a:t>
            </a:r>
            <a:r>
              <a:rPr b="0"/>
              <a:t> contenant tout le nécessaire pour créer des applications Web clientes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Réalisation de SPA (Single Page Application)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Open-source, tourne sur un environnement </a:t>
            </a:r>
            <a:r>
              <a:rPr b="1"/>
              <a:t>Node.js</a:t>
            </a: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b="0"/>
              <a:t>Propriété de Google	</a:t>
            </a:r>
            <a:r>
              <a:rPr lang="fr-FR" sz="28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2" tooltip="https://angular.dev/"/>
              </a:rPr>
              <a:t>https://angular.dev/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endParaRPr b="0"/>
          </a:p>
        </p:txBody>
      </p:sp>
      <p:sp>
        <p:nvSpPr>
          <p:cNvPr id="168746444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1E9BBB-9F2B-19C3-1626-617A85A5E29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69088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binding (3/5)</a:t>
            </a:r>
            <a:endParaRPr/>
          </a:p>
        </p:txBody>
      </p:sp>
      <p:sp>
        <p:nvSpPr>
          <p:cNvPr id="64531466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0"/>
              <a:t>Variante de </a:t>
            </a:r>
            <a:r>
              <a:rPr b="1"/>
              <a:t>Property Binding</a:t>
            </a:r>
            <a:r>
              <a:rPr b="0"/>
              <a:t> </a:t>
            </a:r>
            <a:r>
              <a:rPr b="1"/>
              <a:t>=&gt;</a:t>
            </a:r>
            <a:r>
              <a:rPr b="0"/>
              <a:t> </a:t>
            </a:r>
            <a:r>
              <a:rPr b="1"/>
              <a:t>Attribute Binding</a:t>
            </a:r>
            <a:endParaRPr b="1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0"/>
              <a:t>Entre </a:t>
            </a:r>
            <a:r>
              <a:rPr b="1"/>
              <a:t>[]</a:t>
            </a:r>
            <a:r>
              <a:rPr b="0"/>
              <a:t> on indique à Angular un attribut à évaluer (permet d’afficher ou nom un élément par exemple)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</p:txBody>
      </p:sp>
      <p:sp>
        <p:nvSpPr>
          <p:cNvPr id="583711365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E6F513-6D56-9AA9-6175-8031C7EB899F}" type="slidenum">
              <a:rPr lang="en-US"/>
              <a:t/>
            </a:fld>
            <a:endParaRPr lang="en-US"/>
          </a:p>
        </p:txBody>
      </p:sp>
      <p:sp>
        <p:nvSpPr>
          <p:cNvPr id="853905286" name="" hidden="0"/>
          <p:cNvSpPr/>
          <p:nvPr isPhoto="0" userDrawn="0"/>
        </p:nvSpPr>
        <p:spPr bwMode="auto">
          <a:xfrm flipH="0" flipV="0">
            <a:off x="1212377" y="3863394"/>
            <a:ext cx="9404782" cy="801141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p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attr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attribute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you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are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targeting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»expression »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p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00263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binding (4/5)</a:t>
            </a:r>
            <a:endParaRPr/>
          </a:p>
        </p:txBody>
      </p:sp>
      <p:sp>
        <p:nvSpPr>
          <p:cNvPr id="14263815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lvl="0">
              <a:defRPr/>
            </a:pPr>
            <a:r>
              <a:rPr b="1"/>
              <a:t>Event Binding =&gt; </a:t>
            </a:r>
            <a:r>
              <a:rPr b="0"/>
              <a:t>Eléments du DOM et composants peuvent émettre des évènements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(nom de l’évènement) = « methode du composant »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0"/>
              <a:t>L’évènement peut passer au composant via </a:t>
            </a:r>
            <a:r>
              <a:rPr b="1"/>
              <a:t>$event</a:t>
            </a:r>
            <a:endParaRPr b="1"/>
          </a:p>
        </p:txBody>
      </p:sp>
      <p:sp>
        <p:nvSpPr>
          <p:cNvPr id="172661962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DE861DF-6D25-8329-0F3A-FEB5C8E16512}" type="slidenum">
              <a:rPr lang="en-US"/>
              <a:t/>
            </a:fld>
            <a:endParaRPr lang="en-US"/>
          </a:p>
        </p:txBody>
      </p:sp>
      <p:sp>
        <p:nvSpPr>
          <p:cNvPr id="749758666" name="" hidden="0"/>
          <p:cNvSpPr/>
          <p:nvPr isPhoto="0" userDrawn="0"/>
        </p:nvSpPr>
        <p:spPr bwMode="auto">
          <a:xfrm flipH="0" flipV="0">
            <a:off x="602038" y="2357231"/>
            <a:ext cx="10417062" cy="1166093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»btn btn-default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(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click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»onBack()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style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»width :80px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»glyphicon glyphicon-chevron-left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Back</a:t>
            </a:r>
            <a:endParaRPr sz="2200" b="1" i="0" u="none">
              <a:solidFill>
                <a:srgbClr val="9CDCFE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62097618" name="" hidden="0"/>
          <p:cNvSpPr/>
          <p:nvPr isPhoto="0" userDrawn="0"/>
        </p:nvSpPr>
        <p:spPr bwMode="auto">
          <a:xfrm flipH="0" flipV="0">
            <a:off x="602038" y="4229537"/>
            <a:ext cx="10999641" cy="1134054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»btn btn-default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(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click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»onBack($event)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style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»width :80px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»glyphicon glyphicon-chevron-left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Back</a:t>
            </a:r>
            <a:endParaRPr sz="2200" b="1" i="0" u="none">
              <a:solidFill>
                <a:srgbClr val="9CDCFE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370939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binding (5/5)</a:t>
            </a:r>
            <a:endParaRPr/>
          </a:p>
        </p:txBody>
      </p:sp>
      <p:sp>
        <p:nvSpPr>
          <p:cNvPr id="3540343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1"/>
              <a:t>Two-way Binding =&gt; </a:t>
            </a:r>
            <a:r>
              <a:rPr b="0"/>
              <a:t>émettre des évènements et partager des données et des modifications entre parent et enfant</a:t>
            </a:r>
            <a:endParaRPr b="0"/>
          </a:p>
          <a:p>
            <a:pPr lvl="0">
              <a:defRPr/>
            </a:pPr>
            <a:r>
              <a:rPr b="0"/>
              <a:t>Syntaxe </a:t>
            </a:r>
            <a:r>
              <a:rPr b="1"/>
              <a:t>[()]</a:t>
            </a:r>
            <a:endParaRPr b="1"/>
          </a:p>
        </p:txBody>
      </p:sp>
      <p:sp>
        <p:nvSpPr>
          <p:cNvPr id="931964732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C6C1F9B-B1FE-3C03-317F-6D522087E707}" type="slidenum">
              <a:rPr lang="en-US"/>
              <a:t/>
            </a:fld>
            <a:endParaRPr lang="en-US"/>
          </a:p>
        </p:txBody>
      </p:sp>
      <p:sp>
        <p:nvSpPr>
          <p:cNvPr id="1923835271" name="" hidden="0"/>
          <p:cNvSpPr/>
          <p:nvPr isPhoto="0" userDrawn="0"/>
        </p:nvSpPr>
        <p:spPr bwMode="auto">
          <a:xfrm flipH="0" flipV="0">
            <a:off x="838198" y="2856600"/>
            <a:ext cx="10417062" cy="3431748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ENFANT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export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SizerComponent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@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Input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size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!: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|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@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Output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sizeChange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EventEmitter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number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&gt;()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b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//PARENT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sizer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size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)]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»fontSizePx »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sizer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style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font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size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px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»fontSizePx »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Resizable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Text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1050" b="0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35950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directives (1/8)</a:t>
            </a:r>
            <a:endParaRPr/>
          </a:p>
        </p:txBody>
      </p:sp>
      <p:sp>
        <p:nvSpPr>
          <p:cNvPr id="13542255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0"/>
              <a:t>Les </a:t>
            </a:r>
            <a:r>
              <a:rPr b="1"/>
              <a:t>directives</a:t>
            </a:r>
            <a:r>
              <a:rPr b="0"/>
              <a:t> sont des classes permettant de modifier des comportements dans les applications </a:t>
            </a:r>
            <a:r>
              <a:rPr b="1"/>
              <a:t>Angular</a:t>
            </a:r>
            <a:endParaRPr b="1"/>
          </a:p>
          <a:p>
            <a:pPr lvl="0">
              <a:defRPr/>
            </a:pPr>
            <a:endParaRPr b="1"/>
          </a:p>
          <a:p>
            <a:pPr lvl="0">
              <a:defRPr/>
            </a:pPr>
            <a:r>
              <a:rPr b="1"/>
              <a:t>Directives d’attributs</a:t>
            </a:r>
            <a:r>
              <a:rPr b="0"/>
              <a:t> (</a:t>
            </a:r>
            <a:r>
              <a:rPr b="1"/>
              <a:t>attribute directives</a:t>
            </a:r>
            <a:r>
              <a:rPr b="0"/>
              <a:t>)</a:t>
            </a:r>
            <a:endParaRPr b="0"/>
          </a:p>
          <a:p>
            <a:pPr lvl="0">
              <a:defRPr/>
            </a:pPr>
            <a:r>
              <a:rPr lang="fr-FR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Directives de structures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 directives</a:t>
            </a:r>
            <a:r>
              <a:rPr b="0"/>
              <a:t>)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93638967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B8C6ED5-1591-BB60-B8E2-FB5F6DD145E6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820326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directives (2/8)</a:t>
            </a:r>
            <a:endParaRPr/>
          </a:p>
        </p:txBody>
      </p:sp>
      <p:sp>
        <p:nvSpPr>
          <p:cNvPr id="142276550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1"/>
              <a:t>ngClass </a:t>
            </a:r>
            <a:r>
              <a:rPr b="0"/>
              <a:t>définit la liste des classes de l’attribut </a:t>
            </a:r>
            <a:r>
              <a:rPr b="1"/>
              <a:t>class</a:t>
            </a:r>
            <a:r>
              <a:rPr b="0"/>
              <a:t> de l’élémént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</p:txBody>
      </p:sp>
      <p:sp>
        <p:nvSpPr>
          <p:cNvPr id="87715489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451CF02-B50E-AAD9-7EE3-6A6067116584}" type="slidenum">
              <a:rPr lang="en-US"/>
              <a:t/>
            </a:fld>
            <a:endParaRPr lang="en-US"/>
          </a:p>
        </p:txBody>
      </p:sp>
      <p:sp>
        <p:nvSpPr>
          <p:cNvPr id="261562505" name="" hidden="0"/>
          <p:cNvSpPr/>
          <p:nvPr isPhoto="0" userDrawn="0"/>
        </p:nvSpPr>
        <p:spPr bwMode="auto">
          <a:xfrm flipH="0" flipV="0">
            <a:off x="1143532" y="1987327"/>
            <a:ext cx="9362656" cy="4781893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ngClass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»’cssClass’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STRING</a:t>
            </a:r>
            <a:endParaRPr sz="22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...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»componentAttribut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PROPRIETE OU METHODE</a:t>
            </a:r>
            <a:endParaRPr sz="22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...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»[getCSSClass(), ‘classTwo’]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COMBINAISE DES 2</a:t>
            </a:r>
            <a:endParaRPr sz="22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...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»{ouvert : product.vendable}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OBJECT</a:t>
            </a:r>
            <a:endParaRPr sz="22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...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37991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</a:t>
            </a:r>
            <a:r>
              <a:rPr lang="fr-FR" sz="4400" b="1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directives </a:t>
            </a:r>
            <a:r>
              <a:rPr b="1">
                <a:solidFill>
                  <a:schemeClr val="accent1"/>
                </a:solidFill>
              </a:rPr>
              <a:t>(3/8)</a:t>
            </a:r>
            <a:endParaRPr/>
          </a:p>
        </p:txBody>
      </p:sp>
      <p:sp>
        <p:nvSpPr>
          <p:cNvPr id="97171099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1"/>
              <a:t>ngStyle </a:t>
            </a:r>
            <a:r>
              <a:rPr b="0"/>
              <a:t>définit la valeur de l’attribut </a:t>
            </a:r>
            <a:r>
              <a:rPr b="1"/>
              <a:t>style </a:t>
            </a:r>
            <a:r>
              <a:rPr b="0"/>
              <a:t>de l’élémént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0"/>
              <a:t>Prend en entrée un objet. Chaque clé de l’objet correspond à un attribut CSS et sa valeur associée</a:t>
            </a:r>
            <a:endParaRPr b="0"/>
          </a:p>
        </p:txBody>
      </p:sp>
      <p:sp>
        <p:nvSpPr>
          <p:cNvPr id="1731995555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D93B9A4-74DE-B4F4-0AE6-B8F2E6BE7A46}" type="slidenum">
              <a:rPr lang="en-US"/>
              <a:t/>
            </a:fld>
            <a:endParaRPr lang="en-US"/>
          </a:p>
        </p:txBody>
      </p:sp>
      <p:sp>
        <p:nvSpPr>
          <p:cNvPr id="514445286" name="" hidden="0"/>
          <p:cNvSpPr/>
          <p:nvPr isPhoto="0" userDrawn="0"/>
        </p:nvSpPr>
        <p:spPr bwMode="auto">
          <a:xfrm flipH="0" flipV="0">
            <a:off x="602037" y="2126041"/>
            <a:ext cx="10417062" cy="907160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ngStyle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»{display : produit.display, ‘font-size’ : fontSize}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...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36294720" name="" hidden="0"/>
          <p:cNvSpPr/>
          <p:nvPr isPhoto="0" userDrawn="0"/>
        </p:nvSpPr>
        <p:spPr bwMode="auto">
          <a:xfrm flipH="0" flipV="0">
            <a:off x="838197" y="4580944"/>
            <a:ext cx="9362656" cy="616189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style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»display : block ; font-size : 16px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...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endParaRPr sz="2200" b="1" i="0" u="none">
              <a:solidFill>
                <a:srgbClr val="9CDCFE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17585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</a:t>
            </a:r>
            <a:r>
              <a:rPr lang="fr-FR" sz="4400" b="1" i="0" u="none" strike="noStrike" cap="none" spc="0">
                <a:solidFill>
                  <a:schemeClr val="accent1"/>
                </a:solidFill>
                <a:latin typeface="Calibri Light"/>
                <a:ea typeface="Arial"/>
                <a:cs typeface="Arial"/>
              </a:rPr>
              <a:t>directives </a:t>
            </a:r>
            <a:r>
              <a:rPr b="1">
                <a:solidFill>
                  <a:schemeClr val="accent1"/>
                </a:solidFill>
              </a:rPr>
              <a:t>(4/8)</a:t>
            </a:r>
            <a:endParaRPr/>
          </a:p>
        </p:txBody>
      </p:sp>
      <p:sp>
        <p:nvSpPr>
          <p:cNvPr id="37975996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1"/>
              <a:t>ngModel </a:t>
            </a:r>
            <a:r>
              <a:rPr b="0"/>
              <a:t>affiche une donnée et la modifie en réponse aux actions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0"/>
              <a:t>Binding bidirectionnel utilisé notamment pour les formulaires</a:t>
            </a:r>
            <a:endParaRPr b="0"/>
          </a:p>
        </p:txBody>
      </p:sp>
      <p:sp>
        <p:nvSpPr>
          <p:cNvPr id="8126235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C26A0D5-AE40-9516-002B-4DAF61CD4E42}" type="slidenum">
              <a:rPr lang="en-US"/>
              <a:t/>
            </a:fld>
            <a:endParaRPr lang="en-US"/>
          </a:p>
        </p:txBody>
      </p:sp>
      <p:sp>
        <p:nvSpPr>
          <p:cNvPr id="2038955663" name="" hidden="0"/>
          <p:cNvSpPr/>
          <p:nvPr isPhoto="0" userDrawn="0"/>
        </p:nvSpPr>
        <p:spPr bwMode="auto">
          <a:xfrm flipH="0" flipV="0">
            <a:off x="602037" y="2264755"/>
            <a:ext cx="10819660" cy="907160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label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»example-ngModel »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[(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ngModel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)]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label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input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[(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ngModel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)]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»currentItem.name »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id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»example-ngModel »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4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97048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</a:t>
            </a:r>
            <a:r>
              <a:rPr lang="fr-FR" sz="4400" b="1" i="0" u="none" strike="noStrike" cap="none" spc="0">
                <a:solidFill>
                  <a:schemeClr val="accent1"/>
                </a:solidFill>
                <a:latin typeface="Calibri Light"/>
                <a:ea typeface="Arial"/>
                <a:cs typeface="Arial"/>
              </a:rPr>
              <a:t>directives </a:t>
            </a:r>
            <a:r>
              <a:rPr b="1">
                <a:solidFill>
                  <a:schemeClr val="accent1"/>
                </a:solidFill>
              </a:rPr>
              <a:t>(5/8)</a:t>
            </a:r>
            <a:endParaRPr/>
          </a:p>
        </p:txBody>
      </p:sp>
      <p:sp>
        <p:nvSpPr>
          <p:cNvPr id="203632528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1"/>
              <a:t>ngIf </a:t>
            </a:r>
            <a:r>
              <a:rPr b="0"/>
              <a:t>permet d’ajouter ou supprimer un élement du DOM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0"/>
              <a:t>L’expression </a:t>
            </a:r>
            <a:r>
              <a:rPr b="1"/>
              <a:t>isActive</a:t>
            </a:r>
            <a:r>
              <a:rPr b="0"/>
              <a:t> renvoie un booléen, permettant l’ajout ou non de l’élément au DOM</a:t>
            </a:r>
            <a:endParaRPr b="0"/>
          </a:p>
          <a:p>
            <a:pPr lvl="0">
              <a:defRPr/>
            </a:pPr>
            <a:r>
              <a:rPr b="0"/>
              <a:t>Peut également fonctionner avec une propriété d’un objet</a:t>
            </a:r>
            <a:endParaRPr b="0"/>
          </a:p>
        </p:txBody>
      </p:sp>
      <p:sp>
        <p:nvSpPr>
          <p:cNvPr id="40786436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6B38080-67E8-D514-7A44-3001517FC3FE}" type="slidenum">
              <a:rPr lang="en-US"/>
              <a:t/>
            </a:fld>
            <a:endParaRPr lang="en-US"/>
          </a:p>
        </p:txBody>
      </p:sp>
      <p:sp>
        <p:nvSpPr>
          <p:cNvPr id="1215420743" name="" hidden="0"/>
          <p:cNvSpPr/>
          <p:nvPr isPhoto="0" userDrawn="0"/>
        </p:nvSpPr>
        <p:spPr bwMode="auto">
          <a:xfrm flipH="0" flipV="0">
            <a:off x="602037" y="2264755"/>
            <a:ext cx="10819660" cy="944151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detail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*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ngIf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»isActive »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»item »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detail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endParaRPr sz="2400" b="1"/>
          </a:p>
        </p:txBody>
      </p:sp>
      <p:sp>
        <p:nvSpPr>
          <p:cNvPr id="1608394019" name="" hidden="0"/>
          <p:cNvSpPr/>
          <p:nvPr isPhoto="0" userDrawn="0"/>
        </p:nvSpPr>
        <p:spPr bwMode="auto">
          <a:xfrm flipH="0" flipV="0">
            <a:off x="782037" y="4960095"/>
            <a:ext cx="10819660" cy="944151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*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ngIf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»currentCustomer »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Hello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{{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currentCustomer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}}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37915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</a:t>
            </a:r>
            <a:r>
              <a:rPr lang="fr-FR" sz="4400" b="1" i="0" u="none" strike="noStrike" cap="none" spc="0">
                <a:solidFill>
                  <a:schemeClr val="accent1"/>
                </a:solidFill>
                <a:latin typeface="Calibri Light"/>
                <a:ea typeface="Arial"/>
                <a:cs typeface="Arial"/>
              </a:rPr>
              <a:t>directives </a:t>
            </a:r>
            <a:r>
              <a:rPr b="1">
                <a:solidFill>
                  <a:schemeClr val="accent1"/>
                </a:solidFill>
              </a:rPr>
              <a:t>(6/8)</a:t>
            </a:r>
            <a:endParaRPr/>
          </a:p>
        </p:txBody>
      </p:sp>
      <p:sp>
        <p:nvSpPr>
          <p:cNvPr id="154364605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1"/>
              <a:t>ngFor </a:t>
            </a:r>
            <a:r>
              <a:rPr b="0"/>
              <a:t>permet d’afficher une liste d’éléments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1"/>
              <a:t>item </a:t>
            </a:r>
            <a:r>
              <a:rPr b="0"/>
              <a:t> stocke chaque variable du tableau 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(1 par tour de boucle)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0"/>
              <a:t>Permet également de répéter une vue de composant</a:t>
            </a:r>
            <a:endParaRPr b="0"/>
          </a:p>
        </p:txBody>
      </p:sp>
      <p:sp>
        <p:nvSpPr>
          <p:cNvPr id="64237664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0A99CF6-6578-6CBF-5B28-5E9709A12E90}" type="slidenum">
              <a:rPr lang="en-US"/>
              <a:t/>
            </a:fld>
            <a:endParaRPr lang="en-US"/>
          </a:p>
        </p:txBody>
      </p:sp>
      <p:sp>
        <p:nvSpPr>
          <p:cNvPr id="976569481" name="" hidden="0"/>
          <p:cNvSpPr/>
          <p:nvPr isPhoto="0" userDrawn="0"/>
        </p:nvSpPr>
        <p:spPr bwMode="auto">
          <a:xfrm flipH="0" flipV="0">
            <a:off x="602037" y="2264755"/>
            <a:ext cx="10819660" cy="509515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*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ngFor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»let item of items »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{{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}}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400" b="1"/>
          </a:p>
        </p:txBody>
      </p:sp>
      <p:sp>
        <p:nvSpPr>
          <p:cNvPr id="1397978048" name="" hidden="0"/>
          <p:cNvSpPr/>
          <p:nvPr isPhoto="0" userDrawn="0"/>
        </p:nvSpPr>
        <p:spPr bwMode="auto">
          <a:xfrm flipH="0" flipV="0">
            <a:off x="782037" y="4821380"/>
            <a:ext cx="10819660" cy="944151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detail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*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ngFor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»let item of items »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»item »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detail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57843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</a:t>
            </a:r>
            <a:r>
              <a:rPr lang="fr-FR" sz="4400" b="1" i="0" u="none" strike="noStrike" cap="none" spc="0">
                <a:solidFill>
                  <a:schemeClr val="accent1"/>
                </a:solidFill>
                <a:latin typeface="Calibri Light"/>
                <a:ea typeface="Arial"/>
                <a:cs typeface="Arial"/>
              </a:rPr>
              <a:t>directives </a:t>
            </a:r>
            <a:r>
              <a:rPr b="1">
                <a:solidFill>
                  <a:schemeClr val="accent1"/>
                </a:solidFill>
              </a:rPr>
              <a:t>(7/8)</a:t>
            </a:r>
            <a:endParaRPr/>
          </a:p>
        </p:txBody>
      </p:sp>
      <p:sp>
        <p:nvSpPr>
          <p:cNvPr id="27201461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0"/>
              <a:t>Des variables sont fournies pour un usage plus poussé</a:t>
            </a:r>
            <a:endParaRPr b="0"/>
          </a:p>
          <a:p>
            <a:pPr lvl="1">
              <a:defRPr/>
            </a:pPr>
            <a:r>
              <a:rPr b="1"/>
              <a:t>index =&gt;</a:t>
            </a:r>
            <a:r>
              <a:rPr b="0"/>
              <a:t> index d’itération</a:t>
            </a:r>
            <a:endParaRPr b="0"/>
          </a:p>
          <a:p>
            <a:pPr lvl="1">
              <a:defRPr/>
            </a:pPr>
            <a:r>
              <a:rPr b="1"/>
              <a:t>first =&gt; true</a:t>
            </a:r>
            <a:r>
              <a:rPr b="0"/>
              <a:t> si premier élément</a:t>
            </a:r>
            <a:endParaRPr b="0"/>
          </a:p>
          <a:p>
            <a:pPr lvl="1">
              <a:defRPr/>
            </a:pPr>
            <a:r>
              <a:rPr lang="fr-FR" sz="2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 =&gt; true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 dernier élément</a:t>
            </a:r>
            <a:endParaRPr lang="fr-FR" sz="24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1">
              <a:defRPr/>
            </a:pPr>
            <a:r>
              <a:rPr lang="fr-FR" sz="2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=&gt; true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 index pair</a:t>
            </a:r>
            <a:endParaRPr lang="fr-FR" sz="24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1">
              <a:defRPr/>
            </a:pPr>
            <a:r>
              <a:rPr lang="fr-FR" sz="2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odd =&gt; true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 index impair</a:t>
            </a:r>
            <a:endParaRPr lang="fr-FR" b="0"/>
          </a:p>
        </p:txBody>
      </p:sp>
      <p:sp>
        <p:nvSpPr>
          <p:cNvPr id="168194537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C4521A7-6197-CF4D-C5DE-701576E983ED}" type="slidenum">
              <a:rPr lang="en-US"/>
              <a:t/>
            </a:fld>
            <a:endParaRPr lang="en-US"/>
          </a:p>
        </p:txBody>
      </p:sp>
      <p:sp>
        <p:nvSpPr>
          <p:cNvPr id="231502285" name="" hidden="0"/>
          <p:cNvSpPr/>
          <p:nvPr isPhoto="0" userDrawn="0"/>
        </p:nvSpPr>
        <p:spPr bwMode="auto">
          <a:xfrm flipH="0" flipV="0">
            <a:off x="745722" y="4087427"/>
            <a:ext cx="10819660" cy="2242207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div</a:t>
            </a:r>
            <a:endParaRPr sz="2400" b="1" i="0" u="none">
              <a:solidFill>
                <a:srgbClr val="4EC9B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*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ngFor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»let episode of episodes ; let i = index ; let isOdd = odd »</a:t>
            </a:r>
            <a:endParaRPr sz="2400" b="1" i="0" u="none">
              <a:solidFill>
                <a:srgbClr val="CE9178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[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episode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»episode »</a:t>
            </a:r>
            <a:endParaRPr sz="2400" b="1" i="0" u="none">
              <a:solidFill>
                <a:srgbClr val="CE9178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[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ngClass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»{ odd : isOdd } »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4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{{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+</a:t>
            </a:r>
            <a:r>
              <a:rPr sz="2400" b="1" i="0" u="none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}}. {{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episode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title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4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008842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 b="1">
                <a:solidFill>
                  <a:schemeClr val="accent1"/>
                </a:solidFill>
              </a:rPr>
              <a:t>Introduction &gt; C’est quoi Angular (2/2)</a:t>
            </a:r>
            <a:endParaRPr/>
          </a:p>
        </p:txBody>
      </p:sp>
      <p:sp>
        <p:nvSpPr>
          <p:cNvPr id="137210523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Pas de concept de portées ou de contrôleurs =&gt; hiérarchie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b="0"/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Utilisation de modules dans la hiérarchie qui sont appelés dans l’application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fr-FR" b="0"/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Compilation et gestion des erreurs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fr-FR" b="0"/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Utilise les technologies HTML, CSS et TypeScript</a:t>
            </a:r>
            <a:endParaRPr lang="fr-FR" b="0"/>
          </a:p>
        </p:txBody>
      </p:sp>
      <p:sp>
        <p:nvSpPr>
          <p:cNvPr id="48964021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5B746E7-B39E-FE79-C13A-2F47492D772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891680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1" marR="0" indent="-570251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</a:t>
            </a:r>
            <a:r>
              <a:rPr lang="fr-FR" sz="4400" b="1" i="0" u="none" strike="noStrike" cap="none" spc="0">
                <a:solidFill>
                  <a:schemeClr val="accent1"/>
                </a:solidFill>
                <a:latin typeface="Calibri Light"/>
                <a:ea typeface="Arial"/>
                <a:cs typeface="Arial"/>
              </a:rPr>
              <a:t>directives </a:t>
            </a:r>
            <a:r>
              <a:rPr b="1">
                <a:solidFill>
                  <a:schemeClr val="accent1"/>
                </a:solidFill>
              </a:rPr>
              <a:t>(8/8)</a:t>
            </a:r>
            <a:endParaRPr/>
          </a:p>
        </p:txBody>
      </p:sp>
      <p:sp>
        <p:nvSpPr>
          <p:cNvPr id="45058478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8"/>
            <a:ext cx="10515600" cy="462713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b="1"/>
              <a:t>ngSwitch </a:t>
            </a:r>
            <a:r>
              <a:rPr b="0"/>
              <a:t>permet d’afficher des éléments en suivant une condition</a:t>
            </a: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b="0"/>
              <a:t>L’expression </a:t>
            </a:r>
            <a:r>
              <a:rPr b="1"/>
              <a:t>isActive</a:t>
            </a:r>
            <a:r>
              <a:rPr b="0"/>
              <a:t> renvoie un booléen, permettant l’ajout ou non de l’élément au DOM</a:t>
            </a:r>
            <a:endParaRPr b="0"/>
          </a:p>
          <a:p>
            <a:pPr lvl="0">
              <a:defRPr/>
            </a:pPr>
            <a:r>
              <a:rPr b="0"/>
              <a:t>Peut également fonctionner avec une propriété d’un objet</a:t>
            </a:r>
            <a:endParaRPr b="0"/>
          </a:p>
        </p:txBody>
      </p:sp>
      <p:sp>
        <p:nvSpPr>
          <p:cNvPr id="209243072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2A9343D-BF93-8BC7-721A-643BB0D9CBDC}" type="slidenum">
              <a:rPr lang="en-US"/>
              <a:t/>
            </a:fld>
            <a:endParaRPr lang="en-US"/>
          </a:p>
        </p:txBody>
      </p:sp>
      <p:sp>
        <p:nvSpPr>
          <p:cNvPr id="1527414942" name="" hidden="0"/>
          <p:cNvSpPr/>
          <p:nvPr isPhoto="0" userDrawn="0"/>
        </p:nvSpPr>
        <p:spPr bwMode="auto">
          <a:xfrm flipH="0" flipV="0">
            <a:off x="602037" y="2264755"/>
            <a:ext cx="10819660" cy="4143812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ngSwitch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»currentItem.feature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stout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*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ngSwitchCase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»’stout’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[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»currentItem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stout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device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*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ngSwitchCase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»’slim’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[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»currentItem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device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lost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*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ngSwitchCase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»’vintage’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[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»currentItem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lost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best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*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ngSwitchCase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»’bright’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[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»currentItem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best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unknown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*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ngSwitchDefault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     [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»currentItem »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app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unknown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D4D4D4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552466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0" marR="0" indent="-5702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injections (1/3)</a:t>
            </a:r>
            <a:endParaRPr/>
          </a:p>
        </p:txBody>
      </p:sp>
      <p:sp>
        <p:nvSpPr>
          <p:cNvPr id="180264991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7"/>
            <a:ext cx="10515600" cy="462712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Les injections de dépendance (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Dependency Injection = DI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) sont une fonctionnalité Angular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endParaRPr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Permet à une classe de proposer des fonctionnalités qui peuvent être injectées dans un composant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Équivalent d’un service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Permet de séparer l’UI du code métier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43195550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12F9BB6-14CE-FD02-5CE7-E3528AFE8EC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21912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0" marR="0" indent="-5702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injections (2/3)</a:t>
            </a:r>
            <a:endParaRPr/>
          </a:p>
        </p:txBody>
      </p:sp>
      <p:sp>
        <p:nvSpPr>
          <p:cNvPr id="15970378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7"/>
            <a:ext cx="10515600" cy="462712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Pour générer un service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Génère le service suivant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88666190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9292C41-CA30-CAB9-267C-0F2B4140C236}" type="slidenum">
              <a:rPr lang="en-US"/>
              <a:t/>
            </a:fld>
            <a:endParaRPr lang="en-US"/>
          </a:p>
        </p:txBody>
      </p:sp>
      <p:sp>
        <p:nvSpPr>
          <p:cNvPr id="1393785328" name="" hidden="0"/>
          <p:cNvSpPr/>
          <p:nvPr isPhoto="0" userDrawn="0"/>
        </p:nvSpPr>
        <p:spPr bwMode="auto">
          <a:xfrm flipH="0" flipV="0">
            <a:off x="745722" y="2062208"/>
            <a:ext cx="10819659" cy="517863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generate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service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premier-comp</a:t>
            </a:r>
            <a:r>
              <a:rPr sz="24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lePremier</a:t>
            </a:r>
            <a:endParaRPr/>
          </a:p>
        </p:txBody>
      </p:sp>
      <p:sp>
        <p:nvSpPr>
          <p:cNvPr id="1426614635" name="" hidden="0"/>
          <p:cNvSpPr/>
          <p:nvPr isPhoto="0" userDrawn="0"/>
        </p:nvSpPr>
        <p:spPr bwMode="auto">
          <a:xfrm flipH="0" flipV="0">
            <a:off x="838198" y="3604460"/>
            <a:ext cx="10819659" cy="2702383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//src/app/premier-comp/le-premier.service.ts (CLI-generated)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Injectable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4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‘@angular/core’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@</a:t>
            </a:r>
            <a:r>
              <a:rPr sz="24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Injectable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({ </a:t>
            </a: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DECORATOR PERMETTANT L’UTILISATION EN TANT QUE DI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providedIn</a:t>
            </a:r>
            <a:r>
              <a:rPr sz="24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‘root’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4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DISPONIBLE  DEPUIS LA RACINE</a:t>
            </a:r>
            <a:endParaRPr sz="24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})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export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4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LePremierService</a:t>
            </a:r>
            <a:r>
              <a:rPr sz="24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{}</a:t>
            </a:r>
            <a:endParaRPr sz="24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70932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0" marR="0" indent="-5702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injections (3/3)</a:t>
            </a:r>
            <a:endParaRPr/>
          </a:p>
        </p:txBody>
      </p:sp>
      <p:sp>
        <p:nvSpPr>
          <p:cNvPr id="7756905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7"/>
            <a:ext cx="10515600" cy="462712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Pour injecter un service en tant que dépendance d’un composant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L’appel se fait ensuite dans une méthode pour récupérer le retour du service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31641990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30DFAEC-EC76-52B0-5C93-BE8E71AF035E}" type="slidenum">
              <a:rPr lang="en-US"/>
              <a:t/>
            </a:fld>
            <a:endParaRPr lang="en-US"/>
          </a:p>
        </p:txBody>
      </p:sp>
      <p:sp>
        <p:nvSpPr>
          <p:cNvPr id="867581720" name="" hidden="0"/>
          <p:cNvSpPr/>
          <p:nvPr isPhoto="0" userDrawn="0"/>
        </p:nvSpPr>
        <p:spPr bwMode="auto">
          <a:xfrm flipH="0" flipV="0">
            <a:off x="745722" y="3412353"/>
            <a:ext cx="10819659" cy="3033204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HEROES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‘./mock-heroes’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HeroService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‘../hero-service’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export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Login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constructor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HeroService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HeroService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{}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getHeroes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 {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HeroService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2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log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‘Getting heroes.’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HEROES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}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319397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0" marR="0" indent="-5702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formulaires (1/6)</a:t>
            </a:r>
            <a:endParaRPr/>
          </a:p>
        </p:txBody>
      </p:sp>
      <p:sp>
        <p:nvSpPr>
          <p:cNvPr id="98376850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7"/>
            <a:ext cx="10515600" cy="462712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Elements centraux des applications 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=&gt;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saisies utilisateurs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endParaRPr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Deux types de formulaires sont disponibles dans Angular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Formulaires pilotés par la vue (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Template-driven Forms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) 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=&gt;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éléments définis depuis la vue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endParaRPr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Formulaires réactifs (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Reactive Forms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) 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=&gt;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éléments définis depuis le composant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63748316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0B43FB0-1573-903D-CE6B-654CB575640F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65341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0" marR="0" indent="-5702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formulaires (2/6)</a:t>
            </a:r>
            <a:endParaRPr/>
          </a:p>
        </p:txBody>
      </p:sp>
      <p:sp>
        <p:nvSpPr>
          <p:cNvPr id="21746772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1249F54-B682-E4B3-0D00-6714835544D8}" type="slidenum">
              <a:rPr lang="en-US"/>
              <a:t/>
            </a:fld>
            <a:endParaRPr lang="en-US"/>
          </a:p>
        </p:txBody>
      </p:sp>
      <p:graphicFrame>
        <p:nvGraphicFramePr>
          <p:cNvPr id="129736175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33261" y="1759997"/>
          <a:ext cx="10388435" cy="349586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{B26C6AFB-D37A-44DF-09DC-BA8DB03736C1}</a:tableStyleId>
              </a:tblPr>
              <a:tblGrid>
                <a:gridCol w="3060000"/>
                <a:gridCol w="3780000"/>
                <a:gridCol w="3535736"/>
              </a:tblGrid>
              <a:tr h="650569">
                <a:tc>
                  <a:txBody>
                    <a:bodyPr/>
                    <a:p>
                      <a:pPr>
                        <a:defRPr/>
                      </a:pPr>
                      <a:endParaRPr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Template-driven</a:t>
                      </a:r>
                      <a:endParaRPr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Reactive</a:t>
                      </a:r>
                      <a:endParaRPr sz="2400" b="1"/>
                    </a:p>
                  </a:txBody>
                  <a:tcPr/>
                </a:tc>
              </a:tr>
              <a:tr h="906265"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Mise en place</a:t>
                      </a:r>
                      <a:endParaRPr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Implicite via la vue</a:t>
                      </a:r>
                      <a:endParaRPr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Explicite depuis une class</a:t>
                      </a:r>
                      <a:endParaRPr sz="2400" b="1"/>
                    </a:p>
                  </a:txBody>
                  <a:tcPr/>
                </a:tc>
              </a:tr>
              <a:tr h="637869"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Modèle de données</a:t>
                      </a:r>
                      <a:endParaRPr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24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Non-structuré et volatile</a:t>
                      </a:r>
                      <a:endParaRPr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24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Structuré et fixe</a:t>
                      </a:r>
                      <a:endParaRPr sz="2400" b="1"/>
                    </a:p>
                  </a:txBody>
                  <a:tcPr/>
                </a:tc>
              </a:tr>
              <a:tr h="637869"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Flux de données</a:t>
                      </a:r>
                      <a:endParaRPr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Asynchrone</a:t>
                      </a:r>
                      <a:endParaRPr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Synchrone</a:t>
                      </a:r>
                      <a:endParaRPr sz="2400" b="1"/>
                    </a:p>
                  </a:txBody>
                  <a:tcPr/>
                </a:tc>
              </a:tr>
              <a:tr h="637869"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Validation</a:t>
                      </a:r>
                      <a:endParaRPr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Directives</a:t>
                      </a:r>
                      <a:endParaRPr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1"/>
                        <a:t>Fonctions</a:t>
                      </a:r>
                      <a:endParaRPr sz="24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62737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0" marR="0" indent="-5702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formulaires (3/6)</a:t>
            </a:r>
            <a:endParaRPr/>
          </a:p>
        </p:txBody>
      </p:sp>
      <p:sp>
        <p:nvSpPr>
          <p:cNvPr id="159615898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7"/>
            <a:ext cx="10515600" cy="462712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Dans un formulaire </a:t>
            </a:r>
            <a:r>
              <a:rPr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Template-driven</a:t>
            </a:r>
            <a:r>
              <a:rPr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, 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6925606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0C9637D-74BC-3AD5-8AD4-0578A21DBB58}" type="slidenum">
              <a:rPr lang="en-US"/>
              <a:t/>
            </a:fld>
            <a:endParaRPr lang="en-US"/>
          </a:p>
        </p:txBody>
      </p:sp>
      <p:sp>
        <p:nvSpPr>
          <p:cNvPr id="1714208511" name="" hidden="0"/>
          <p:cNvSpPr/>
          <p:nvPr isPhoto="0" userDrawn="0"/>
        </p:nvSpPr>
        <p:spPr bwMode="auto">
          <a:xfrm flipH="0" flipV="0">
            <a:off x="138423" y="1960484"/>
            <a:ext cx="11915152" cy="4760990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&lt; !— APP.COMPONENT.HTML —&gt;</a:t>
            </a:r>
            <a:endParaRPr sz="22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form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#myForm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»ngForm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(ngSubmit)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»onSubmit(myForm)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»form-group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label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»name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Nom :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label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input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type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»text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»form-control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id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»name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»name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ngModel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required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»form-group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label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»email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Email :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label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input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type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»email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»form-control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id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»email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»email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ngModel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required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email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button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type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»submit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»btn btn-primary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Soumettre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button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form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41135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0" marR="0" indent="-5702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formulaires (4/6)</a:t>
            </a:r>
            <a:endParaRPr/>
          </a:p>
        </p:txBody>
      </p:sp>
      <p:sp>
        <p:nvSpPr>
          <p:cNvPr id="80278875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7"/>
            <a:ext cx="10515600" cy="462712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Dans un formulaire </a:t>
            </a:r>
            <a:r>
              <a:rPr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Template-driven</a:t>
            </a:r>
            <a:r>
              <a:rPr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, 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68239016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59964D8-9C1B-812E-F2B6-1C621C46B0F3}" type="slidenum">
              <a:rPr lang="en-US"/>
              <a:t/>
            </a:fld>
            <a:endParaRPr lang="en-US"/>
          </a:p>
        </p:txBody>
      </p:sp>
      <p:sp>
        <p:nvSpPr>
          <p:cNvPr id="1852242786" name="" hidden="0"/>
          <p:cNvSpPr/>
          <p:nvPr isPhoto="0" userDrawn="0"/>
        </p:nvSpPr>
        <p:spPr bwMode="auto">
          <a:xfrm flipH="0" flipV="0">
            <a:off x="138422" y="1960483"/>
            <a:ext cx="11915151" cy="4836481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000" b="0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</a:t>
            </a:r>
            <a:r>
              <a:rPr sz="20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 APP.COMPONENT.TS</a:t>
            </a:r>
            <a:endParaRPr sz="20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Component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0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‘@angular/core’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NgForm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FormsModule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0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‘@angular/forms’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@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Component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({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selector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‘app-name-editor’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standalone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imports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FormsModule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],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templateUrl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‘./name-editor.component.html’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styleUrl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‘./name-editor.component.css’</a:t>
            </a:r>
            <a:endParaRPr sz="2000" b="1" i="0" u="none">
              <a:solidFill>
                <a:srgbClr val="CE9178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})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export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NameEditorComponent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0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onSubmit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form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NgForm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{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0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if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(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form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valid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{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console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log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form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 </a:t>
            </a:r>
            <a:r>
              <a:rPr sz="20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Form values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} </a:t>
            </a:r>
            <a:r>
              <a:rPr sz="20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else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console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log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‘error’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}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}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777216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-4777"/>
            <a:ext cx="10515600" cy="1325562"/>
          </a:xfrm>
        </p:spPr>
        <p:txBody>
          <a:bodyPr/>
          <a:lstStyle/>
          <a:p>
            <a:pPr marL="570250" marR="0" indent="-5702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formulaires (5/6)</a:t>
            </a:r>
            <a:endParaRPr/>
          </a:p>
        </p:txBody>
      </p:sp>
      <p:sp>
        <p:nvSpPr>
          <p:cNvPr id="32685601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968FE4-BB57-8AA2-4B8D-089699D6AF47}" type="slidenum">
              <a:rPr lang="en-US"/>
              <a:t/>
            </a:fld>
            <a:endParaRPr lang="en-US"/>
          </a:p>
        </p:txBody>
      </p:sp>
      <p:sp>
        <p:nvSpPr>
          <p:cNvPr id="1799546228" name="" hidden="0"/>
          <p:cNvSpPr/>
          <p:nvPr isPhoto="0" userDrawn="0"/>
        </p:nvSpPr>
        <p:spPr bwMode="auto">
          <a:xfrm flipH="0" flipV="0">
            <a:off x="73689" y="970992"/>
            <a:ext cx="7225034" cy="5437574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// APP.COMPONENT.TS</a:t>
            </a:r>
            <a:endParaRPr sz="22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‘@angular/core’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FormBuilder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FormControl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FormGroup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ReactiveFormsModule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Validators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‘@angular/forms’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b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@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({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selector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‘app-name-editor’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standalone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imports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ReactiveFormsModule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],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templateUrl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‘./name-editor.component.html’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styleUrl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‘./name-editor.component.css’</a:t>
            </a:r>
            <a:endParaRPr sz="2200" b="1" i="0" u="none">
              <a:solidFill>
                <a:srgbClr val="CE9178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})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export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NameEditorComponent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FormControl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myForm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FormGroup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50766135" name="" hidden="0"/>
          <p:cNvSpPr/>
          <p:nvPr isPhoto="0" userDrawn="0"/>
        </p:nvSpPr>
        <p:spPr bwMode="auto">
          <a:xfrm flipH="0" flipV="0">
            <a:off x="7412419" y="970992"/>
            <a:ext cx="4656608" cy="4753254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constructor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formBuilder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FormBuilder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{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myForm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formBuilder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group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({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‘’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Validators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required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],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email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‘’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[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Validators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required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0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Validators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email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]]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}) ;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}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0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onSubmit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() {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0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if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(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myForm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valid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 {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console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log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myForm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value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   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} </a:t>
            </a:r>
            <a:r>
              <a:rPr sz="20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else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console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sz="2000" b="1" i="0" u="none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log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‘coucou’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 ; }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}  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sz="20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557481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-4777"/>
            <a:ext cx="10515600" cy="1325562"/>
          </a:xfrm>
        </p:spPr>
        <p:txBody>
          <a:bodyPr/>
          <a:lstStyle/>
          <a:p>
            <a:pPr marL="570250" marR="0" indent="-5702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Les formulaires (6/6)</a:t>
            </a:r>
            <a:endParaRPr/>
          </a:p>
        </p:txBody>
      </p:sp>
      <p:sp>
        <p:nvSpPr>
          <p:cNvPr id="117174969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32041D3-09E7-9AE4-FF19-8CD1E38A356D}" type="slidenum">
              <a:rPr lang="en-US"/>
              <a:t/>
            </a:fld>
            <a:endParaRPr lang="en-US"/>
          </a:p>
        </p:txBody>
      </p:sp>
      <p:sp>
        <p:nvSpPr>
          <p:cNvPr id="1390521248" name="" hidden="0"/>
          <p:cNvSpPr/>
          <p:nvPr isPhoto="0" userDrawn="0"/>
        </p:nvSpPr>
        <p:spPr bwMode="auto">
          <a:xfrm flipH="0" flipV="0">
            <a:off x="138422" y="970992"/>
            <a:ext cx="11215377" cy="5206385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2200" b="1" i="0" u="none" strike="noStrike" cap="none" spc="0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&lt; !— APP.COMPONENT.HTML —&gt;</a:t>
            </a:r>
            <a:endParaRPr sz="22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form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[formGroup]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»myForm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(ngSubmit)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»onSubmit()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»form-group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label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»name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Nom :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label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input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type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»text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»form-control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id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»name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formControlName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»name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&lt; !— formControlName POUR ASSOCIER UN CONTROLE —&gt;</a:t>
            </a:r>
            <a:endParaRPr sz="2200" b="1" i="0" u="none">
              <a:solidFill>
                <a:srgbClr val="6A9955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»form-group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label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»email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Email :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label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input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type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»email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»form-control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id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»email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formControlName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»email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button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type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»submit »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»btn btn-primary »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Soumettre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button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form</a:t>
            </a:r>
            <a:r>
              <a:rPr sz="22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2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271966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 b="1">
                <a:solidFill>
                  <a:schemeClr val="accent1"/>
                </a:solidFill>
              </a:rPr>
              <a:t>Introduction &gt; Pourquoi utiliser Angular</a:t>
            </a:r>
            <a:endParaRPr/>
          </a:p>
        </p:txBody>
      </p:sp>
      <p:sp>
        <p:nvSpPr>
          <p:cNvPr id="2771031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30"/>
            <a:ext cx="10515600" cy="462713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b="0"/>
              <a:t>Augmentation taille application =&gt; Augmentation de la complexité</a:t>
            </a:r>
            <a:endParaRPr lang="fr-FR" b="0"/>
          </a:p>
          <a:p>
            <a:pPr marL="0" indent="0">
              <a:buFont typeface="Arial"/>
              <a:buNone/>
              <a:defRPr/>
            </a:pPr>
            <a:endParaRPr lang="fr-FR" b="0"/>
          </a:p>
          <a:p>
            <a:pPr>
              <a:defRPr/>
            </a:pPr>
            <a:r>
              <a:rPr lang="fr-FR" b="0"/>
              <a:t>La structure de l’application reste claire à visualiser</a:t>
            </a:r>
            <a:endParaRPr lang="fr-FR" b="0"/>
          </a:p>
          <a:p>
            <a:pPr>
              <a:defRPr/>
            </a:pPr>
            <a:endParaRPr lang="fr-FR" b="0"/>
          </a:p>
          <a:p>
            <a:pPr>
              <a:defRPr/>
            </a:pPr>
            <a:r>
              <a:rPr lang="fr-FR" b="0"/>
              <a:t>Beaucoup de code est fourni et est réutilisable</a:t>
            </a:r>
            <a:endParaRPr lang="fr-FR" b="0"/>
          </a:p>
          <a:p>
            <a:pPr>
              <a:defRPr/>
            </a:pPr>
            <a:endParaRPr lang="fr-FR" b="0"/>
          </a:p>
          <a:p>
            <a:pPr>
              <a:defRPr/>
            </a:pPr>
            <a:r>
              <a:rPr lang="fr-FR" b="0"/>
              <a:t>Plus facile de mettre en place des tests pour l’application</a:t>
            </a:r>
            <a:endParaRPr lang="fr-FR" b="0"/>
          </a:p>
          <a:p>
            <a:pPr>
              <a:defRPr/>
            </a:pPr>
            <a:endParaRPr lang="fr-FR" b="0"/>
          </a:p>
          <a:p>
            <a:pPr marL="0" indent="0">
              <a:buFont typeface="Arial"/>
              <a:buNone/>
              <a:defRPr/>
            </a:pPr>
            <a:r>
              <a:rPr lang="fr-FR" b="0"/>
              <a:t>=&gt; SE FACILITER LA VIE (à terme)</a:t>
            </a:r>
            <a:endParaRPr lang="fr-FR" b="0"/>
          </a:p>
        </p:txBody>
      </p:sp>
      <p:sp>
        <p:nvSpPr>
          <p:cNvPr id="1621434405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9E0A1C2-AE34-51FB-7A31-5CEF97C73827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386999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49" marR="0" indent="-570249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 routage (1/3)</a:t>
            </a:r>
            <a:endParaRPr/>
          </a:p>
        </p:txBody>
      </p:sp>
      <p:sp>
        <p:nvSpPr>
          <p:cNvPr id="108546096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7"/>
            <a:ext cx="10515600" cy="462712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Angular dispose nativement d’un module de routage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Bonne pratique </a:t>
            </a:r>
            <a:r>
              <a:rPr b="1"/>
              <a:t>=&gt; </a:t>
            </a:r>
            <a:r>
              <a:rPr b="0"/>
              <a:t>charger et configurer le routeur dans un module séparé et l’importer à la racine (</a:t>
            </a:r>
            <a:r>
              <a:rPr b="1"/>
              <a:t>AppModule</a:t>
            </a:r>
            <a:r>
              <a:rPr b="0"/>
              <a:t>)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0"/>
              <a:t>Permet de configurer facilement des routes pour naviguer entre les différents composants</a:t>
            </a:r>
            <a:endParaRPr b="0"/>
          </a:p>
        </p:txBody>
      </p:sp>
      <p:sp>
        <p:nvSpPr>
          <p:cNvPr id="1039499135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410E5F3-06B9-5C07-BEBF-0F36323E5E3E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6292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0" marR="0" indent="-5702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 routage (2/3)</a:t>
            </a:r>
            <a:endParaRPr/>
          </a:p>
        </p:txBody>
      </p:sp>
      <p:sp>
        <p:nvSpPr>
          <p:cNvPr id="185057350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7"/>
            <a:ext cx="10515600" cy="462712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0"/>
              <a:t>Importer les bibliothèques de routage dans </a:t>
            </a:r>
            <a:r>
              <a:rPr b="1"/>
              <a:t>app.component.ts</a:t>
            </a: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b="0"/>
              <a:t>Ajouter les liens et appeler le routage dans </a:t>
            </a:r>
            <a:r>
              <a:rPr b="1"/>
              <a:t>app.component.html</a:t>
            </a:r>
            <a:endParaRPr b="0"/>
          </a:p>
          <a:p>
            <a:pPr marL="0" indent="0">
              <a:buFont typeface="Arial"/>
              <a:buNone/>
              <a:defRPr/>
            </a:pPr>
            <a:endParaRPr b="1"/>
          </a:p>
        </p:txBody>
      </p:sp>
      <p:sp>
        <p:nvSpPr>
          <p:cNvPr id="64275836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4A35D1A-E0F4-9203-0D22-6849878D82AC}" type="slidenum">
              <a:rPr lang="en-US"/>
              <a:t/>
            </a:fld>
            <a:endParaRPr lang="en-US"/>
          </a:p>
        </p:txBody>
      </p:sp>
      <p:sp>
        <p:nvSpPr>
          <p:cNvPr id="2026022575" name="" hidden="0"/>
          <p:cNvSpPr/>
          <p:nvPr isPhoto="0" userDrawn="0"/>
        </p:nvSpPr>
        <p:spPr bwMode="auto">
          <a:xfrm flipH="0" flipV="0">
            <a:off x="393490" y="2034463"/>
            <a:ext cx="11405013" cy="1165196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RouterOutlet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RouterLink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RouterLinkActive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‘@angular/router’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/>
          </a:p>
          <a:p>
            <a:pPr>
              <a:defRPr/>
            </a:pPr>
            <a:endParaRPr sz="2200" b="1"/>
          </a:p>
          <a:p>
            <a:pPr>
              <a:defRPr/>
            </a:pP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imports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RouterOutlet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RouterLink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RouterLinkActive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NameEditorComponent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],</a:t>
            </a:r>
            <a:endParaRPr sz="2200" b="1"/>
          </a:p>
        </p:txBody>
      </p:sp>
      <p:sp>
        <p:nvSpPr>
          <p:cNvPr id="1305274696" name="" hidden="0"/>
          <p:cNvSpPr/>
          <p:nvPr isPhoto="0" userDrawn="0"/>
        </p:nvSpPr>
        <p:spPr bwMode="auto">
          <a:xfrm flipH="0" flipV="0">
            <a:off x="508757" y="4017740"/>
            <a:ext cx="11405013" cy="2788472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nav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0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ul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0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li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&gt;&lt;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a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routerLink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»/first-component »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routerLinkActive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»active »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ariaCurrentWhenActive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»page »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First Component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a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&gt;&lt;/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li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0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li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&gt;&lt;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a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routerLink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»/second-component »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routerLinkActive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»active »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0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ariaCurrentWhenActive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0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 »page »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Second Component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a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&gt;&lt;/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li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0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ul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0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nav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0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router-outlet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&gt;&lt;/</a:t>
            </a:r>
            <a:r>
              <a:rPr sz="20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router-outlet</a:t>
            </a:r>
            <a:r>
              <a:rPr sz="2000" b="1" i="0" u="none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sz="2000" b="1" i="0" u="none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553742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49" marR="0" indent="-570249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defRPr/>
            </a:pPr>
            <a:r>
              <a:rPr b="1">
                <a:solidFill>
                  <a:schemeClr val="accent1"/>
                </a:solidFill>
              </a:rPr>
              <a:t>Utiliser Angular &gt; Le routage (3/3)</a:t>
            </a:r>
            <a:endParaRPr/>
          </a:p>
        </p:txBody>
      </p:sp>
      <p:sp>
        <p:nvSpPr>
          <p:cNvPr id="186708701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49827"/>
            <a:ext cx="10515600" cy="462712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0"/>
              <a:t>Importer les composants puis</a:t>
            </a:r>
            <a:r>
              <a:rPr b="1"/>
              <a:t> </a:t>
            </a:r>
            <a:r>
              <a:rPr/>
              <a:t>définir les routes dans le fichier </a:t>
            </a:r>
            <a:r>
              <a:rPr b="1"/>
              <a:t>app.routes.ts</a:t>
            </a:r>
            <a:endParaRPr b="1"/>
          </a:p>
          <a:p>
            <a:pPr marL="0" indent="0">
              <a:buFont typeface="Arial"/>
              <a:buNone/>
              <a:defRPr/>
            </a:pPr>
            <a:endParaRPr b="1"/>
          </a:p>
        </p:txBody>
      </p:sp>
      <p:sp>
        <p:nvSpPr>
          <p:cNvPr id="76387504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D6D19-8E9C-43C6-AFF1-9B817EAB16FF}" type="slidenum">
              <a:rPr lang="en-US"/>
              <a:t/>
            </a:fld>
            <a:endParaRPr lang="en-US"/>
          </a:p>
        </p:txBody>
      </p:sp>
      <p:sp>
        <p:nvSpPr>
          <p:cNvPr id="520324215" name="" hidden="0"/>
          <p:cNvSpPr/>
          <p:nvPr isPhoto="0" userDrawn="0"/>
        </p:nvSpPr>
        <p:spPr bwMode="auto">
          <a:xfrm flipH="0" flipV="0">
            <a:off x="488311" y="2478346"/>
            <a:ext cx="11215377" cy="2912986"/>
          </a:xfrm>
          <a:prstGeom prst="rect">
            <a:avLst/>
          </a:prstGeom>
          <a:solidFill>
            <a:schemeClr val="tx1">
              <a:alpha val="99999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Routes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‘@angular/router’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FirstComponent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‘./first/first.component’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SecondComponent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 </a:t>
            </a: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‘./second/second.component’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;</a:t>
            </a:r>
            <a:b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export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const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FC1FF"/>
                </a:solidFill>
                <a:latin typeface="Consolas"/>
                <a:ea typeface="Consolas"/>
                <a:cs typeface="Consolas"/>
              </a:rPr>
              <a:t>routes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Routes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[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path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‘first-component’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component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FirstComponent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},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  { 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path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‘second-component’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component</a:t>
            </a:r>
            <a:r>
              <a:rPr sz="2200" b="1" i="0" u="none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 :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1" i="0" u="none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SecondComponent</a:t>
            </a: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},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200" b="1" i="0" u="none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 ] ;</a:t>
            </a:r>
            <a:endParaRPr sz="2200" b="1" i="0" u="none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726958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 b="1">
                <a:solidFill>
                  <a:schemeClr val="accent1"/>
                </a:solidFill>
              </a:rPr>
              <a:t>Introduction &gt; Les versions (1/2)</a:t>
            </a:r>
            <a:endParaRPr/>
          </a:p>
        </p:txBody>
      </p:sp>
      <p:sp>
        <p:nvSpPr>
          <p:cNvPr id="60395989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30"/>
            <a:ext cx="10515600" cy="462713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b="0"/>
              <a:t>2010 </a:t>
            </a:r>
            <a:r>
              <a:rPr lang="fr-FR" b="1"/>
              <a:t>AngularJS =&gt; </a:t>
            </a:r>
            <a:r>
              <a:rPr lang="fr-FR" b="0"/>
              <a:t>Framework pour construire des applications clientes en JavaScript</a:t>
            </a:r>
            <a:endParaRPr lang="fr-FR" b="0"/>
          </a:p>
          <a:p>
            <a:pPr>
              <a:defRPr/>
            </a:pPr>
            <a:endParaRPr lang="fr-FR" b="0"/>
          </a:p>
          <a:p>
            <a:pPr>
              <a:defRPr/>
            </a:pPr>
            <a:r>
              <a:rPr lang="fr-FR" b="0"/>
              <a:t>Septembre 2016 </a:t>
            </a:r>
            <a:r>
              <a:rPr lang="fr-FR" b="1"/>
              <a:t>Angular 2 =&gt; </a:t>
            </a:r>
            <a:r>
              <a:rPr lang="fr-FR" b="0"/>
              <a:t>beaucoup de différences avec </a:t>
            </a:r>
            <a:r>
              <a:rPr lang="fr-FR" b="1"/>
              <a:t>AngularJS </a:t>
            </a:r>
            <a:r>
              <a:rPr lang="fr-FR" b="0"/>
              <a:t>(2 frameworks différents)</a:t>
            </a:r>
            <a:endParaRPr lang="fr-FR"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lang="fr-FR" b="0"/>
              <a:t>Plusieurs MAJ puis décembre </a:t>
            </a:r>
            <a:r>
              <a:rPr lang="fr-FR" b="0"/>
              <a:t>2016 </a:t>
            </a:r>
            <a:r>
              <a:rPr lang="fr-FR" b="1"/>
              <a:t>Angular 4</a:t>
            </a:r>
            <a:endParaRPr b="1"/>
          </a:p>
        </p:txBody>
      </p:sp>
      <p:sp>
        <p:nvSpPr>
          <p:cNvPr id="67543465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71B4729-7B04-9B44-3972-DC17ACFDC185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11454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 b="1">
                <a:solidFill>
                  <a:schemeClr val="accent1"/>
                </a:solidFill>
              </a:rPr>
              <a:t>Introduction &gt; Les versions (2/2)</a:t>
            </a:r>
            <a:endParaRPr/>
          </a:p>
        </p:txBody>
      </p:sp>
      <p:sp>
        <p:nvSpPr>
          <p:cNvPr id="3191538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49830"/>
            <a:ext cx="10515600" cy="462713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0"/>
              <a:t>Angular utilise plusieurs bibliothèques</a:t>
            </a:r>
            <a:endParaRPr b="0"/>
          </a:p>
          <a:p>
            <a:pPr lvl="1">
              <a:defRPr/>
            </a:pPr>
            <a:r>
              <a:rPr b="0"/>
              <a:t>@angular/core 2.3.0</a:t>
            </a:r>
            <a:endParaRPr b="0"/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@angular/compiler 2.3.0</a:t>
            </a:r>
            <a:endParaRPr lang="fr-FR" sz="24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@angular/http 2.3.0</a:t>
            </a:r>
            <a:endParaRPr lang="fr-FR" sz="24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@angular/router 3.3.0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(écart sur la bibliothèque du routage)</a:t>
            </a:r>
            <a:endParaRPr lang="fr-FR" sz="24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1">
              <a:defRPr/>
            </a:pPr>
            <a:endParaRPr lang="fr-FR" b="0"/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Passage en 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Angular 4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et disparition du numéro de version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>
              <a:defRPr/>
            </a:pPr>
            <a:endParaRPr b="0"/>
          </a:p>
          <a:p>
            <a:pPr lvl="0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Version </a:t>
            </a:r>
            <a:r>
              <a:rPr lang="fr-FR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17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publiée en novembre 2023</a:t>
            </a:r>
            <a:endParaRPr b="0"/>
          </a:p>
        </p:txBody>
      </p:sp>
      <p:sp>
        <p:nvSpPr>
          <p:cNvPr id="202706995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F7E7AF3-1114-9974-408A-08F3389CC205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15314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08351" y="224267"/>
            <a:ext cx="11736737" cy="1325562"/>
          </a:xfrm>
        </p:spPr>
        <p:txBody>
          <a:bodyPr/>
          <a:lstStyle/>
          <a:p>
            <a:pPr marL="570252" marR="0" indent="-570252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  <a:defRPr/>
            </a:pPr>
            <a:r>
              <a:rPr b="1">
                <a:solidFill>
                  <a:schemeClr val="accent1"/>
                </a:solidFill>
              </a:rPr>
              <a:t>Angular &gt; Architecture d’une application (1/2)</a:t>
            </a:r>
            <a:endParaRPr/>
          </a:p>
        </p:txBody>
      </p:sp>
      <p:sp>
        <p:nvSpPr>
          <p:cNvPr id="693394371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E030867-DC65-F8B9-1F89-559181CA35A0}" type="slidenum">
              <a:rPr lang="en-US"/>
              <a:t/>
            </a:fld>
            <a:endParaRPr lang="en-US"/>
          </a:p>
        </p:txBody>
      </p:sp>
      <p:sp>
        <p:nvSpPr>
          <p:cNvPr id="1426720460" name="" hidden="0"/>
          <p:cNvSpPr/>
          <p:nvPr isPhoto="0" userDrawn="0"/>
        </p:nvSpPr>
        <p:spPr bwMode="auto">
          <a:xfrm flipH="0" flipV="0">
            <a:off x="1244745" y="1937287"/>
            <a:ext cx="2389321" cy="184042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lvl="0" algn="ctr">
              <a:defRPr/>
            </a:pPr>
            <a:r>
              <a:rPr sz="2800" b="1"/>
              <a:t>Front-end</a:t>
            </a:r>
            <a:endParaRPr sz="2800" b="1"/>
          </a:p>
        </p:txBody>
      </p:sp>
      <p:sp>
        <p:nvSpPr>
          <p:cNvPr id="1533392362" name="" hidden="0"/>
          <p:cNvSpPr/>
          <p:nvPr isPhoto="0" userDrawn="0"/>
        </p:nvSpPr>
        <p:spPr bwMode="auto">
          <a:xfrm flipH="0" flipV="0">
            <a:off x="8140677" y="1937287"/>
            <a:ext cx="2389321" cy="184042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lvl="0" algn="ctr">
              <a:defRPr/>
            </a:pPr>
            <a:r>
              <a:rPr sz="2800" b="1"/>
              <a:t>Back-end</a:t>
            </a:r>
            <a:endParaRPr sz="2800" b="1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3795508" y="2550762"/>
            <a:ext cx="419745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1" flipV="0">
            <a:off x="3843940" y="3164237"/>
            <a:ext cx="4149025" cy="16143"/>
          </a:xfrm>
          <a:prstGeom prst="line">
            <a:avLst/>
          </a:prstGeom>
          <a:ln w="38099" cap="flat" cmpd="sng" algn="ctr">
            <a:solidFill>
              <a:srgbClr val="000000"/>
            </a:solidFill>
            <a:prstDash val="sys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368346" name="" hidden="0"/>
          <p:cNvSpPr/>
          <p:nvPr isPhoto="0" userDrawn="0"/>
        </p:nvSpPr>
        <p:spPr bwMode="auto">
          <a:xfrm flipH="0" flipV="0">
            <a:off x="1180169" y="4052160"/>
            <a:ext cx="2502330" cy="1904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800" b="1">
                <a:solidFill>
                  <a:schemeClr val="tx1"/>
                </a:solidFill>
              </a:rPr>
              <a:t>HTML</a:t>
            </a:r>
            <a:endParaRPr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>
                <a:solidFill>
                  <a:schemeClr val="tx1"/>
                </a:solidFill>
              </a:rPr>
              <a:t>CSS</a:t>
            </a:r>
            <a:endParaRPr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>
                <a:solidFill>
                  <a:schemeClr val="tx1"/>
                </a:solidFill>
              </a:rPr>
              <a:t>TypeScript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61352944" name="" hidden="0"/>
          <p:cNvSpPr/>
          <p:nvPr isPhoto="0" userDrawn="0"/>
        </p:nvSpPr>
        <p:spPr bwMode="auto">
          <a:xfrm flipH="0" flipV="0">
            <a:off x="8140677" y="4052160"/>
            <a:ext cx="2502330" cy="1904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800" b="1">
                <a:solidFill>
                  <a:schemeClr val="tx1"/>
                </a:solidFill>
              </a:rPr>
              <a:t>API</a:t>
            </a:r>
            <a:endParaRPr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>
                <a:solidFill>
                  <a:schemeClr val="tx1"/>
                </a:solidFill>
              </a:rPr>
              <a:t>BDD</a:t>
            </a:r>
            <a:endParaRPr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>
                <a:solidFill>
                  <a:schemeClr val="tx1"/>
                </a:solidFill>
              </a:rPr>
              <a:t>Services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ONLYOFFICE/7.1.1.23</Application>
  <DocSecurity>0</DocSecurity>
  <PresentationFormat>宽屏</PresentationFormat>
  <Paragraphs>0</Paragraphs>
  <Slides>62</Slides>
  <Notes>62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Matthieu RESTITUITO</cp:lastModifiedBy>
  <cp:revision>10</cp:revision>
  <dcterms:created xsi:type="dcterms:W3CDTF">2019-12-05T04:00:53Z</dcterms:created>
  <dcterms:modified xsi:type="dcterms:W3CDTF">2024-05-12T19:37:03Z</dcterms:modified>
  <cp:category/>
  <cp:contentStatus/>
  <cp:version/>
</cp:coreProperties>
</file>