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0" r:id="rId1"/>
  </p:sldMasterIdLst>
  <p:notesMasterIdLst>
    <p:notesMasterId r:id="rId14"/>
  </p:notesMasterIdLst>
  <p:sldIdLst>
    <p:sldId id="256" r:id="rId2"/>
    <p:sldId id="320" r:id="rId3"/>
    <p:sldId id="314" r:id="rId4"/>
    <p:sldId id="317" r:id="rId5"/>
    <p:sldId id="313" r:id="rId6"/>
    <p:sldId id="322" r:id="rId7"/>
    <p:sldId id="311" r:id="rId8"/>
    <p:sldId id="321" r:id="rId9"/>
    <p:sldId id="318" r:id="rId10"/>
    <p:sldId id="319" r:id="rId11"/>
    <p:sldId id="315" r:id="rId12"/>
    <p:sldId id="316" r:id="rId13"/>
  </p:sldIdLst>
  <p:sldSz cx="9144000" cy="5143500" type="screen16x9"/>
  <p:notesSz cx="6858000" cy="9144000"/>
  <p:embeddedFontLst>
    <p:embeddedFont>
      <p:font typeface="Malgun Gothic Semilight" panose="020B0502040204020203" pitchFamily="34" charset="-128"/>
      <p:regular r:id="rId15"/>
    </p:embeddedFont>
    <p:embeddedFont>
      <p:font typeface="Montserrat" panose="00000500000000000000" pitchFamily="2" charset="-52"/>
      <p:regular r:id="rId16"/>
      <p:bold r:id="rId17"/>
      <p:italic r:id="rId18"/>
      <p:boldItalic r:id="rId19"/>
    </p:embeddedFont>
    <p:embeddedFont>
      <p:font typeface="Montserrat Black" panose="00000A00000000000000" pitchFamily="2" charset="-52"/>
      <p:bold r:id="rId20"/>
      <p:boldItalic r:id="rId21"/>
    </p:embeddedFont>
    <p:embeddedFont>
      <p:font typeface="Quicksand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F1"/>
    <a:srgbClr val="FAB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62A6DE-5D2F-42B5-B642-0BC40E9009D4}">
  <a:tblStyle styleId="{7D62A6DE-5D2F-42B5-B642-0BC40E9009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226771" y="1524375"/>
            <a:ext cx="6956570" cy="3685124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693800" y="3823464"/>
            <a:ext cx="57564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526585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Доска Объявлений Лицея</a:t>
            </a:r>
            <a:endParaRPr lang="en-US"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550750" y="3455039"/>
            <a:ext cx="3718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Артем Смирнов 11И3</a:t>
            </a:r>
            <a:endParaRPr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80" name="Google Shape;10;p2">
            <a:extLst>
              <a:ext uri="{FF2B5EF4-FFF2-40B4-BE49-F238E27FC236}">
                <a16:creationId xmlns:a16="http://schemas.microsoft.com/office/drawing/2014/main" id="{B9DE1E24-BF52-4430-9017-BBC76B162D0B}"/>
              </a:ext>
            </a:extLst>
          </p:cNvPr>
          <p:cNvSpPr/>
          <p:nvPr/>
        </p:nvSpPr>
        <p:spPr>
          <a:xfrm>
            <a:off x="1977656" y="-141300"/>
            <a:ext cx="7265085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006EF1">
              <a:alpha val="41180"/>
            </a:srgbClr>
          </a:solidFill>
          <a:ln>
            <a:solidFill>
              <a:srgbClr val="006EF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0FD343F8-0157-431D-A2BF-75B661C822B7}"/>
              </a:ext>
            </a:extLst>
          </p:cNvPr>
          <p:cNvSpPr/>
          <p:nvPr/>
        </p:nvSpPr>
        <p:spPr>
          <a:xfrm rot="5400000" flipH="1">
            <a:off x="-711137" y="-2501813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006EF1">
              <a:alpha val="41180"/>
            </a:srgbClr>
          </a:solidFill>
          <a:ln>
            <a:solidFill>
              <a:srgbClr val="006EF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F491B-ABED-4AAC-AC2F-E2DF4B14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85" y="119996"/>
            <a:ext cx="7559630" cy="841800"/>
          </a:xfrm>
        </p:spPr>
        <p:txBody>
          <a:bodyPr/>
          <a:lstStyle/>
          <a:p>
            <a:r>
              <a:rPr lang="ru-RU" dirty="0"/>
              <a:t>Будущие возможности</a:t>
            </a:r>
          </a:p>
        </p:txBody>
      </p:sp>
      <p:sp>
        <p:nvSpPr>
          <p:cNvPr id="4" name="Google Shape;191;p15">
            <a:extLst>
              <a:ext uri="{FF2B5EF4-FFF2-40B4-BE49-F238E27FC236}">
                <a16:creationId xmlns:a16="http://schemas.microsoft.com/office/drawing/2014/main" id="{E2A7E7A3-0461-4EC0-AE47-7EC551A9E40C}"/>
              </a:ext>
            </a:extLst>
          </p:cNvPr>
          <p:cNvSpPr/>
          <p:nvPr/>
        </p:nvSpPr>
        <p:spPr>
          <a:xfrm rot="-4592020" flipH="1">
            <a:off x="7636697" y="505483"/>
            <a:ext cx="6411577" cy="6132638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006EF1">
              <a:alpha val="41180"/>
            </a:srgbClr>
          </a:solidFill>
          <a:ln>
            <a:solidFill>
              <a:srgbClr val="006EF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B3687-12D8-4541-934A-C73344A16C61}"/>
              </a:ext>
            </a:extLst>
          </p:cNvPr>
          <p:cNvSpPr txBox="1"/>
          <p:nvPr/>
        </p:nvSpPr>
        <p:spPr>
          <a:xfrm>
            <a:off x="3112932" y="1048424"/>
            <a:ext cx="54920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Продвижение продукта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Соцсети Лицея в ВК и Инстаграме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Крупные </a:t>
            </a:r>
            <a:r>
              <a:rPr lang="ru-RU" sz="2000" dirty="0" err="1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соцпроекты</a:t>
            </a:r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Плакаты и </a:t>
            </a:r>
            <a:r>
              <a:rPr lang="en-US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QR</a:t>
            </a:r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-коды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Развлекательные медиа Лицея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Создание своего </a:t>
            </a:r>
            <a:r>
              <a:rPr lang="ru-RU" sz="2000" dirty="0" err="1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мерча</a:t>
            </a:r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49B4D6-8D46-49C3-8AB8-EC62A12D24D8}"/>
              </a:ext>
            </a:extLst>
          </p:cNvPr>
          <p:cNvSpPr/>
          <p:nvPr/>
        </p:nvSpPr>
        <p:spPr>
          <a:xfrm>
            <a:off x="2771586" y="1665606"/>
            <a:ext cx="341345" cy="341345"/>
          </a:xfrm>
          <a:prstGeom prst="ellipse">
            <a:avLst/>
          </a:prstGeom>
          <a:solidFill>
            <a:srgbClr val="FAB121"/>
          </a:solidFill>
          <a:ln>
            <a:solidFill>
              <a:srgbClr val="FAB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376C38-1E66-47ED-9003-8CDF5FD3BAB6}"/>
              </a:ext>
            </a:extLst>
          </p:cNvPr>
          <p:cNvSpPr/>
          <p:nvPr/>
        </p:nvSpPr>
        <p:spPr>
          <a:xfrm>
            <a:off x="2771586" y="2293935"/>
            <a:ext cx="341345" cy="341345"/>
          </a:xfrm>
          <a:prstGeom prst="ellipse">
            <a:avLst/>
          </a:prstGeom>
          <a:solidFill>
            <a:srgbClr val="FAB121"/>
          </a:solidFill>
          <a:ln>
            <a:solidFill>
              <a:srgbClr val="FAB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E57471-A528-4CCE-B479-09C66D3B3E30}"/>
              </a:ext>
            </a:extLst>
          </p:cNvPr>
          <p:cNvSpPr/>
          <p:nvPr/>
        </p:nvSpPr>
        <p:spPr>
          <a:xfrm>
            <a:off x="2771585" y="2852136"/>
            <a:ext cx="341345" cy="341345"/>
          </a:xfrm>
          <a:prstGeom prst="ellipse">
            <a:avLst/>
          </a:prstGeom>
          <a:solidFill>
            <a:srgbClr val="FAB121"/>
          </a:solidFill>
          <a:ln>
            <a:solidFill>
              <a:srgbClr val="FAB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8CFE8A-4FB8-4A1E-8B59-087CFFBCEB89}"/>
              </a:ext>
            </a:extLst>
          </p:cNvPr>
          <p:cNvSpPr/>
          <p:nvPr/>
        </p:nvSpPr>
        <p:spPr>
          <a:xfrm>
            <a:off x="2771585" y="3504521"/>
            <a:ext cx="341345" cy="341345"/>
          </a:xfrm>
          <a:prstGeom prst="ellipse">
            <a:avLst/>
          </a:prstGeom>
          <a:solidFill>
            <a:srgbClr val="FAB121"/>
          </a:solidFill>
          <a:ln>
            <a:solidFill>
              <a:srgbClr val="FAB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6E28B6-E690-4775-9575-1F8562C64537}"/>
              </a:ext>
            </a:extLst>
          </p:cNvPr>
          <p:cNvSpPr/>
          <p:nvPr/>
        </p:nvSpPr>
        <p:spPr>
          <a:xfrm>
            <a:off x="2771584" y="4124519"/>
            <a:ext cx="341345" cy="341345"/>
          </a:xfrm>
          <a:prstGeom prst="ellipse">
            <a:avLst/>
          </a:prstGeom>
          <a:solidFill>
            <a:srgbClr val="FAB121"/>
          </a:solidFill>
          <a:ln>
            <a:solidFill>
              <a:srgbClr val="FAB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64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0;p15">
            <a:extLst>
              <a:ext uri="{FF2B5EF4-FFF2-40B4-BE49-F238E27FC236}">
                <a16:creationId xmlns:a16="http://schemas.microsoft.com/office/drawing/2014/main" id="{EC8A3F8E-72C7-4CFA-BCAD-B981B7BDC00F}"/>
              </a:ext>
            </a:extLst>
          </p:cNvPr>
          <p:cNvSpPr/>
          <p:nvPr/>
        </p:nvSpPr>
        <p:spPr>
          <a:xfrm rot="5400000" flipH="1">
            <a:off x="-6003023" y="-6099399"/>
            <a:ext cx="17380307" cy="16624300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006EF1">
              <a:alpha val="41180"/>
            </a:srgbClr>
          </a:solidFill>
          <a:ln>
            <a:solidFill>
              <a:srgbClr val="006EF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F491B-ABED-4AAC-AC2F-E2DF4B14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8863"/>
            <a:ext cx="9144000" cy="8418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Спасибо </a:t>
            </a:r>
            <a:r>
              <a:rPr lang="ru-RU" dirty="0">
                <a:solidFill>
                  <a:schemeClr val="bg1"/>
                </a:solidFill>
              </a:rPr>
              <a:t>за внимание</a:t>
            </a:r>
            <a:r>
              <a:rPr lang="ru-RU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57213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9DABCF77-E984-43A6-B201-E0F5DF410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4440" cy="5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4AC76F8-2FEB-49B8-8952-ED6F49C9F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1029">
            <a:off x="132409" y="462013"/>
            <a:ext cx="2726181" cy="186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1B514F2-FDCD-460E-9475-9488F73B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957" y="922020"/>
            <a:ext cx="3322912" cy="533896"/>
          </a:xfrm>
        </p:spPr>
        <p:txBody>
          <a:bodyPr/>
          <a:lstStyle/>
          <a:p>
            <a:r>
              <a:rPr lang="ru-RU" sz="2800" dirty="0"/>
              <a:t>Вопросы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505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6;p16">
            <a:extLst>
              <a:ext uri="{FF2B5EF4-FFF2-40B4-BE49-F238E27FC236}">
                <a16:creationId xmlns:a16="http://schemas.microsoft.com/office/drawing/2014/main" id="{D86B413A-239B-4851-8A92-573B1E0E58CA}"/>
              </a:ext>
            </a:extLst>
          </p:cNvPr>
          <p:cNvSpPr/>
          <p:nvPr/>
        </p:nvSpPr>
        <p:spPr>
          <a:xfrm rot="10800000" flipH="1">
            <a:off x="-3718842" y="-617069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006EF1">
              <a:alpha val="41180"/>
            </a:srgbClr>
          </a:solidFill>
          <a:ln>
            <a:solidFill>
              <a:srgbClr val="006EF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06;p16">
            <a:extLst>
              <a:ext uri="{FF2B5EF4-FFF2-40B4-BE49-F238E27FC236}">
                <a16:creationId xmlns:a16="http://schemas.microsoft.com/office/drawing/2014/main" id="{4BC3E57E-9540-478D-802A-E51574F9290A}"/>
              </a:ext>
            </a:extLst>
          </p:cNvPr>
          <p:cNvSpPr/>
          <p:nvPr/>
        </p:nvSpPr>
        <p:spPr>
          <a:xfrm rot="247400" flipH="1">
            <a:off x="6834859" y="3886597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006EF1">
              <a:alpha val="41180"/>
            </a:srgbClr>
          </a:solidFill>
          <a:ln>
            <a:solidFill>
              <a:srgbClr val="006EF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F491B-ABED-4AAC-AC2F-E2DF4B14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70" y="119996"/>
            <a:ext cx="7296060" cy="841800"/>
          </a:xfrm>
        </p:spPr>
        <p:txBody>
          <a:bodyPr/>
          <a:lstStyle/>
          <a:p>
            <a:r>
              <a:rPr lang="ru-RU" dirty="0"/>
              <a:t>Проблемное поле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1B930-9789-4F09-94E3-AF20A16E6CDF}"/>
              </a:ext>
            </a:extLst>
          </p:cNvPr>
          <p:cNvSpPr txBox="1"/>
          <p:nvPr/>
        </p:nvSpPr>
        <p:spPr>
          <a:xfrm>
            <a:off x="4572000" y="1194107"/>
            <a:ext cx="419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У лицеистов слишком мало времени для отслеживания всех активностей в Лицее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8F0E2-E641-4300-83AE-95F97317DBA6}"/>
              </a:ext>
            </a:extLst>
          </p:cNvPr>
          <p:cNvSpPr txBox="1"/>
          <p:nvPr/>
        </p:nvSpPr>
        <p:spPr>
          <a:xfrm>
            <a:off x="1895506" y="3558624"/>
            <a:ext cx="40835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Создадим лицейское приложение со всеми активностями и свободой выражения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A51441-4779-4750-B958-D0D82B801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0047">
            <a:off x="3441288" y="2030312"/>
            <a:ext cx="3341408" cy="167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31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11B23B76-0643-4D2A-A952-BE53DC285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9399">
            <a:off x="5132174" y="1014497"/>
            <a:ext cx="27717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225;p17">
            <a:extLst>
              <a:ext uri="{FF2B5EF4-FFF2-40B4-BE49-F238E27FC236}">
                <a16:creationId xmlns:a16="http://schemas.microsoft.com/office/drawing/2014/main" id="{14030884-9F01-4ABE-8811-80CE03C329A2}"/>
              </a:ext>
            </a:extLst>
          </p:cNvPr>
          <p:cNvSpPr/>
          <p:nvPr/>
        </p:nvSpPr>
        <p:spPr>
          <a:xfrm rot="8602729">
            <a:off x="-3205765" y="49942"/>
            <a:ext cx="6411529" cy="6132281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006EF1">
              <a:alpha val="41180"/>
            </a:srgbClr>
          </a:solidFill>
          <a:ln>
            <a:solidFill>
              <a:srgbClr val="006EF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6EF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F491B-ABED-4AAC-AC2F-E2DF4B14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70" y="119996"/>
            <a:ext cx="7296060" cy="841800"/>
          </a:xfrm>
        </p:spPr>
        <p:txBody>
          <a:bodyPr/>
          <a:lstStyle/>
          <a:p>
            <a:r>
              <a:rPr lang="ru-RU" dirty="0"/>
              <a:t>Образ продукта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C884C-076C-4660-B68B-C7E6C108EECB}"/>
              </a:ext>
            </a:extLst>
          </p:cNvPr>
          <p:cNvSpPr txBox="1"/>
          <p:nvPr/>
        </p:nvSpPr>
        <p:spPr>
          <a:xfrm>
            <a:off x="923970" y="1266681"/>
            <a:ext cx="43217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Что я ценю в </a:t>
            </a:r>
            <a:r>
              <a:rPr lang="en-US" sz="2000" b="1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IT-</a:t>
            </a:r>
            <a:r>
              <a:rPr lang="ru-RU" sz="2000" b="1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продуктах</a:t>
            </a:r>
            <a:r>
              <a:rPr lang="en-US" sz="2000" b="1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</a:t>
            </a:r>
            <a:endParaRPr lang="ru-RU" sz="2000" b="1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en-US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интуитивная </a:t>
            </a:r>
            <a:r>
              <a:rPr lang="ru-RU" sz="2000" b="1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понятность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ru-RU" sz="2000" b="1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простой</a:t>
            </a:r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интерфейс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ru-RU" sz="2000" b="1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уважение</a:t>
            </a:r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к свободному времени пользователей</a:t>
            </a:r>
          </a:p>
          <a:p>
            <a:endParaRPr lang="en-US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CE3FB3B-C2AD-4484-8279-9F1580573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806" y="1542760"/>
            <a:ext cx="3792441" cy="379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82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5;p17">
            <a:extLst>
              <a:ext uri="{FF2B5EF4-FFF2-40B4-BE49-F238E27FC236}">
                <a16:creationId xmlns:a16="http://schemas.microsoft.com/office/drawing/2014/main" id="{14030884-9F01-4ABE-8811-80CE03C329A2}"/>
              </a:ext>
            </a:extLst>
          </p:cNvPr>
          <p:cNvSpPr/>
          <p:nvPr/>
        </p:nvSpPr>
        <p:spPr>
          <a:xfrm rot="-613286">
            <a:off x="5287374" y="37622"/>
            <a:ext cx="6411529" cy="6132281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006EF1">
              <a:alpha val="41180"/>
            </a:srgbClr>
          </a:solidFill>
          <a:ln>
            <a:solidFill>
              <a:srgbClr val="006EF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F491B-ABED-4AAC-AC2F-E2DF4B14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70" y="119996"/>
            <a:ext cx="7296060" cy="841800"/>
          </a:xfrm>
        </p:spPr>
        <p:txBody>
          <a:bodyPr/>
          <a:lstStyle/>
          <a:p>
            <a:r>
              <a:rPr lang="ru-RU" dirty="0"/>
              <a:t>Этапы работы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2C60A1-2D5C-4A7A-B287-3F9349B24B90}"/>
              </a:ext>
            </a:extLst>
          </p:cNvPr>
          <p:cNvSpPr/>
          <p:nvPr/>
        </p:nvSpPr>
        <p:spPr>
          <a:xfrm>
            <a:off x="855734" y="906888"/>
            <a:ext cx="341345" cy="341345"/>
          </a:xfrm>
          <a:prstGeom prst="ellipse">
            <a:avLst/>
          </a:prstGeom>
          <a:solidFill>
            <a:srgbClr val="FAB121"/>
          </a:solidFill>
          <a:ln>
            <a:solidFill>
              <a:srgbClr val="FAB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C884C-076C-4660-B68B-C7E6C108EECB}"/>
              </a:ext>
            </a:extLst>
          </p:cNvPr>
          <p:cNvSpPr txBox="1"/>
          <p:nvPr/>
        </p:nvSpPr>
        <p:spPr>
          <a:xfrm>
            <a:off x="1197079" y="906888"/>
            <a:ext cx="78009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Заполнение заявки на 2359 и прочие ИВР-штуки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Создание пользовательских сценариев и модели проекта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Поиск научного материала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Написание кода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Работа над дизайном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Работа над дополнительным возможностями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Выполнение ИВР-штук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8460C7-F8D7-4EE2-9BAE-F14CF6981EB6}"/>
              </a:ext>
            </a:extLst>
          </p:cNvPr>
          <p:cNvSpPr/>
          <p:nvPr/>
        </p:nvSpPr>
        <p:spPr>
          <a:xfrm>
            <a:off x="855733" y="1578339"/>
            <a:ext cx="341345" cy="341345"/>
          </a:xfrm>
          <a:prstGeom prst="ellipse">
            <a:avLst/>
          </a:prstGeom>
          <a:solidFill>
            <a:srgbClr val="FAB121"/>
          </a:solidFill>
          <a:ln>
            <a:solidFill>
              <a:srgbClr val="FAB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B0D239-EBA9-4127-ACCB-7EDC953F90CF}"/>
              </a:ext>
            </a:extLst>
          </p:cNvPr>
          <p:cNvSpPr/>
          <p:nvPr/>
        </p:nvSpPr>
        <p:spPr>
          <a:xfrm>
            <a:off x="855732" y="2186736"/>
            <a:ext cx="341345" cy="341345"/>
          </a:xfrm>
          <a:prstGeom prst="ellipse">
            <a:avLst/>
          </a:prstGeom>
          <a:solidFill>
            <a:srgbClr val="FAB121"/>
          </a:solidFill>
          <a:ln>
            <a:solidFill>
              <a:srgbClr val="FAB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DC231E-8F1D-4D65-BD54-4180E05B650B}"/>
              </a:ext>
            </a:extLst>
          </p:cNvPr>
          <p:cNvSpPr/>
          <p:nvPr/>
        </p:nvSpPr>
        <p:spPr>
          <a:xfrm>
            <a:off x="855731" y="2762417"/>
            <a:ext cx="341345" cy="341345"/>
          </a:xfrm>
          <a:prstGeom prst="ellipse">
            <a:avLst/>
          </a:prstGeom>
          <a:solidFill>
            <a:srgbClr val="FAB121"/>
          </a:solidFill>
          <a:ln>
            <a:solidFill>
              <a:srgbClr val="FAB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3D405D5-C876-4C38-81A2-09300C54F5C6}"/>
              </a:ext>
            </a:extLst>
          </p:cNvPr>
          <p:cNvSpPr/>
          <p:nvPr/>
        </p:nvSpPr>
        <p:spPr>
          <a:xfrm>
            <a:off x="853434" y="3378701"/>
            <a:ext cx="341345" cy="341345"/>
          </a:xfrm>
          <a:prstGeom prst="ellipse">
            <a:avLst/>
          </a:prstGeom>
          <a:solidFill>
            <a:srgbClr val="FAB121"/>
          </a:solidFill>
          <a:ln>
            <a:solidFill>
              <a:srgbClr val="FAB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F38836-A863-4EF7-A7CF-7B42375239A7}"/>
              </a:ext>
            </a:extLst>
          </p:cNvPr>
          <p:cNvSpPr/>
          <p:nvPr/>
        </p:nvSpPr>
        <p:spPr>
          <a:xfrm>
            <a:off x="855731" y="3967362"/>
            <a:ext cx="341345" cy="341345"/>
          </a:xfrm>
          <a:prstGeom prst="ellipse">
            <a:avLst/>
          </a:prstGeom>
          <a:solidFill>
            <a:srgbClr val="FAB121"/>
          </a:solidFill>
          <a:ln>
            <a:solidFill>
              <a:srgbClr val="FAB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1651556-314F-4DCE-9299-9197BB27772E}"/>
              </a:ext>
            </a:extLst>
          </p:cNvPr>
          <p:cNvSpPr/>
          <p:nvPr/>
        </p:nvSpPr>
        <p:spPr>
          <a:xfrm>
            <a:off x="853434" y="4600748"/>
            <a:ext cx="341345" cy="341345"/>
          </a:xfrm>
          <a:prstGeom prst="ellipse">
            <a:avLst/>
          </a:prstGeom>
          <a:solidFill>
            <a:srgbClr val="FAB121"/>
          </a:solidFill>
          <a:ln>
            <a:solidFill>
              <a:srgbClr val="FAB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32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5;p17">
            <a:extLst>
              <a:ext uri="{FF2B5EF4-FFF2-40B4-BE49-F238E27FC236}">
                <a16:creationId xmlns:a16="http://schemas.microsoft.com/office/drawing/2014/main" id="{14030884-9F01-4ABE-8811-80CE03C329A2}"/>
              </a:ext>
            </a:extLst>
          </p:cNvPr>
          <p:cNvSpPr/>
          <p:nvPr/>
        </p:nvSpPr>
        <p:spPr>
          <a:xfrm rot="-613286">
            <a:off x="5938234" y="1652475"/>
            <a:ext cx="6411529" cy="6132281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006EF1">
              <a:alpha val="41180"/>
            </a:srgbClr>
          </a:solidFill>
          <a:ln>
            <a:solidFill>
              <a:srgbClr val="006EF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F491B-ABED-4AAC-AC2F-E2DF4B14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70" y="119996"/>
            <a:ext cx="7296060" cy="841800"/>
          </a:xfrm>
        </p:spPr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13DCA0-EA62-4775-8548-605E8C62E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994" y="1761428"/>
            <a:ext cx="2249805" cy="224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C8DA1A-F416-43D7-AA2A-4C0E01674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3550" y="961796"/>
            <a:ext cx="3666196" cy="354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91678FB-A4D9-43F3-A36F-3372A44A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33" y="1483327"/>
            <a:ext cx="2781174" cy="278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240B6FC-2725-46C1-8711-F0ED37CE2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1498600"/>
            <a:ext cx="2593164" cy="259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77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491B-ABED-4AAC-AC2F-E2DF4B14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70" y="119996"/>
            <a:ext cx="7296060" cy="841800"/>
          </a:xfrm>
        </p:spPr>
        <p:txBody>
          <a:bodyPr/>
          <a:lstStyle/>
          <a:p>
            <a:r>
              <a:rPr lang="ru-RU" dirty="0"/>
              <a:t>Работа над бэкендом</a:t>
            </a:r>
          </a:p>
        </p:txBody>
      </p:sp>
      <p:sp>
        <p:nvSpPr>
          <p:cNvPr id="8" name="Google Shape;225;p17">
            <a:extLst>
              <a:ext uri="{FF2B5EF4-FFF2-40B4-BE49-F238E27FC236}">
                <a16:creationId xmlns:a16="http://schemas.microsoft.com/office/drawing/2014/main" id="{C420CC6A-59B0-48C1-9A4B-D87E22A5BE98}"/>
              </a:ext>
            </a:extLst>
          </p:cNvPr>
          <p:cNvSpPr/>
          <p:nvPr/>
        </p:nvSpPr>
        <p:spPr>
          <a:xfrm rot="6663927">
            <a:off x="-3205765" y="1419212"/>
            <a:ext cx="6411529" cy="6132281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006EF1">
              <a:alpha val="41180"/>
            </a:srgbClr>
          </a:solidFill>
          <a:ln>
            <a:solidFill>
              <a:srgbClr val="006EF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9502D-E43C-44B2-B91B-E2509C4A91F2}"/>
              </a:ext>
            </a:extLst>
          </p:cNvPr>
          <p:cNvSpPr txBox="1"/>
          <p:nvPr/>
        </p:nvSpPr>
        <p:spPr>
          <a:xfrm>
            <a:off x="1007706" y="1396118"/>
            <a:ext cx="35642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Моделирование приложения с помощью</a:t>
            </a:r>
            <a:r>
              <a:rPr lang="en-US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UML </a:t>
            </a:r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диаграмм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Создание прототипа продукта по </a:t>
            </a:r>
            <a:r>
              <a:rPr lang="ru-RU" sz="2000" dirty="0" err="1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туториалам</a:t>
            </a:r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Добавление специфических деталей в свой проект, структурирование БД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D07656-2E97-4B6B-A948-BF0ABD2B3685}"/>
              </a:ext>
            </a:extLst>
          </p:cNvPr>
          <p:cNvSpPr/>
          <p:nvPr/>
        </p:nvSpPr>
        <p:spPr>
          <a:xfrm>
            <a:off x="582625" y="1665625"/>
            <a:ext cx="341345" cy="341345"/>
          </a:xfrm>
          <a:prstGeom prst="ellipse">
            <a:avLst/>
          </a:prstGeom>
          <a:solidFill>
            <a:srgbClr val="FAB121"/>
          </a:solidFill>
          <a:ln>
            <a:solidFill>
              <a:srgbClr val="FAB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345735-F321-4B0E-A04D-4EAFE4022D27}"/>
              </a:ext>
            </a:extLst>
          </p:cNvPr>
          <p:cNvSpPr/>
          <p:nvPr/>
        </p:nvSpPr>
        <p:spPr>
          <a:xfrm>
            <a:off x="582625" y="2920669"/>
            <a:ext cx="341345" cy="341345"/>
          </a:xfrm>
          <a:prstGeom prst="ellipse">
            <a:avLst/>
          </a:prstGeom>
          <a:solidFill>
            <a:srgbClr val="FAB121"/>
          </a:solidFill>
          <a:ln>
            <a:solidFill>
              <a:srgbClr val="FAB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042117-38BA-474F-9B9B-0F960E2463DF}"/>
              </a:ext>
            </a:extLst>
          </p:cNvPr>
          <p:cNvSpPr/>
          <p:nvPr/>
        </p:nvSpPr>
        <p:spPr>
          <a:xfrm>
            <a:off x="582625" y="3834368"/>
            <a:ext cx="341345" cy="341345"/>
          </a:xfrm>
          <a:prstGeom prst="ellipse">
            <a:avLst/>
          </a:prstGeom>
          <a:solidFill>
            <a:srgbClr val="FAB121"/>
          </a:solidFill>
          <a:ln>
            <a:solidFill>
              <a:srgbClr val="FAB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A31A46-0486-452B-8EF9-4AED9B5D2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4"/>
          <a:stretch/>
        </p:blipFill>
        <p:spPr bwMode="auto">
          <a:xfrm>
            <a:off x="4764692" y="1468229"/>
            <a:ext cx="3575301" cy="324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85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5;p17">
            <a:extLst>
              <a:ext uri="{FF2B5EF4-FFF2-40B4-BE49-F238E27FC236}">
                <a16:creationId xmlns:a16="http://schemas.microsoft.com/office/drawing/2014/main" id="{C420CC6A-59B0-48C1-9A4B-D87E22A5BE98}"/>
              </a:ext>
            </a:extLst>
          </p:cNvPr>
          <p:cNvSpPr/>
          <p:nvPr/>
        </p:nvSpPr>
        <p:spPr>
          <a:xfrm rot="16438565">
            <a:off x="5239734" y="-3211625"/>
            <a:ext cx="6411529" cy="6132281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006EF1">
              <a:alpha val="41180"/>
            </a:srgbClr>
          </a:solidFill>
          <a:ln>
            <a:solidFill>
              <a:srgbClr val="006EF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F491B-ABED-4AAC-AC2F-E2DF4B14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98" y="97359"/>
            <a:ext cx="8133403" cy="841800"/>
          </a:xfrm>
        </p:spPr>
        <p:txBody>
          <a:bodyPr/>
          <a:lstStyle/>
          <a:p>
            <a:r>
              <a:rPr lang="ru-RU" dirty="0"/>
              <a:t>Работа над </a:t>
            </a:r>
            <a:r>
              <a:rPr lang="ru-RU" dirty="0" err="1"/>
              <a:t>фронтендом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DB76F-01DE-4CB9-BF1B-DF97AF603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075" y="1251423"/>
            <a:ext cx="3739541" cy="36798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89502D-E43C-44B2-B91B-E2509C4A91F2}"/>
              </a:ext>
            </a:extLst>
          </p:cNvPr>
          <p:cNvSpPr txBox="1"/>
          <p:nvPr/>
        </p:nvSpPr>
        <p:spPr>
          <a:xfrm>
            <a:off x="1469719" y="1665625"/>
            <a:ext cx="33054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Работа над иконками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Подбор цветовой темы приложения 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Подбор подходящих шрифтов и размера текста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D07656-2E97-4B6B-A948-BF0ABD2B3685}"/>
              </a:ext>
            </a:extLst>
          </p:cNvPr>
          <p:cNvSpPr/>
          <p:nvPr/>
        </p:nvSpPr>
        <p:spPr>
          <a:xfrm>
            <a:off x="1128372" y="1695777"/>
            <a:ext cx="341345" cy="341345"/>
          </a:xfrm>
          <a:prstGeom prst="ellipse">
            <a:avLst/>
          </a:prstGeom>
          <a:solidFill>
            <a:srgbClr val="FAB121"/>
          </a:solidFill>
          <a:ln>
            <a:solidFill>
              <a:srgbClr val="FAB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CE0CF1-8993-4BFD-9364-C111C0D28725}"/>
              </a:ext>
            </a:extLst>
          </p:cNvPr>
          <p:cNvSpPr/>
          <p:nvPr/>
        </p:nvSpPr>
        <p:spPr>
          <a:xfrm>
            <a:off x="1128372" y="2309237"/>
            <a:ext cx="341345" cy="341345"/>
          </a:xfrm>
          <a:prstGeom prst="ellipse">
            <a:avLst/>
          </a:prstGeom>
          <a:solidFill>
            <a:srgbClr val="FAB121"/>
          </a:solidFill>
          <a:ln>
            <a:solidFill>
              <a:srgbClr val="FAB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95622C-94EE-402F-ABD0-1A16307CC18D}"/>
              </a:ext>
            </a:extLst>
          </p:cNvPr>
          <p:cNvSpPr/>
          <p:nvPr/>
        </p:nvSpPr>
        <p:spPr>
          <a:xfrm>
            <a:off x="1128372" y="3233889"/>
            <a:ext cx="341345" cy="341345"/>
          </a:xfrm>
          <a:prstGeom prst="ellipse">
            <a:avLst/>
          </a:prstGeom>
          <a:solidFill>
            <a:srgbClr val="FAB121"/>
          </a:solidFill>
          <a:ln>
            <a:solidFill>
              <a:srgbClr val="FAB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5;p17">
            <a:extLst>
              <a:ext uri="{FF2B5EF4-FFF2-40B4-BE49-F238E27FC236}">
                <a16:creationId xmlns:a16="http://schemas.microsoft.com/office/drawing/2014/main" id="{C420CC6A-59B0-48C1-9A4B-D87E22A5BE98}"/>
              </a:ext>
            </a:extLst>
          </p:cNvPr>
          <p:cNvSpPr/>
          <p:nvPr/>
        </p:nvSpPr>
        <p:spPr>
          <a:xfrm rot="13156633">
            <a:off x="690028" y="-3066141"/>
            <a:ext cx="6411529" cy="6132281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006EF1">
              <a:alpha val="41180"/>
            </a:srgbClr>
          </a:solidFill>
          <a:ln>
            <a:solidFill>
              <a:srgbClr val="006EF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F491B-ABED-4AAC-AC2F-E2DF4B14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70" y="119996"/>
            <a:ext cx="7296060" cy="841800"/>
          </a:xfrm>
        </p:spPr>
        <p:txBody>
          <a:bodyPr/>
          <a:lstStyle/>
          <a:p>
            <a:r>
              <a:rPr lang="ru-RU" dirty="0"/>
              <a:t>Эволюция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ECE0A25-8DC2-4720-BF9E-4AC885979B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"/>
          <a:stretch/>
        </p:blipFill>
        <p:spPr bwMode="auto">
          <a:xfrm>
            <a:off x="3550880" y="946806"/>
            <a:ext cx="2042240" cy="407669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4F675D9-32E1-4860-9DC7-A3CF404FA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"/>
          <a:stretch/>
        </p:blipFill>
        <p:spPr bwMode="auto">
          <a:xfrm>
            <a:off x="6589057" y="946806"/>
            <a:ext cx="2042240" cy="407669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6ABEDFB-C6D7-46E2-864D-BAFF08D75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"/>
          <a:stretch/>
        </p:blipFill>
        <p:spPr bwMode="auto">
          <a:xfrm>
            <a:off x="512703" y="961796"/>
            <a:ext cx="2042240" cy="407669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46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0FD343F8-0157-431D-A2BF-75B661C822B7}"/>
              </a:ext>
            </a:extLst>
          </p:cNvPr>
          <p:cNvSpPr/>
          <p:nvPr/>
        </p:nvSpPr>
        <p:spPr>
          <a:xfrm rot="5400000" flipH="1">
            <a:off x="-711137" y="-2501813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006EF1">
              <a:alpha val="41180"/>
            </a:srgbClr>
          </a:solidFill>
          <a:ln>
            <a:solidFill>
              <a:srgbClr val="006EF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F491B-ABED-4AAC-AC2F-E2DF4B14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85" y="119996"/>
            <a:ext cx="7559630" cy="841800"/>
          </a:xfrm>
        </p:spPr>
        <p:txBody>
          <a:bodyPr/>
          <a:lstStyle/>
          <a:p>
            <a:r>
              <a:rPr lang="ru-RU" dirty="0"/>
              <a:t>Будущие возможности</a:t>
            </a:r>
          </a:p>
        </p:txBody>
      </p:sp>
      <p:sp>
        <p:nvSpPr>
          <p:cNvPr id="4" name="Google Shape;191;p15">
            <a:extLst>
              <a:ext uri="{FF2B5EF4-FFF2-40B4-BE49-F238E27FC236}">
                <a16:creationId xmlns:a16="http://schemas.microsoft.com/office/drawing/2014/main" id="{E2A7E7A3-0461-4EC0-AE47-7EC551A9E40C}"/>
              </a:ext>
            </a:extLst>
          </p:cNvPr>
          <p:cNvSpPr/>
          <p:nvPr/>
        </p:nvSpPr>
        <p:spPr>
          <a:xfrm rot="-4592020" flipH="1">
            <a:off x="7636697" y="505483"/>
            <a:ext cx="6411577" cy="6132638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006EF1">
              <a:alpha val="41180"/>
            </a:srgbClr>
          </a:solidFill>
          <a:ln>
            <a:solidFill>
              <a:srgbClr val="006EF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B3687-12D8-4541-934A-C73344A16C61}"/>
              </a:ext>
            </a:extLst>
          </p:cNvPr>
          <p:cNvSpPr txBox="1"/>
          <p:nvPr/>
        </p:nvSpPr>
        <p:spPr>
          <a:xfrm>
            <a:off x="3112932" y="1048424"/>
            <a:ext cx="54920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Технические улучшения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Новые способы регистрации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Система подписок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Тэги событий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Сценарий поиска событий</a:t>
            </a: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ru-RU" sz="20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Интеграция с ВК и </a:t>
            </a:r>
            <a:r>
              <a:rPr lang="ru-RU" sz="2000" dirty="0" err="1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Элжуром</a:t>
            </a:r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ru-RU" sz="20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49B4D6-8D46-49C3-8AB8-EC62A12D24D8}"/>
              </a:ext>
            </a:extLst>
          </p:cNvPr>
          <p:cNvSpPr/>
          <p:nvPr/>
        </p:nvSpPr>
        <p:spPr>
          <a:xfrm>
            <a:off x="2771586" y="1665606"/>
            <a:ext cx="341345" cy="341345"/>
          </a:xfrm>
          <a:prstGeom prst="ellipse">
            <a:avLst/>
          </a:prstGeom>
          <a:solidFill>
            <a:srgbClr val="FAB121"/>
          </a:solidFill>
          <a:ln>
            <a:solidFill>
              <a:srgbClr val="FAB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376C38-1E66-47ED-9003-8CDF5FD3BAB6}"/>
              </a:ext>
            </a:extLst>
          </p:cNvPr>
          <p:cNvSpPr/>
          <p:nvPr/>
        </p:nvSpPr>
        <p:spPr>
          <a:xfrm>
            <a:off x="2771586" y="2293935"/>
            <a:ext cx="341345" cy="341345"/>
          </a:xfrm>
          <a:prstGeom prst="ellipse">
            <a:avLst/>
          </a:prstGeom>
          <a:solidFill>
            <a:srgbClr val="FAB121"/>
          </a:solidFill>
          <a:ln>
            <a:solidFill>
              <a:srgbClr val="FAB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E57471-A528-4CCE-B479-09C66D3B3E30}"/>
              </a:ext>
            </a:extLst>
          </p:cNvPr>
          <p:cNvSpPr/>
          <p:nvPr/>
        </p:nvSpPr>
        <p:spPr>
          <a:xfrm>
            <a:off x="2771585" y="2852136"/>
            <a:ext cx="341345" cy="341345"/>
          </a:xfrm>
          <a:prstGeom prst="ellipse">
            <a:avLst/>
          </a:prstGeom>
          <a:solidFill>
            <a:srgbClr val="FAB121"/>
          </a:solidFill>
          <a:ln>
            <a:solidFill>
              <a:srgbClr val="FAB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8CFE8A-4FB8-4A1E-8B59-087CFFBCEB89}"/>
              </a:ext>
            </a:extLst>
          </p:cNvPr>
          <p:cNvSpPr/>
          <p:nvPr/>
        </p:nvSpPr>
        <p:spPr>
          <a:xfrm>
            <a:off x="2771585" y="3504521"/>
            <a:ext cx="341345" cy="341345"/>
          </a:xfrm>
          <a:prstGeom prst="ellipse">
            <a:avLst/>
          </a:prstGeom>
          <a:solidFill>
            <a:srgbClr val="FAB121"/>
          </a:solidFill>
          <a:ln>
            <a:solidFill>
              <a:srgbClr val="FAB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6E28B6-E690-4775-9575-1F8562C64537}"/>
              </a:ext>
            </a:extLst>
          </p:cNvPr>
          <p:cNvSpPr/>
          <p:nvPr/>
        </p:nvSpPr>
        <p:spPr>
          <a:xfrm>
            <a:off x="2771584" y="4124519"/>
            <a:ext cx="341345" cy="341345"/>
          </a:xfrm>
          <a:prstGeom prst="ellipse">
            <a:avLst/>
          </a:prstGeom>
          <a:solidFill>
            <a:srgbClr val="FAB121"/>
          </a:solidFill>
          <a:ln>
            <a:solidFill>
              <a:srgbClr val="FAB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917687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Usability Day by Slidesgo">
  <a:themeElements>
    <a:clrScheme name="Simple Light">
      <a:dk1>
        <a:srgbClr val="FFFFFF"/>
      </a:dk1>
      <a:lt1>
        <a:srgbClr val="263238"/>
      </a:lt1>
      <a:dk2>
        <a:srgbClr val="595959"/>
      </a:dk2>
      <a:lt2>
        <a:srgbClr val="F3F3F3"/>
      </a:lt2>
      <a:accent1>
        <a:srgbClr val="C52878"/>
      </a:accent1>
      <a:accent2>
        <a:srgbClr val="D36980"/>
      </a:accent2>
      <a:accent3>
        <a:srgbClr val="860CD1"/>
      </a:accent3>
      <a:accent4>
        <a:srgbClr val="63A4D5"/>
      </a:accent4>
      <a:accent5>
        <a:srgbClr val="8BE1E5"/>
      </a:accent5>
      <a:accent6>
        <a:srgbClr val="F7ED8B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On-screen Show (16:9)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Montserrat</vt:lpstr>
      <vt:lpstr>Montserrat Black</vt:lpstr>
      <vt:lpstr>Malgun Gothic Semilight</vt:lpstr>
      <vt:lpstr>Quicksand</vt:lpstr>
      <vt:lpstr>Arial</vt:lpstr>
      <vt:lpstr>World Usability Day by Slidesgo</vt:lpstr>
      <vt:lpstr>Доска Объявлений Лицея</vt:lpstr>
      <vt:lpstr>Проблемное поле</vt:lpstr>
      <vt:lpstr>Образ продукта</vt:lpstr>
      <vt:lpstr>Этапы работы</vt:lpstr>
      <vt:lpstr>Стек технологий</vt:lpstr>
      <vt:lpstr>Работа над бэкендом</vt:lpstr>
      <vt:lpstr>Работа над фронтендом</vt:lpstr>
      <vt:lpstr>Эволюция</vt:lpstr>
      <vt:lpstr>Будущие возможности</vt:lpstr>
      <vt:lpstr>Будущие возможности</vt:lpstr>
      <vt:lpstr>Спасибо за внимание!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USABILITY DAY</dc:title>
  <cp:lastModifiedBy>cfo@rstradehouse.com</cp:lastModifiedBy>
  <cp:revision>22</cp:revision>
  <dcterms:modified xsi:type="dcterms:W3CDTF">2021-11-28T13:38:17Z</dcterms:modified>
</cp:coreProperties>
</file>