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2" r:id="rId2"/>
    <p:sldId id="348" r:id="rId3"/>
    <p:sldId id="426" r:id="rId4"/>
    <p:sldId id="412" r:id="rId5"/>
    <p:sldId id="416" r:id="rId6"/>
    <p:sldId id="335" r:id="rId7"/>
    <p:sldId id="420" r:id="rId8"/>
    <p:sldId id="427" r:id="rId9"/>
    <p:sldId id="419" r:id="rId10"/>
    <p:sldId id="423" r:id="rId11"/>
    <p:sldId id="424" r:id="rId12"/>
    <p:sldId id="425" r:id="rId13"/>
    <p:sldId id="421" r:id="rId14"/>
    <p:sldId id="422" r:id="rId15"/>
    <p:sldId id="389" r:id="rId16"/>
    <p:sldId id="429" r:id="rId17"/>
    <p:sldId id="428" r:id="rId18"/>
    <p:sldId id="418" r:id="rId19"/>
    <p:sldId id="417" r:id="rId20"/>
    <p:sldId id="303" r:id="rId2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2978" autoAdjust="0"/>
  </p:normalViewPr>
  <p:slideViewPr>
    <p:cSldViewPr snapToGrid="0">
      <p:cViewPr varScale="1">
        <p:scale>
          <a:sx n="82" d="100"/>
          <a:sy n="82" d="100"/>
        </p:scale>
        <p:origin x="158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pPr rtl="0"/>
              <a:t>29.11.2023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pPr rtl="0"/>
              <a:t>29.11.2023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546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2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692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6805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22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884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7062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38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786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53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pPr rtl="0"/>
              <a:t>29.11.2023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pPr rtl="0"/>
              <a:t>29.11.2023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pPr rtl="0"/>
              <a:t>29.11.2023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pPr rtl="0"/>
              <a:t>29.11.2023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pPr rtl="0"/>
              <a:t>29.11.2023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pPr rtl="0"/>
              <a:t>29.11.2023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pPr rtl="0"/>
              <a:t>29.11.2023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pPr rtl="0"/>
              <a:t>29.11.2023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148" name="Прямая соединительная линия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pPr rtl="0"/>
              <a:t>29.11.2023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p:transition spd="med"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>
            <a:noAutofit/>
          </a:bodyPr>
          <a:lstStyle/>
          <a:p>
            <a:br>
              <a:rPr lang="ru-RU" sz="4200" i="1" u="sng" dirty="0"/>
            </a:br>
            <a:br>
              <a:rPr lang="ru-RU" sz="4200" dirty="0"/>
            </a:br>
            <a:r>
              <a:rPr lang="ru-RU" sz="4200" dirty="0"/>
              <a:t>Текстовая ролевая игра с использованием языковой модели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ru-RU" sz="1600" i="1" dirty="0"/>
              <a:t>Проект ОПД-3 </a:t>
            </a:r>
            <a:r>
              <a:rPr lang="ru-RU" sz="1600" b="1" i="1" dirty="0"/>
              <a:t>«Системное и критическое мышление»</a:t>
            </a:r>
            <a:r>
              <a:rPr lang="ru-RU" sz="1600" i="1" dirty="0"/>
              <a:t> </a:t>
            </a:r>
            <a:r>
              <a:rPr lang="ru-RU" sz="1600" b="1" i="1" dirty="0"/>
              <a:t>+</a:t>
            </a:r>
            <a:r>
              <a:rPr lang="ru-RU" sz="1600" i="1" dirty="0"/>
              <a:t> </a:t>
            </a:r>
            <a:r>
              <a:rPr lang="ru-RU" sz="1600" b="1" i="1" dirty="0"/>
              <a:t>«Процедурная генерация как инструмент решения творческих задач», </a:t>
            </a:r>
            <a:r>
              <a:rPr lang="ru-RU" sz="1600" i="1" dirty="0"/>
              <a:t>кафедра ЭМИС</a:t>
            </a:r>
          </a:p>
        </p:txBody>
      </p:sp>
      <p:pic>
        <p:nvPicPr>
          <p:cNvPr id="4" name="Picture 2" descr="https://storage.tusur.ru/files/40906/1368-408/tusu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4952992" cy="1477209"/>
          </a:xfrm>
          <a:prstGeom prst="rect">
            <a:avLst/>
          </a:prstGeom>
          <a:noFill/>
        </p:spPr>
      </p:pic>
      <p:sp>
        <p:nvSpPr>
          <p:cNvPr id="7" name="Прямоугольный треугольник 6"/>
          <p:cNvSpPr/>
          <p:nvPr/>
        </p:nvSpPr>
        <p:spPr>
          <a:xfrm flipH="1" flipV="1">
            <a:off x="7486650" y="-1"/>
            <a:ext cx="4705350" cy="4820191"/>
          </a:xfrm>
          <a:prstGeom prst="rtTriangle">
            <a:avLst/>
          </a:prstGeom>
          <a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/>
          <p:cNvSpPr/>
          <p:nvPr/>
        </p:nvSpPr>
        <p:spPr>
          <a:xfrm>
            <a:off x="0" y="5000627"/>
            <a:ext cx="1857375" cy="1857373"/>
          </a:xfrm>
          <a:prstGeom prst="rtTriangle">
            <a:avLst/>
          </a:prstGeom>
          <a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88E01-D554-4558-AE53-028053081DF2}"/>
              </a:ext>
            </a:extLst>
          </p:cNvPr>
          <p:cNvSpPr txBox="1"/>
          <p:nvPr/>
        </p:nvSpPr>
        <p:spPr>
          <a:xfrm>
            <a:off x="1295400" y="1286258"/>
            <a:ext cx="800176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sz="2000" b="1" i="1" dirty="0"/>
              <a:t> Жукович М.В. 572-2</a:t>
            </a:r>
          </a:p>
          <a:p>
            <a:pPr>
              <a:buFont typeface="Wingdings" pitchFamily="2" charset="2"/>
              <a:buChar char="v"/>
            </a:pPr>
            <a:r>
              <a:rPr lang="ru-RU" sz="2000" b="1" i="1" dirty="0"/>
              <a:t> Харламова А.С. 572-2</a:t>
            </a:r>
          </a:p>
          <a:p>
            <a:pPr>
              <a:buFont typeface="Wingdings" pitchFamily="2" charset="2"/>
              <a:buChar char="v"/>
            </a:pPr>
            <a:r>
              <a:rPr lang="ru-RU" sz="2000" b="1" i="1" dirty="0"/>
              <a:t> Хусаинов З.В. 422-3</a:t>
            </a:r>
          </a:p>
          <a:p>
            <a:pPr>
              <a:buFont typeface="Wingdings" pitchFamily="2" charset="2"/>
              <a:buChar char="v"/>
            </a:pPr>
            <a:r>
              <a:rPr lang="ru-RU" sz="2000" b="1" i="1" dirty="0"/>
              <a:t> </a:t>
            </a:r>
            <a:r>
              <a:rPr lang="ru-RU" sz="2000" b="1" i="1" dirty="0" err="1"/>
              <a:t>Заковряжин</a:t>
            </a:r>
            <a:r>
              <a:rPr lang="ru-RU" sz="2000" b="1" i="1" dirty="0"/>
              <a:t> А. </a:t>
            </a:r>
          </a:p>
          <a:p>
            <a:endParaRPr lang="ru-RU" sz="2000" dirty="0"/>
          </a:p>
          <a:p>
            <a:r>
              <a:rPr lang="ru-RU" sz="1600" i="1" dirty="0"/>
              <a:t>Наставники проекта:</a:t>
            </a:r>
            <a:endParaRPr lang="ru-RU" sz="1600" dirty="0"/>
          </a:p>
          <a:p>
            <a:r>
              <a:rPr lang="ru-RU" sz="1600" b="1" i="1" dirty="0"/>
              <a:t>Афанасьева Инга Геннадьевна, </a:t>
            </a:r>
            <a:r>
              <a:rPr lang="ru-RU" sz="1600" i="1" dirty="0"/>
              <a:t>ст. преподаватель каф. ЭМИС</a:t>
            </a:r>
          </a:p>
          <a:p>
            <a:r>
              <a:rPr lang="ru-RU" sz="1600" b="1" i="1" dirty="0"/>
              <a:t>Никитин Кирилл Владимирович,</a:t>
            </a:r>
            <a:r>
              <a:rPr lang="ru-RU" sz="1600" dirty="0"/>
              <a:t> ассистент каф. ЭМИС</a:t>
            </a:r>
            <a:endParaRPr lang="ru-RU" sz="1600" i="1" dirty="0"/>
          </a:p>
        </p:txBody>
      </p:sp>
      <p:sp>
        <p:nvSpPr>
          <p:cNvPr id="11" name="Прямоугольник 14">
            <a:extLst>
              <a:ext uri="{FF2B5EF4-FFF2-40B4-BE49-F238E27FC236}">
                <a16:creationId xmlns:a16="http://schemas.microsoft.com/office/drawing/2014/main" id="{24D3187D-8A43-458F-B043-7A1399F21053}"/>
              </a:ext>
            </a:extLst>
          </p:cNvPr>
          <p:cNvSpPr/>
          <p:nvPr/>
        </p:nvSpPr>
        <p:spPr>
          <a:xfrm>
            <a:off x="0" y="640637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/>
              <a:t>Томск, 2023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10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29394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Мы придумали способ взаимодействия с журналом игрока и нейросети, внедрили механизм в раннее созданный прототип.</a:t>
            </a:r>
            <a:endParaRPr lang="ru-RU" sz="2400" dirty="0">
              <a:latin typeface="Georgia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98DF5C-14A9-89E7-F552-7F0103BB6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096" y="3429000"/>
            <a:ext cx="5303165" cy="26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3854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11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91718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Мы составили системные </a:t>
            </a:r>
            <a:r>
              <a:rPr lang="ru-RU" sz="2700" dirty="0" err="1">
                <a:latin typeface="Georgia" pitchFamily="18" charset="0"/>
              </a:rPr>
              <a:t>промпты</a:t>
            </a:r>
            <a:r>
              <a:rPr lang="ru-RU" sz="2700" dirty="0">
                <a:latin typeface="Georgia" pitchFamily="18" charset="0"/>
              </a:rPr>
              <a:t> для работы нейросети в необходимом направлении: рассказчик, поиск предметов, персонажей и т.д. в тексте.</a:t>
            </a:r>
            <a:endParaRPr lang="ru-RU" sz="2400" dirty="0">
              <a:latin typeface="Georgia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19AD42-F439-F92F-302C-B3F98933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614" y="2677885"/>
            <a:ext cx="3402758" cy="356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7646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12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29394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Мы изучили библиотеку </a:t>
            </a:r>
            <a:r>
              <a:rPr lang="en-US" sz="2700" dirty="0" err="1">
                <a:latin typeface="Georgia" pitchFamily="18" charset="0"/>
              </a:rPr>
              <a:t>gradio</a:t>
            </a:r>
            <a:r>
              <a:rPr lang="ru-RU" sz="2700" dirty="0">
                <a:latin typeface="Georgia" pitchFamily="18" charset="0"/>
              </a:rPr>
              <a:t>, разработали на ее основе интерфейс</a:t>
            </a:r>
            <a:r>
              <a:rPr lang="en-US" sz="2700" dirty="0">
                <a:latin typeface="Georgia" pitchFamily="18" charset="0"/>
              </a:rPr>
              <a:t> </a:t>
            </a:r>
            <a:r>
              <a:rPr lang="ru-RU" sz="2700" dirty="0">
                <a:latin typeface="Georgia" pitchFamily="18" charset="0"/>
              </a:rPr>
              <a:t>и собрали все наработки в готовую программу.</a:t>
            </a:r>
            <a:endParaRPr lang="ru-RU" sz="2400" dirty="0">
              <a:latin typeface="Georgia" pitchFamily="18" charset="0"/>
            </a:endParaRPr>
          </a:p>
        </p:txBody>
      </p:sp>
      <p:pic>
        <p:nvPicPr>
          <p:cNvPr id="1026" name="Picture 2" descr="Gradio · GitHub">
            <a:extLst>
              <a:ext uri="{FF2B5EF4-FFF2-40B4-BE49-F238E27FC236}">
                <a16:creationId xmlns:a16="http://schemas.microsoft.com/office/drawing/2014/main" id="{9D2A63D7-9E79-178E-BE32-EF3824AF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16" y="3006011"/>
            <a:ext cx="2999015" cy="299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3583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jaste\Desktop\Рисунок1.png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rcRect/>
          <a:stretch>
            <a:fillRect/>
          </a:stretch>
        </p:blipFill>
        <p:spPr bwMode="auto">
          <a:xfrm>
            <a:off x="-14817" y="1"/>
            <a:ext cx="12206817" cy="6524624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13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5978" y="1143730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</a:pPr>
            <a:endParaRPr lang="ru-RU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3600" b="1">
                <a:solidFill>
                  <a:schemeClr val="tx1"/>
                </a:solidFill>
                <a:latin typeface="Georgia" pitchFamily="18" charset="0"/>
              </a:rPr>
              <a:t>Алгоритм программы</a:t>
            </a:r>
            <a:endParaRPr lang="ru-RU" sz="3600" b="1" dirty="0">
              <a:solidFill>
                <a:schemeClr val="tx1"/>
              </a:solidFill>
              <a:latin typeface="Georgia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5DFF76-F017-9444-78CE-BC1190880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2" y="1800926"/>
            <a:ext cx="10821175" cy="368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401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jaste\Desktop\Рисунок1.png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rcRect/>
          <a:stretch>
            <a:fillRect/>
          </a:stretch>
        </p:blipFill>
        <p:spPr bwMode="auto">
          <a:xfrm>
            <a:off x="-14817" y="1"/>
            <a:ext cx="12206817" cy="6524624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14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6393" y="1173019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</a:pPr>
            <a:endParaRPr lang="ru-RU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3600" b="1" dirty="0">
                <a:solidFill>
                  <a:schemeClr val="tx1"/>
                </a:solidFill>
                <a:latin typeface="Georgia" pitchFamily="18" charset="0"/>
              </a:rPr>
              <a:t>Программный продукт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660B4C-E3A5-89FF-3BD1-E1917EFDF2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21" r="8006" b="8029"/>
          <a:stretch/>
        </p:blipFill>
        <p:spPr>
          <a:xfrm>
            <a:off x="1477152" y="1187343"/>
            <a:ext cx="9218646" cy="49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1316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http://help-in.ru/sites/default/files/1-projects/photo/Voronoi-2017-5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15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0375" y="1162051"/>
            <a:ext cx="11149734" cy="4981574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endParaRPr lang="ru-RU" sz="24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Georgia" pitchFamily="18" charset="0"/>
              </a:rPr>
              <a:t>Анализ результатов</a:t>
            </a:r>
          </a:p>
        </p:txBody>
      </p:sp>
      <p:sp>
        <p:nvSpPr>
          <p:cNvPr id="14338" name="AutoShape 2" descr="Курс «Профессия Геймдизайнер с 0 до PRO»: обучение на геймдизайнера онлайн  — Skill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40" name="AutoShape 4" descr="https://248006.selcdn.ru/LandGen/desktop_39ef6ddbd3a301b00456216d140c7a3abaf8f1f8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B99E40-E209-3918-6933-E0015C124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395" y="1339621"/>
            <a:ext cx="5354701" cy="19592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3B3FEB-5B29-2A52-C5D6-A606F7C11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395" y="3298861"/>
            <a:ext cx="5354701" cy="264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71A3FA-81ED-D0E9-A2B3-3AB4B128AFD4}"/>
              </a:ext>
            </a:extLst>
          </p:cNvPr>
          <p:cNvSpPr txBox="1"/>
          <p:nvPr/>
        </p:nvSpPr>
        <p:spPr>
          <a:xfrm>
            <a:off x="684746" y="1339621"/>
            <a:ext cx="499781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Начало приключения: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ru-RU" sz="2400" dirty="0">
              <a:solidFill>
                <a:schemeClr val="tx1"/>
              </a:solidFill>
              <a:latin typeface="Georgia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Длина контекста: 4096 токенов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Сообщение «забылось» после 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~</a:t>
            </a: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20 сообщений</a:t>
            </a:r>
          </a:p>
          <a:p>
            <a:endParaRPr lang="ru-RU" sz="2400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http://help-in.ru/sites/default/files/1-projects/photo/Voronoi-2017-5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16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0375" y="1162051"/>
            <a:ext cx="11149734" cy="4981574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t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endParaRPr lang="ru-RU" sz="24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Georgia" pitchFamily="18" charset="0"/>
              </a:rPr>
              <a:t>Анализ результатов</a:t>
            </a:r>
          </a:p>
        </p:txBody>
      </p:sp>
      <p:sp>
        <p:nvSpPr>
          <p:cNvPr id="14338" name="AutoShape 2" descr="Курс «Профессия Геймдизайнер с 0 до PRO»: обучение на геймдизайнера онлайн  — Skill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40" name="AutoShape 4" descr="https://248006.selcdn.ru/LandGen/desktop_39ef6ddbd3a301b00456216d140c7a3abaf8f1f8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1A3FA-81ED-D0E9-A2B3-3AB4B128AFD4}"/>
              </a:ext>
            </a:extLst>
          </p:cNvPr>
          <p:cNvSpPr txBox="1"/>
          <p:nvPr/>
        </p:nvSpPr>
        <p:spPr>
          <a:xfrm>
            <a:off x="684747" y="1339621"/>
            <a:ext cx="47641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Начало приключения: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ru-RU" sz="2400" dirty="0">
              <a:solidFill>
                <a:schemeClr val="tx1"/>
              </a:solidFill>
              <a:latin typeface="Georgia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Длина контекста: 4096 токенов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Сообщение «вспоминания» персонажа после 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~</a:t>
            </a:r>
            <a:r>
              <a:rPr lang="ru-RU" sz="2400" dirty="0">
                <a:latin typeface="Georgia" pitchFamily="18" charset="0"/>
              </a:rPr>
              <a:t>4</a:t>
            </a:r>
            <a:r>
              <a:rPr lang="ru-RU" sz="2400" dirty="0">
                <a:solidFill>
                  <a:schemeClr val="tx1"/>
                </a:solidFill>
                <a:latin typeface="Georgia" pitchFamily="18" charset="0"/>
              </a:rPr>
              <a:t>0 сообщений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952015-9B3E-2C20-61E7-A569A3C6C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896" y="1453437"/>
            <a:ext cx="5748034" cy="18175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F50880E-EE98-EF43-1C6F-CD9696F08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896" y="3384779"/>
            <a:ext cx="5731781" cy="250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8924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http://help-in.ru/sites/default/files/1-projects/photo/Voronoi-2017-5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17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0375" y="1162051"/>
            <a:ext cx="11149734" cy="4981574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800" dirty="0">
                <a:solidFill>
                  <a:schemeClr val="tx1"/>
                </a:solidFill>
                <a:latin typeface="Georgia" pitchFamily="18" charset="0"/>
              </a:rPr>
              <a:t>Использование журнала позволило повысить качество ответов языковой модели и улучшить опыт использования нейросети в игре.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Georgia" pitchFamily="18" charset="0"/>
              </a:rPr>
              <a:t>Вывод</a:t>
            </a:r>
          </a:p>
        </p:txBody>
      </p:sp>
      <p:sp>
        <p:nvSpPr>
          <p:cNvPr id="14338" name="AutoShape 2" descr="Курс «Профессия Геймдизайнер с 0 до PRO»: обучение на геймдизайнера онлайн  — Skill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40" name="AutoShape 4" descr="https://248006.selcdn.ru/LandGen/desktop_39ef6ddbd3a301b00456216d140c7a3abaf8f1f8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79765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http://help-in.ru/sites/default/files/1-projects/photo/Voronoi-2017-5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18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Georgia" pitchFamily="18" charset="0"/>
              </a:rPr>
              <a:t>Образовательный результат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0375" y="1162051"/>
            <a:ext cx="11149734" cy="4981574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В результате работы над проектом получены и</a:t>
            </a: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/</a:t>
            </a: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или закреплены навыки и компетенции: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ru-RU" sz="2200" i="1" dirty="0">
                <a:solidFill>
                  <a:schemeClr val="tx1"/>
                </a:solidFill>
                <a:latin typeface="Georgia" panose="02040502050405020303" pitchFamily="18" charset="0"/>
              </a:rPr>
              <a:t> аналитическая работа: </a:t>
            </a: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исследование предметной области, сравнительный анализ открытых языковых моделей, составление качественных запросов для </a:t>
            </a:r>
            <a:r>
              <a:rPr lang="en-US" sz="2200" dirty="0" err="1">
                <a:solidFill>
                  <a:schemeClr val="tx1"/>
                </a:solidFill>
                <a:latin typeface="Georgia" panose="02040502050405020303" pitchFamily="18" charset="0"/>
              </a:rPr>
              <a:t>ChatGPT</a:t>
            </a: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;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ru-RU" sz="2200" i="1" dirty="0">
                <a:solidFill>
                  <a:schemeClr val="tx1"/>
                </a:solidFill>
                <a:latin typeface="Georgia" panose="02040502050405020303" pitchFamily="18" charset="0"/>
              </a:rPr>
              <a:t> разработка: </a:t>
            </a: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разработка на языке </a:t>
            </a: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Python</a:t>
            </a: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 с использование специальных библиотек;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ru-RU" sz="2200" i="1" dirty="0">
                <a:solidFill>
                  <a:schemeClr val="tx1"/>
                </a:solidFill>
                <a:latin typeface="Georgia" panose="02040502050405020303" pitchFamily="18" charset="0"/>
              </a:rPr>
              <a:t> ведение проектов: </a:t>
            </a: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распределение обязанностей, коммуникация внутри группы</a:t>
            </a: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  <a:endParaRPr lang="ru-RU" sz="22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4338" name="AutoShape 2" descr="Курс «Профессия Геймдизайнер с 0 до PRO»: обучение на геймдизайнера онлайн  — Skill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40" name="AutoShape 4" descr="https://248006.selcdn.ru/LandGen/desktop_39ef6ddbd3a301b00456216d140c7a3abaf8f1f8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46266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help-in.ru/sites/default/files/1-projects/photo/Voronoi-2017-5.png">
            <a:extLst>
              <a:ext uri="{FF2B5EF4-FFF2-40B4-BE49-F238E27FC236}">
                <a16:creationId xmlns:a16="http://schemas.microsoft.com/office/drawing/2014/main" id="{294DD03D-C35C-4020-A8F2-10D888670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54CE7A63-2DC0-42B2-BBC1-C6E67EE29077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10BE9A16-2C16-40DD-98D6-B402492C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0829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19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9FE635D0-E0D2-463D-AC14-EEB081FFC498}"/>
              </a:ext>
            </a:extLst>
          </p:cNvPr>
          <p:cNvSpPr/>
          <p:nvPr/>
        </p:nvSpPr>
        <p:spPr>
          <a:xfrm>
            <a:off x="143164" y="1025237"/>
            <a:ext cx="11905672" cy="5246254"/>
          </a:xfrm>
          <a:prstGeom prst="roundRect">
            <a:avLst>
              <a:gd name="adj" fmla="val 168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ru-RU" sz="32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6" name="Скругленный прямоугольник 8">
            <a:extLst>
              <a:ext uri="{FF2B5EF4-FFF2-40B4-BE49-F238E27FC236}">
                <a16:creationId xmlns:a16="http://schemas.microsoft.com/office/drawing/2014/main" id="{B95E0A70-981F-467A-878A-02FBCA3938B9}"/>
              </a:ext>
            </a:extLst>
          </p:cNvPr>
          <p:cNvSpPr/>
          <p:nvPr/>
        </p:nvSpPr>
        <p:spPr>
          <a:xfrm>
            <a:off x="2562199" y="183934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Проектная команда</a:t>
            </a:r>
          </a:p>
        </p:txBody>
      </p:sp>
      <p:graphicFrame>
        <p:nvGraphicFramePr>
          <p:cNvPr id="2" name="Таблица 19">
            <a:extLst>
              <a:ext uri="{FF2B5EF4-FFF2-40B4-BE49-F238E27FC236}">
                <a16:creationId xmlns:a16="http://schemas.microsoft.com/office/drawing/2014/main" id="{6A9C7B3C-E792-495E-BE8B-8B5DDE575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52129"/>
              </p:ext>
            </p:extLst>
          </p:nvPr>
        </p:nvGraphicFramePr>
        <p:xfrm>
          <a:off x="492001" y="1380336"/>
          <a:ext cx="11127343" cy="4255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5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360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участник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группа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проектные задачи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оценка команды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53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Жукович М.В.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572-2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/>
                        <a:t>Разработка</a:t>
                      </a:r>
                      <a:r>
                        <a:rPr lang="ru-RU" sz="2400" baseline="0" dirty="0"/>
                        <a:t> программы, журнала и интерфейса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09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Харламова</a:t>
                      </a:r>
                      <a:r>
                        <a:rPr lang="ru-RU" sz="2400" baseline="0" dirty="0"/>
                        <a:t> А.С.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572-2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Составление системного </a:t>
                      </a:r>
                      <a:r>
                        <a:rPr lang="ru-RU" sz="2400" dirty="0" err="1"/>
                        <a:t>промпта</a:t>
                      </a:r>
                      <a:r>
                        <a:rPr lang="ru-RU" sz="2400" dirty="0"/>
                        <a:t> рассказчика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39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Хусаинов З.В.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422-3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Составление системных промптов поиска в тексте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139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/>
                        <a:t>Заковряжин</a:t>
                      </a:r>
                      <a:r>
                        <a:rPr lang="ru-RU" sz="2400" dirty="0"/>
                        <a:t> А.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Разработка интерфейса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71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02188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Что такое языковые модели</a:t>
            </a:r>
            <a:r>
              <a:rPr lang="en-US" sz="4000" dirty="0"/>
              <a:t> (LLM)</a:t>
            </a:r>
            <a:r>
              <a:rPr lang="ru-RU" sz="4000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08" y="1304925"/>
            <a:ext cx="5810291" cy="46263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Georgia" pitchFamily="18" charset="0"/>
              </a:rPr>
              <a:t>Нейросети для генерации текстового контента.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Georgia" pitchFamily="18" charset="0"/>
              </a:rPr>
              <a:t>Использование языковых моделей разнообразно: обучение, программирование, создание сюжетов.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Georgia" pitchFamily="18" charset="0"/>
              </a:rPr>
              <a:t>Контекст – это история раннее отправленных сообщений.</a:t>
            </a:r>
          </a:p>
        </p:txBody>
      </p:sp>
      <p:sp>
        <p:nvSpPr>
          <p:cNvPr id="11" name="Прямоугольник 7">
            <a:extLst>
              <a:ext uri="{FF2B5EF4-FFF2-40B4-BE49-F238E27FC236}">
                <a16:creationId xmlns:a16="http://schemas.microsoft.com/office/drawing/2014/main" id="{B0E993FD-2BEC-4BE3-ADD8-B468C58B2BC3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3" name="Номер слайда 11">
            <a:extLst>
              <a:ext uri="{FF2B5EF4-FFF2-40B4-BE49-F238E27FC236}">
                <a16:creationId xmlns:a16="http://schemas.microsoft.com/office/drawing/2014/main" id="{17A2A9E2-459B-4315-9B87-4CD0F1025152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2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3" name="Picture 2" descr="ChatGPT - Wikipedia">
            <a:extLst>
              <a:ext uri="{FF2B5EF4-FFF2-40B4-BE49-F238E27FC236}">
                <a16:creationId xmlns:a16="http://schemas.microsoft.com/office/drawing/2014/main" id="{20B1C369-1A16-028D-27D1-440F53524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7" y="1133475"/>
            <a:ext cx="2082282" cy="208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D17B86-C6C7-E02B-6C32-F2BDF198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759" y="3228455"/>
            <a:ext cx="7134392" cy="26377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Процедурная генерация SciFi текстур | Верещагин Роман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10000"/>
          </a:blip>
          <a:srcRect l="2061" t="1994" r="1031" b="2314"/>
          <a:stretch>
            <a:fillRect/>
          </a:stretch>
        </p:blipFill>
        <p:spPr bwMode="auto">
          <a:xfrm>
            <a:off x="0" y="0"/>
            <a:ext cx="12192000" cy="6457950"/>
          </a:xfrm>
          <a:prstGeom prst="rect">
            <a:avLst/>
          </a:prstGeom>
          <a:noFill/>
        </p:spPr>
      </p:pic>
      <p:sp>
        <p:nvSpPr>
          <p:cNvPr id="8" name="Скругленный прямоугольник 7"/>
          <p:cNvSpPr/>
          <p:nvPr/>
        </p:nvSpPr>
        <p:spPr>
          <a:xfrm>
            <a:off x="1353697" y="3143248"/>
            <a:ext cx="5619789" cy="114300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 sz="3200" b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41182" y="2152074"/>
            <a:ext cx="7638472" cy="137217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Georgia" pitchFamily="18" charset="0"/>
              </a:rPr>
              <a:t>Благодарим за ваше внимание!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0867" y="3619502"/>
            <a:ext cx="54673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>
                <a:latin typeface="Georgia" pitchFamily="18" charset="0"/>
              </a:rPr>
              <a:t>Будем рады ответить на ваши вопросы!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3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6299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20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0" y="5872899"/>
            <a:ext cx="3136568" cy="1147271"/>
            <a:chOff x="0" y="0"/>
            <a:chExt cx="4038600" cy="1477210"/>
          </a:xfrm>
        </p:grpSpPr>
        <p:grpSp>
          <p:nvGrpSpPr>
            <p:cNvPr id="11" name="Группа 11"/>
            <p:cNvGrpSpPr/>
            <p:nvPr/>
          </p:nvGrpSpPr>
          <p:grpSpPr>
            <a:xfrm>
              <a:off x="0" y="0"/>
              <a:ext cx="4038600" cy="1477210"/>
              <a:chOff x="0" y="0"/>
              <a:chExt cx="4038600" cy="1477210"/>
            </a:xfrm>
          </p:grpSpPr>
          <p:pic>
            <p:nvPicPr>
              <p:cNvPr id="15" name="Picture 2" descr="https://storage.tusur.ru/files/40906/1368-408/tusur_w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1"/>
                <a:ext cx="4038600" cy="1477209"/>
              </a:xfrm>
              <a:prstGeom prst="rect">
                <a:avLst/>
              </a:prstGeom>
              <a:noFill/>
            </p:spPr>
          </p:pic>
          <p:sp>
            <p:nvSpPr>
              <p:cNvPr id="16" name="Прямоугольник 15"/>
              <p:cNvSpPr/>
              <p:nvPr/>
            </p:nvSpPr>
            <p:spPr>
              <a:xfrm>
                <a:off x="0" y="0"/>
                <a:ext cx="3771900" cy="876300"/>
              </a:xfrm>
              <a:prstGeom prst="rect">
                <a:avLst/>
              </a:prstGeom>
              <a:solidFill>
                <a:srgbClr val="005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14" name="Picture 2" descr="Фирменный стиль ТУСУРа"/>
            <p:cNvPicPr>
              <a:picLocks noChangeAspect="1" noChangeArrowheads="1"/>
            </p:cNvPicPr>
            <p:nvPr/>
          </p:nvPicPr>
          <p:blipFill>
            <a:blip r:embed="rId4">
              <a:lum bright="70000" contrast="40000"/>
            </a:blip>
            <a:srcRect/>
            <a:stretch>
              <a:fillRect/>
            </a:stretch>
          </p:blipFill>
          <p:spPr bwMode="auto">
            <a:xfrm>
              <a:off x="571499" y="201613"/>
              <a:ext cx="2800351" cy="762795"/>
            </a:xfrm>
            <a:prstGeom prst="rect">
              <a:avLst/>
            </a:prstGeom>
            <a:noFill/>
          </p:spPr>
        </p:pic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871666-A1C1-1966-56FA-FA48545B4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536" y="1755225"/>
            <a:ext cx="3347550" cy="3347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Что такое текстовая ролевая игра?</a:t>
            </a:r>
          </a:p>
        </p:txBody>
      </p:sp>
      <p:sp>
        <p:nvSpPr>
          <p:cNvPr id="11" name="Прямоугольник 7">
            <a:extLst>
              <a:ext uri="{FF2B5EF4-FFF2-40B4-BE49-F238E27FC236}">
                <a16:creationId xmlns:a16="http://schemas.microsoft.com/office/drawing/2014/main" id="{B0E993FD-2BEC-4BE3-ADD8-B468C58B2BC3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3" name="Номер слайда 11">
            <a:extLst>
              <a:ext uri="{FF2B5EF4-FFF2-40B4-BE49-F238E27FC236}">
                <a16:creationId xmlns:a16="http://schemas.microsoft.com/office/drawing/2014/main" id="{17A2A9E2-459B-4315-9B87-4CD0F1025152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3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9F9D4-0938-260C-28BF-F69139D91249}"/>
              </a:ext>
            </a:extLst>
          </p:cNvPr>
          <p:cNvSpPr txBox="1"/>
          <p:nvPr/>
        </p:nvSpPr>
        <p:spPr>
          <a:xfrm>
            <a:off x="314324" y="1133475"/>
            <a:ext cx="72061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solidFill>
                  <a:srgbClr val="24292F"/>
                </a:solidFill>
                <a:effectLst/>
                <a:latin typeface="Georgia" panose="02040502050405020303" pitchFamily="18" charset="0"/>
              </a:rPr>
              <a:t>Текстовая ролевая игра - это игровой жанр, в котором игроки взаимодействуют с виртуальным миром через текстовый интерфейс. Основная механика игры основана на чтении описаний событий и ситуаций, а также на написании текстовых команд для взаимодействия с окружающим миром.</a:t>
            </a:r>
          </a:p>
          <a:p>
            <a:r>
              <a:rPr lang="ru-RU" sz="2400" dirty="0">
                <a:latin typeface="Georgia" panose="02040502050405020303" pitchFamily="18" charset="0"/>
              </a:rPr>
              <a:t>Ролевые игры предлагают игрокам возможность полностью погрузиться в другой мир, испытать различные роли и участвовать в захватывающем приключении.</a:t>
            </a:r>
          </a:p>
        </p:txBody>
      </p:sp>
      <p:pic>
        <p:nvPicPr>
          <p:cNvPr id="1026" name="Picture 2" descr="Сленг ролевых | Wiki | Mo Dao Zu Shi [RUS]. Amino">
            <a:extLst>
              <a:ext uri="{FF2B5EF4-FFF2-40B4-BE49-F238E27FC236}">
                <a16:creationId xmlns:a16="http://schemas.microsoft.com/office/drawing/2014/main" id="{115C8941-88EF-4A22-C5E5-6CA793E0E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760" y="3890963"/>
            <a:ext cx="30480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A68462-28F8-54B9-EAD9-B0C86D903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817" y="1023372"/>
            <a:ext cx="3393599" cy="28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230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jaste\Desktop\Рисунок1.png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rcRect/>
          <a:stretch>
            <a:fillRect/>
          </a:stretch>
        </p:blipFill>
        <p:spPr bwMode="auto">
          <a:xfrm>
            <a:off x="-14817" y="1"/>
            <a:ext cx="12206817" cy="6524624"/>
          </a:xfrm>
          <a:prstGeom prst="rect">
            <a:avLst/>
          </a:prstGeom>
          <a:noFill/>
        </p:spPr>
      </p:pic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Проблема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4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6393" y="1173019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ru-RU" sz="2800" dirty="0">
                <a:solidFill>
                  <a:schemeClr val="tx1"/>
                </a:solidFill>
                <a:latin typeface="Georgia" pitchFamily="18" charset="0"/>
              </a:rPr>
              <a:t>Уже существуют подобные текстовые игры на основе языковых моделей, но у них есть одна общая проблема: нехватка длины контекста. Из-за «плохой» памяти нейросети могут появиться проблемы и ошибки в повествовании, ухудшает опыт игры.</a:t>
            </a:r>
          </a:p>
        </p:txBody>
      </p:sp>
    </p:spTree>
    <p:extLst>
      <p:ext uri="{BB962C8B-B14F-4D97-AF65-F5344CB8AC3E}">
        <p14:creationId xmlns:p14="http://schemas.microsoft.com/office/powerpoint/2010/main" val="33935125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2" name="Picture 6" descr="http://pavel.space/projects/WorldGen/info/cloth1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2800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5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81000" y="1089891"/>
            <a:ext cx="11429999" cy="5053733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ru-RU" sz="3200" dirty="0">
                <a:solidFill>
                  <a:schemeClr val="tx1"/>
                </a:solidFill>
                <a:latin typeface="Georgia" pitchFamily="18" charset="0"/>
              </a:rPr>
              <a:t>Все </a:t>
            </a:r>
            <a:r>
              <a:rPr lang="ru-RU" sz="3200" dirty="0" err="1">
                <a:solidFill>
                  <a:schemeClr val="tx1"/>
                </a:solidFill>
                <a:latin typeface="Georgia" pitchFamily="18" charset="0"/>
              </a:rPr>
              <a:t>нейросетевые</a:t>
            </a:r>
            <a:r>
              <a:rPr lang="ru-RU" sz="3200" dirty="0">
                <a:solidFill>
                  <a:schemeClr val="tx1"/>
                </a:solidFill>
                <a:latin typeface="Georgia" pitchFamily="18" charset="0"/>
              </a:rPr>
              <a:t> языковые модели имеют ограниченную длину контекста, из-за чего может потеряться важная информация.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Актуальность</a:t>
            </a:r>
          </a:p>
        </p:txBody>
      </p:sp>
      <p:sp>
        <p:nvSpPr>
          <p:cNvPr id="39938" name="AutoShape 2" descr="Генерация ткани. JS + Perlin Noise + Canvas. Павел Гуданец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9940" name="AutoShape 4" descr="Генерация ткани. JS + Perlin Noise + Canvas. Павел Гуданец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9074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elp-in.ru/sites/default/files/1-projects/photo/Voronoi-2017-5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6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6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9" name="Скругленный прямоугольник 6">
            <a:extLst>
              <a:ext uri="{FF2B5EF4-FFF2-40B4-BE49-F238E27FC236}">
                <a16:creationId xmlns:a16="http://schemas.microsoft.com/office/drawing/2014/main" id="{5CF36EA7-B797-4990-834F-3EC295AD4973}"/>
              </a:ext>
            </a:extLst>
          </p:cNvPr>
          <p:cNvSpPr/>
          <p:nvPr/>
        </p:nvSpPr>
        <p:spPr>
          <a:xfrm>
            <a:off x="296393" y="1173019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Разработать </a:t>
            </a:r>
            <a:r>
              <a:rPr lang="ru-RU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текстовую ролевую игру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с постоянной памятью (журналом) для языковой модели.</a:t>
            </a:r>
          </a:p>
        </p:txBody>
      </p:sp>
      <p:sp>
        <p:nvSpPr>
          <p:cNvPr id="28" name="Скругленный прямоугольник 8">
            <a:extLst>
              <a:ext uri="{FF2B5EF4-FFF2-40B4-BE49-F238E27FC236}">
                <a16:creationId xmlns:a16="http://schemas.microsoft.com/office/drawing/2014/main" id="{4DBF23B3-1DB9-4910-BF46-748B5AC1AD90}"/>
              </a:ext>
            </a:extLst>
          </p:cNvPr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Цель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575997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jaste\Desktop\Рисунок1.png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rcRect/>
          <a:stretch>
            <a:fillRect/>
          </a:stretch>
        </p:blipFill>
        <p:spPr bwMode="auto">
          <a:xfrm>
            <a:off x="-14817" y="1"/>
            <a:ext cx="12206817" cy="6524624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7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6393" y="1173019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выбрать основную языковую модель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изучить взаимодействие с нейросетью</a:t>
            </a: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через </a:t>
            </a: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API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разработать журнал для записи контекста;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составить системные </a:t>
            </a:r>
            <a:r>
              <a:rPr lang="ru-RU" sz="2800" dirty="0" err="1">
                <a:solidFill>
                  <a:schemeClr val="tx1"/>
                </a:solidFill>
                <a:latin typeface="Georgia" panose="02040502050405020303" pitchFamily="18" charset="0"/>
              </a:rPr>
              <a:t>промпты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для игры;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разработать конечное программное обеспечение.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Задачи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3743439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8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31636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Мы рассмотрели языковые модели, доступные в открытом доступе: </a:t>
            </a:r>
            <a:r>
              <a:rPr lang="en-US" sz="2700" dirty="0">
                <a:latin typeface="Georgia" pitchFamily="18" charset="0"/>
              </a:rPr>
              <a:t>ChatGPT, </a:t>
            </a:r>
            <a:r>
              <a:rPr lang="en-US" sz="2700" dirty="0" err="1">
                <a:latin typeface="Georgia" pitchFamily="18" charset="0"/>
              </a:rPr>
              <a:t>GigaChat</a:t>
            </a:r>
            <a:r>
              <a:rPr lang="en-US" sz="2700" dirty="0">
                <a:latin typeface="Georgia" pitchFamily="18" charset="0"/>
              </a:rPr>
              <a:t>, Llama, Bard. </a:t>
            </a:r>
            <a:r>
              <a:rPr lang="ru-RU" sz="2700" dirty="0">
                <a:latin typeface="Georgia" pitchFamily="18" charset="0"/>
              </a:rPr>
              <a:t>В итоге выбрали </a:t>
            </a:r>
            <a:r>
              <a:rPr lang="en-US" sz="2700" dirty="0">
                <a:latin typeface="Georgia" pitchFamily="18" charset="0"/>
              </a:rPr>
              <a:t>ChatGPT </a:t>
            </a:r>
            <a:r>
              <a:rPr lang="ru-RU" sz="2700" dirty="0">
                <a:latin typeface="Georgia" pitchFamily="18" charset="0"/>
              </a:rPr>
              <a:t>по следующим причинам: много информации об этой нейросети, готовая библиотека для </a:t>
            </a:r>
            <a:r>
              <a:rPr lang="en-US" sz="2700" dirty="0">
                <a:latin typeface="Georgia" pitchFamily="18" charset="0"/>
              </a:rPr>
              <a:t>Python, </a:t>
            </a:r>
            <a:r>
              <a:rPr lang="ru-RU" sz="2700" dirty="0">
                <a:latin typeface="Georgia" pitchFamily="18" charset="0"/>
              </a:rPr>
              <a:t>есть проекты, которые предоставляют бесплатный доступ к </a:t>
            </a:r>
            <a:r>
              <a:rPr lang="en-US" sz="2700" dirty="0">
                <a:latin typeface="Georgia" pitchFamily="18" charset="0"/>
              </a:rPr>
              <a:t>ChatGPT.</a:t>
            </a:r>
            <a:endParaRPr lang="ru-RU" sz="2400" dirty="0">
              <a:latin typeface="Georgia" pitchFamily="18" charset="0"/>
            </a:endParaRPr>
          </a:p>
        </p:txBody>
      </p:sp>
      <p:pic>
        <p:nvPicPr>
          <p:cNvPr id="2" name="Picture 2" descr="ChatGPT - Wikipedia">
            <a:extLst>
              <a:ext uri="{FF2B5EF4-FFF2-40B4-BE49-F238E27FC236}">
                <a16:creationId xmlns:a16="http://schemas.microsoft.com/office/drawing/2014/main" id="{54958683-5DCF-A221-3837-3F4E6AD6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153" y="4053956"/>
            <a:ext cx="2082282" cy="208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8004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9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91718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Мы изучили документацию библиотеки </a:t>
            </a:r>
            <a:r>
              <a:rPr lang="en-US" sz="2700" dirty="0" err="1">
                <a:latin typeface="Georgia" pitchFamily="18" charset="0"/>
              </a:rPr>
              <a:t>openai</a:t>
            </a:r>
            <a:r>
              <a:rPr lang="en-US" sz="2700" dirty="0">
                <a:latin typeface="Georgia" pitchFamily="18" charset="0"/>
              </a:rPr>
              <a:t> </a:t>
            </a:r>
            <a:r>
              <a:rPr lang="ru-RU" sz="2700" dirty="0">
                <a:latin typeface="Georgia" pitchFamily="18" charset="0"/>
              </a:rPr>
              <a:t>для взаимодействия с нейросетью из кода </a:t>
            </a:r>
            <a:r>
              <a:rPr lang="en-US" sz="2700" dirty="0">
                <a:latin typeface="Georgia" pitchFamily="18" charset="0"/>
              </a:rPr>
              <a:t>Python. </a:t>
            </a:r>
            <a:r>
              <a:rPr lang="ru-RU" sz="2700" dirty="0">
                <a:latin typeface="Georgia" pitchFamily="18" charset="0"/>
              </a:rPr>
              <a:t>Создание прототипа программы на основе консольного приложения.</a:t>
            </a:r>
            <a:endParaRPr lang="ru-RU" sz="2400" dirty="0">
              <a:latin typeface="Georgia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12868B-51FA-8AB0-8275-95F85C706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615" y="3834882"/>
            <a:ext cx="6072646" cy="229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135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f03031015_win32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tf03031015_win32</Template>
  <TotalTime>1714</TotalTime>
  <Words>641</Words>
  <Application>Microsoft Office PowerPoint</Application>
  <PresentationFormat>Широкоэкранный</PresentationFormat>
  <Paragraphs>110</Paragraphs>
  <Slides>20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Georgia</vt:lpstr>
      <vt:lpstr>Wingdings</vt:lpstr>
      <vt:lpstr>tf03031015_win32</vt:lpstr>
      <vt:lpstr>  Текстовая ролевая игра с использованием языковой модели</vt:lpstr>
      <vt:lpstr>Что такое языковые модели (LLM)?</vt:lpstr>
      <vt:lpstr>Что такое текстовая ролевая игра?</vt:lpstr>
      <vt:lpstr>Презентация PowerPoint</vt:lpstr>
      <vt:lpstr>Презентация PowerPoint</vt:lpstr>
      <vt:lpstr>Презентация PowerPoint</vt:lpstr>
      <vt:lpstr>Презентация PowerPoint</vt:lpstr>
      <vt:lpstr>Этапы реализации проекта</vt:lpstr>
      <vt:lpstr>Этапы реализации проекта</vt:lpstr>
      <vt:lpstr>Этапы реализации проекта</vt:lpstr>
      <vt:lpstr>Этапы реализации проекта</vt:lpstr>
      <vt:lpstr>Этапы реализации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Процедурные алгоритмы</dc:title>
  <dc:creator>Кирилл Никитин</dc:creator>
  <cp:lastModifiedBy>Жукович Миша</cp:lastModifiedBy>
  <cp:revision>107</cp:revision>
  <dcterms:created xsi:type="dcterms:W3CDTF">2022-04-29T01:01:56Z</dcterms:created>
  <dcterms:modified xsi:type="dcterms:W3CDTF">2023-11-29T17:36:30Z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