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2" r:id="rId2"/>
    <p:sldId id="348" r:id="rId3"/>
    <p:sldId id="412" r:id="rId4"/>
    <p:sldId id="416" r:id="rId5"/>
    <p:sldId id="335" r:id="rId6"/>
    <p:sldId id="420" r:id="rId7"/>
    <p:sldId id="419" r:id="rId8"/>
    <p:sldId id="423" r:id="rId9"/>
    <p:sldId id="424" r:id="rId10"/>
    <p:sldId id="425" r:id="rId11"/>
    <p:sldId id="286" r:id="rId12"/>
    <p:sldId id="421" r:id="rId13"/>
    <p:sldId id="422" r:id="rId14"/>
    <p:sldId id="389" r:id="rId15"/>
    <p:sldId id="418" r:id="rId16"/>
    <p:sldId id="417" r:id="rId17"/>
    <p:sldId id="303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978" autoAdjust="0"/>
  </p:normalViewPr>
  <p:slideViewPr>
    <p:cSldViewPr snapToGrid="0">
      <p:cViewPr varScale="1">
        <p:scale>
          <a:sx n="82" d="100"/>
          <a:sy n="82" d="100"/>
        </p:scale>
        <p:origin x="158" y="-2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5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8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88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06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8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pPr rtl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pPr rtl="0"/>
              <a:t>09.11.2023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transition spd="med"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br>
              <a:rPr lang="ru-RU" sz="4400" i="1" u="sng" dirty="0"/>
            </a:br>
            <a:br>
              <a:rPr lang="ru-RU" sz="5400" dirty="0"/>
            </a:br>
            <a:r>
              <a:rPr lang="ru-RU" sz="5400" dirty="0"/>
              <a:t>Текстовая ролевая игра с использованием </a:t>
            </a:r>
            <a:r>
              <a:rPr lang="en-US" sz="5400" dirty="0" err="1"/>
              <a:t>ChatGPT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ru-RU" sz="1600" i="1" dirty="0"/>
              <a:t>Проект ОПД-3 </a:t>
            </a:r>
            <a:r>
              <a:rPr lang="ru-RU" sz="1600" b="1" i="1" dirty="0"/>
              <a:t>«Системное и критическое мышление»</a:t>
            </a:r>
            <a:r>
              <a:rPr lang="ru-RU" sz="1600" i="1" dirty="0"/>
              <a:t> </a:t>
            </a:r>
            <a:r>
              <a:rPr lang="ru-RU" sz="1600" b="1" i="1" dirty="0"/>
              <a:t>+</a:t>
            </a:r>
            <a:r>
              <a:rPr lang="ru-RU" sz="1600" i="1" dirty="0"/>
              <a:t> </a:t>
            </a:r>
            <a:r>
              <a:rPr lang="ru-RU" sz="1600" b="1" i="1" dirty="0"/>
              <a:t>«Процедурная генерация как инструмент решения творческих задач», </a:t>
            </a:r>
            <a:r>
              <a:rPr lang="ru-RU" sz="1600" i="1" dirty="0"/>
              <a:t>кафедра ЭМИС</a:t>
            </a:r>
          </a:p>
        </p:txBody>
      </p:sp>
      <p:pic>
        <p:nvPicPr>
          <p:cNvPr id="4" name="Picture 2" descr="https://storage.tusur.ru/files/40906/1368-408/tusur_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952992" cy="1477209"/>
          </a:xfrm>
          <a:prstGeom prst="rect">
            <a:avLst/>
          </a:prstGeom>
          <a:noFill/>
        </p:spPr>
      </p:pic>
      <p:sp>
        <p:nvSpPr>
          <p:cNvPr id="7" name="Прямоугольный треугольник 6"/>
          <p:cNvSpPr/>
          <p:nvPr/>
        </p:nvSpPr>
        <p:spPr>
          <a:xfrm flipH="1" flipV="1">
            <a:off x="7486650" y="-1"/>
            <a:ext cx="4705350" cy="4820191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/>
          <p:cNvSpPr/>
          <p:nvPr/>
        </p:nvSpPr>
        <p:spPr>
          <a:xfrm>
            <a:off x="0" y="5000627"/>
            <a:ext cx="1857375" cy="1857373"/>
          </a:xfrm>
          <a:prstGeom prst="rtTriangle">
            <a:avLst/>
          </a:prstGeo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8E01-D554-4558-AE53-028053081DF2}"/>
              </a:ext>
            </a:extLst>
          </p:cNvPr>
          <p:cNvSpPr txBox="1"/>
          <p:nvPr/>
        </p:nvSpPr>
        <p:spPr>
          <a:xfrm>
            <a:off x="1295400" y="1286258"/>
            <a:ext cx="80017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sz="2000" b="1" i="1" dirty="0"/>
              <a:t> Никитин К.В., 542-М</a:t>
            </a:r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Комаров А.А., 598-1</a:t>
            </a:r>
            <a:endParaRPr lang="ru-RU" sz="2000" i="1" dirty="0"/>
          </a:p>
          <a:p>
            <a:pPr>
              <a:buFont typeface="Wingdings" pitchFamily="2" charset="2"/>
              <a:buChar char="v"/>
            </a:pPr>
            <a:r>
              <a:rPr lang="ru-RU" sz="2000" b="1" i="1" dirty="0"/>
              <a:t> Боргояков Е.Э., 542-М</a:t>
            </a:r>
            <a:endParaRPr lang="ru-RU" sz="2000" i="1" dirty="0"/>
          </a:p>
          <a:p>
            <a:endParaRPr lang="ru-RU" sz="2000" dirty="0"/>
          </a:p>
          <a:p>
            <a:r>
              <a:rPr lang="ru-RU" sz="1600" i="1" dirty="0"/>
              <a:t>Наставники проекта:</a:t>
            </a:r>
            <a:endParaRPr lang="ru-RU" sz="1600" dirty="0"/>
          </a:p>
          <a:p>
            <a:r>
              <a:rPr lang="ru-RU" sz="1600" b="1" i="1" dirty="0"/>
              <a:t>Афанасьева Инга Геннадьевна, </a:t>
            </a:r>
            <a:r>
              <a:rPr lang="ru-RU" sz="1600" i="1" dirty="0"/>
              <a:t>ст. преподаватель каф. ЭМИС</a:t>
            </a:r>
          </a:p>
          <a:p>
            <a:r>
              <a:rPr lang="ru-RU" sz="1600" b="1" i="1" dirty="0"/>
              <a:t>Никитин Кирилл Владимирович,</a:t>
            </a:r>
            <a:r>
              <a:rPr lang="ru-RU" sz="1600" dirty="0"/>
              <a:t> ассистент каф. ЭМИС</a:t>
            </a:r>
            <a:endParaRPr lang="ru-RU" sz="1600" i="1" dirty="0"/>
          </a:p>
        </p:txBody>
      </p:sp>
      <p:sp>
        <p:nvSpPr>
          <p:cNvPr id="11" name="Прямоугольник 14">
            <a:extLst>
              <a:ext uri="{FF2B5EF4-FFF2-40B4-BE49-F238E27FC236}">
                <a16:creationId xmlns:a16="http://schemas.microsoft.com/office/drawing/2014/main" id="{24D3187D-8A43-458F-B043-7A1399F21053}"/>
              </a:ext>
            </a:extLst>
          </p:cNvPr>
          <p:cNvSpPr/>
          <p:nvPr/>
        </p:nvSpPr>
        <p:spPr>
          <a:xfrm>
            <a:off x="0" y="640637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Томск, 2023</a:t>
            </a:r>
            <a:endParaRPr lang="ru-RU" b="1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4FB83ACD-EFBF-45BC-840A-5E4560ACCE46}"/>
              </a:ext>
            </a:extLst>
          </p:cNvPr>
          <p:cNvSpPr txBox="1">
            <a:spLocks/>
          </p:cNvSpPr>
          <p:nvPr/>
        </p:nvSpPr>
        <p:spPr>
          <a:xfrm>
            <a:off x="7813964" y="68277"/>
            <a:ext cx="4378035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ru-RU" sz="1800" b="1" dirty="0">
                <a:ln>
                  <a:solidFill>
                    <a:srgbClr val="0070C0"/>
                  </a:solidFill>
                </a:ln>
              </a:rPr>
              <a:t>Основы проектной деятельности (ОПД-3)</a:t>
            </a:r>
            <a:endParaRPr lang="ru-RU" sz="1600" dirty="0">
              <a:ln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10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библиотеку </a:t>
            </a:r>
            <a:r>
              <a:rPr lang="en-US" sz="2700" dirty="0" err="1">
                <a:latin typeface="Georgia" pitchFamily="18" charset="0"/>
              </a:rPr>
              <a:t>gradio</a:t>
            </a:r>
            <a:r>
              <a:rPr lang="ru-RU" sz="2700" dirty="0">
                <a:latin typeface="Georgia" pitchFamily="18" charset="0"/>
              </a:rPr>
              <a:t>, разработали на ее основе интерфейс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и собрали все наработки в готовую программу.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583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910" y="-89310"/>
            <a:ext cx="109728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4267" dirty="0"/>
              <a:t>Этапы реализации проекта</a:t>
            </a:r>
          </a:p>
        </p:txBody>
      </p:sp>
      <p:sp>
        <p:nvSpPr>
          <p:cNvPr id="5" name="Пятиугольник 4"/>
          <p:cNvSpPr/>
          <p:nvPr/>
        </p:nvSpPr>
        <p:spPr>
          <a:xfrm>
            <a:off x="666714" y="1590664"/>
            <a:ext cx="2061265" cy="1021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/>
              <a:t>Изучение предметной области</a:t>
            </a:r>
          </a:p>
        </p:txBody>
      </p:sp>
      <p:sp>
        <p:nvSpPr>
          <p:cNvPr id="8" name="Нашивка 7"/>
          <p:cNvSpPr/>
          <p:nvPr/>
        </p:nvSpPr>
        <p:spPr>
          <a:xfrm>
            <a:off x="2381226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143231" y="1610284"/>
            <a:ext cx="2571767" cy="1021000"/>
            <a:chOff x="3500430" y="2500312"/>
            <a:chExt cx="2159315" cy="857256"/>
          </a:xfrm>
        </p:grpSpPr>
        <p:sp>
          <p:nvSpPr>
            <p:cNvPr id="10" name="Нашивка 9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9" name="Пятиугольник 8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Исследование существующих решений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096002" y="1610284"/>
            <a:ext cx="2571767" cy="1021000"/>
            <a:chOff x="3500430" y="2500312"/>
            <a:chExt cx="2159315" cy="857256"/>
          </a:xfrm>
        </p:grpSpPr>
        <p:sp>
          <p:nvSpPr>
            <p:cNvPr id="14" name="Нашивка 13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15" name="Пятиугольник 14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Разработка собственного решения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048773" y="1610284"/>
            <a:ext cx="2571767" cy="1021000"/>
            <a:chOff x="3500430" y="2500312"/>
            <a:chExt cx="2159315" cy="857256"/>
          </a:xfrm>
        </p:grpSpPr>
        <p:sp>
          <p:nvSpPr>
            <p:cNvPr id="17" name="Нашивка 16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18" name="Пятиугольник 17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Написание ТЗ</a:t>
              </a:r>
            </a:p>
          </p:txBody>
        </p:sp>
      </p:grpSp>
      <p:sp>
        <p:nvSpPr>
          <p:cNvPr id="19" name="Нашивка 18"/>
          <p:cNvSpPr/>
          <p:nvPr/>
        </p:nvSpPr>
        <p:spPr>
          <a:xfrm>
            <a:off x="8286767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20" name="Нашивка 19"/>
          <p:cNvSpPr/>
          <p:nvPr/>
        </p:nvSpPr>
        <p:spPr>
          <a:xfrm>
            <a:off x="5333997" y="1610285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24" name="Пятиугольник 23"/>
          <p:cNvSpPr/>
          <p:nvPr/>
        </p:nvSpPr>
        <p:spPr>
          <a:xfrm>
            <a:off x="666713" y="4257683"/>
            <a:ext cx="2061267" cy="1021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1" dirty="0"/>
              <a:t>Разработка архитектуры приложения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3108985" y="4257683"/>
            <a:ext cx="2571767" cy="1021000"/>
            <a:chOff x="3500430" y="2500312"/>
            <a:chExt cx="2159315" cy="857256"/>
          </a:xfrm>
        </p:grpSpPr>
        <p:sp>
          <p:nvSpPr>
            <p:cNvPr id="27" name="Нашивка 26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28" name="Пятиугольник 27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Реализация приложения</a:t>
              </a:r>
            </a:p>
          </p:txBody>
        </p:sp>
      </p:grpSp>
      <p:sp>
        <p:nvSpPr>
          <p:cNvPr id="29" name="Нашивка 28"/>
          <p:cNvSpPr/>
          <p:nvPr/>
        </p:nvSpPr>
        <p:spPr>
          <a:xfrm>
            <a:off x="2346979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6061755" y="4257683"/>
            <a:ext cx="2571767" cy="1021000"/>
            <a:chOff x="3500430" y="2500312"/>
            <a:chExt cx="2159315" cy="857256"/>
          </a:xfrm>
        </p:grpSpPr>
        <p:sp>
          <p:nvSpPr>
            <p:cNvPr id="31" name="Нашивка 30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32" name="Пятиугольник 31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Отладка</a:t>
              </a:r>
            </a:p>
          </p:txBody>
        </p:sp>
      </p:grpSp>
      <p:sp>
        <p:nvSpPr>
          <p:cNvPr id="33" name="Нашивка 32"/>
          <p:cNvSpPr/>
          <p:nvPr/>
        </p:nvSpPr>
        <p:spPr>
          <a:xfrm>
            <a:off x="5299750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014526" y="4257683"/>
            <a:ext cx="2571767" cy="1021000"/>
            <a:chOff x="3500430" y="2500312"/>
            <a:chExt cx="2159315" cy="857256"/>
          </a:xfrm>
        </p:grpSpPr>
        <p:sp>
          <p:nvSpPr>
            <p:cNvPr id="35" name="Нашивка 34"/>
            <p:cNvSpPr/>
            <p:nvPr/>
          </p:nvSpPr>
          <p:spPr>
            <a:xfrm>
              <a:off x="3500430" y="2500312"/>
              <a:ext cx="928694" cy="85725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33">
                <a:solidFill>
                  <a:schemeClr val="tx1"/>
                </a:solidFill>
              </a:endParaRPr>
            </a:p>
          </p:txBody>
        </p:sp>
        <p:sp>
          <p:nvSpPr>
            <p:cNvPr id="36" name="Пятиугольник 35"/>
            <p:cNvSpPr/>
            <p:nvPr/>
          </p:nvSpPr>
          <p:spPr>
            <a:xfrm>
              <a:off x="3929058" y="2500312"/>
              <a:ext cx="1730687" cy="857256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i="1" dirty="0"/>
                <a:t>Тестирование</a:t>
              </a:r>
            </a:p>
          </p:txBody>
        </p:sp>
      </p:grpSp>
      <p:sp>
        <p:nvSpPr>
          <p:cNvPr id="37" name="Нашивка 36"/>
          <p:cNvSpPr/>
          <p:nvPr/>
        </p:nvSpPr>
        <p:spPr>
          <a:xfrm>
            <a:off x="8252521" y="4257684"/>
            <a:ext cx="1106084" cy="102100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33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43495" y="923910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1 часть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43495" y="3590929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/>
              <a:t>2 часть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0441" y="2638422"/>
            <a:ext cx="175118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15.10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14.10</a:t>
            </a:r>
            <a:endParaRPr lang="en-US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проблема изучена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77154" y="2638422"/>
            <a:ext cx="2643416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.10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.10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универсальных алгоритмов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 найдено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32310" y="2638422"/>
            <a:ext cx="2509212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разработаны собственные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алгоритмы</a:t>
            </a:r>
            <a:endParaRPr lang="ru-RU" sz="146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94795" y="2638422"/>
            <a:ext cx="203844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05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описаны требования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 реализации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507" y="5305441"/>
            <a:ext cx="217181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10.1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разработана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структура приложения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03732" y="5305441"/>
            <a:ext cx="2674835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25.1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22.1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закончена разработка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первичной версии продукта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2881" y="5305441"/>
            <a:ext cx="2700804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28.1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28.1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проект внесены требуемые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изменения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91366" y="5305441"/>
            <a:ext cx="2078133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30.1</a:t>
            </a:r>
            <a:r>
              <a:rPr lang="en-US" sz="2133" dirty="0">
                <a:latin typeface="Times New Roman" pitchFamily="18" charset="0"/>
                <a:cs typeface="Times New Roman" pitchFamily="18" charset="0"/>
              </a:rPr>
              <a:t>1 /</a:t>
            </a:r>
            <a:r>
              <a:rPr lang="ru-RU" sz="2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33" b="1" dirty="0">
                <a:latin typeface="Times New Roman" pitchFamily="18" charset="0"/>
                <a:cs typeface="Times New Roman" pitchFamily="18" charset="0"/>
              </a:rPr>
              <a:t>30.1</a:t>
            </a:r>
            <a:r>
              <a:rPr lang="en-US" sz="2133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133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критические ошибки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не выявлены</a:t>
            </a:r>
          </a:p>
        </p:txBody>
      </p:sp>
      <p:sp>
        <p:nvSpPr>
          <p:cNvPr id="50" name="Прямоугольник 7">
            <a:extLst>
              <a:ext uri="{FF2B5EF4-FFF2-40B4-BE49-F238E27FC236}">
                <a16:creationId xmlns:a16="http://schemas.microsoft.com/office/drawing/2014/main" id="{D65527DF-81FB-4126-9907-E8D6A7F64A44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1" name="Номер слайда 11">
            <a:extLst>
              <a:ext uri="{FF2B5EF4-FFF2-40B4-BE49-F238E27FC236}">
                <a16:creationId xmlns:a16="http://schemas.microsoft.com/office/drawing/2014/main" id="{8422F6DF-427C-4C17-BC60-59D4075256A7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11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Нарративный алгоритм</a:t>
            </a:r>
          </a:p>
        </p:txBody>
      </p:sp>
      <p:pic>
        <p:nvPicPr>
          <p:cNvPr id="2050" name="Picture 2" descr="Блок-схема – Бесплатные иконки: бизнес">
            <a:extLst>
              <a:ext uri="{FF2B5EF4-FFF2-40B4-BE49-F238E27FC236}">
                <a16:creationId xmlns:a16="http://schemas.microsoft.com/office/drawing/2014/main" id="{8C38DDD6-D3C5-4F3A-A74E-6D03E08BC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596159"/>
            <a:ext cx="4152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401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endParaRPr lang="ru-RU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Georgia" pitchFamily="18" charset="0"/>
              </a:rPr>
              <a:t>Программный продукт</a:t>
            </a:r>
          </a:p>
        </p:txBody>
      </p:sp>
      <p:pic>
        <p:nvPicPr>
          <p:cNvPr id="5122" name="Picture 2" descr="Программа – Бесплатные иконки: компьютер">
            <a:extLst>
              <a:ext uri="{FF2B5EF4-FFF2-40B4-BE49-F238E27FC236}">
                <a16:creationId xmlns:a16="http://schemas.microsoft.com/office/drawing/2014/main" id="{24650FAD-62BC-46AD-9429-C355D916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323975"/>
            <a:ext cx="44577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13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Использование журнала позволило повысить качество ответы языковой модели и улучшить опыт использования нейросети в игре.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Georgia" pitchFamily="18" charset="0"/>
              </a:rPr>
              <a:t>Выводы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0375" y="1162051"/>
            <a:ext cx="11149734" cy="4981574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В результате работы над проектом получены и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/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или закреплены навыки и компетенции: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аналитическая работа: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исследование предметной области, составление качественных запросов для </a:t>
            </a:r>
            <a:r>
              <a:rPr lang="en-US" sz="23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разработка: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разработка на языке 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Python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 с использование специальных библиотек;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ru-RU" sz="2300" i="1" dirty="0">
                <a:solidFill>
                  <a:schemeClr val="tx1"/>
                </a:solidFill>
                <a:latin typeface="Georgia" panose="02040502050405020303" pitchFamily="18" charset="0"/>
              </a:rPr>
              <a:t> ведение проектов: </a:t>
            </a:r>
            <a:r>
              <a:rPr lang="ru-RU" sz="2300" dirty="0">
                <a:solidFill>
                  <a:schemeClr val="tx1"/>
                </a:solidFill>
                <a:latin typeface="Georgia" panose="02040502050405020303" pitchFamily="18" charset="0"/>
              </a:rPr>
              <a:t>распределение обязанностей, коммуникация внутри группы</a:t>
            </a:r>
            <a:r>
              <a:rPr lang="en-US" sz="23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  <a:endParaRPr lang="ru-RU" sz="2300" i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Образовательный результат</a:t>
            </a:r>
          </a:p>
        </p:txBody>
      </p:sp>
      <p:sp>
        <p:nvSpPr>
          <p:cNvPr id="14338" name="AutoShape 2" descr="Курс «Профессия Геймдизайнер с 0 до PRO»: обучение на геймдизайнера онлайн  — Skill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340" name="AutoShape 4" descr="https://248006.selcdn.ru/LandGen/desktop_39ef6ddbd3a301b00456216d140c7a3abaf8f1f8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626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elp-in.ru/sites/default/files/1-projects/photo/Voronoi-2017-5.png">
            <a:extLst>
              <a:ext uri="{FF2B5EF4-FFF2-40B4-BE49-F238E27FC236}">
                <a16:creationId xmlns:a16="http://schemas.microsoft.com/office/drawing/2014/main" id="{294DD03D-C35C-4020-A8F2-10D888670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54CE7A63-2DC0-42B2-BBC1-C6E67EE29077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10BE9A16-2C16-40DD-98D6-B402492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FE635D0-E0D2-463D-AC14-EEB081FFC498}"/>
              </a:ext>
            </a:extLst>
          </p:cNvPr>
          <p:cNvSpPr/>
          <p:nvPr/>
        </p:nvSpPr>
        <p:spPr>
          <a:xfrm>
            <a:off x="143164" y="1025237"/>
            <a:ext cx="11905672" cy="5246254"/>
          </a:xfrm>
          <a:prstGeom prst="roundRect">
            <a:avLst>
              <a:gd name="adj" fmla="val 168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endParaRPr lang="ru-RU" sz="3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Скругленный прямоугольник 8">
            <a:extLst>
              <a:ext uri="{FF2B5EF4-FFF2-40B4-BE49-F238E27FC236}">
                <a16:creationId xmlns:a16="http://schemas.microsoft.com/office/drawing/2014/main" id="{B95E0A70-981F-467A-878A-02FBCA3938B9}"/>
              </a:ext>
            </a:extLst>
          </p:cNvPr>
          <p:cNvSpPr/>
          <p:nvPr/>
        </p:nvSpPr>
        <p:spPr>
          <a:xfrm>
            <a:off x="2562199" y="183934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Проектная команда</a:t>
            </a:r>
          </a:p>
        </p:txBody>
      </p:sp>
      <p:graphicFrame>
        <p:nvGraphicFramePr>
          <p:cNvPr id="2" name="Таблица 19">
            <a:extLst>
              <a:ext uri="{FF2B5EF4-FFF2-40B4-BE49-F238E27FC236}">
                <a16:creationId xmlns:a16="http://schemas.microsoft.com/office/drawing/2014/main" id="{6A9C7B3C-E792-495E-BE8B-8B5DDE575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40353"/>
              </p:ext>
            </p:extLst>
          </p:nvPr>
        </p:nvGraphicFramePr>
        <p:xfrm>
          <a:off x="492001" y="1380336"/>
          <a:ext cx="11127343" cy="4255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360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проектные задачи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оценка команды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53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Жукович М.В.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Разработка</a:t>
                      </a:r>
                      <a:r>
                        <a:rPr lang="ru-RU" sz="2400" baseline="0" dirty="0"/>
                        <a:t> программы, журнала и интерфейса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09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Харламова</a:t>
                      </a:r>
                      <a:r>
                        <a:rPr lang="ru-RU" sz="2400" baseline="0" dirty="0"/>
                        <a:t> А.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572-2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Хусаинов З.В.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422-3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Составление системных промптов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39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Заковряжин</a:t>
                      </a:r>
                      <a:r>
                        <a:rPr lang="ru-RU" sz="2400" dirty="0"/>
                        <a:t> 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7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218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Процедурная генерация SciFi текстур | Верещагин Роман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10000"/>
          </a:blip>
          <a:srcRect l="2061" t="1994" r="1031" b="2314"/>
          <a:stretch>
            <a:fillRect/>
          </a:stretch>
        </p:blipFill>
        <p:spPr bwMode="auto">
          <a:xfrm>
            <a:off x="0" y="0"/>
            <a:ext cx="12192000" cy="6457950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3238480" y="3143248"/>
            <a:ext cx="5619789" cy="114300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 sz="32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225965" y="2152074"/>
            <a:ext cx="7638472" cy="1372178"/>
          </a:xfrm>
          <a:prstGeom prst="roundRect">
            <a:avLst>
              <a:gd name="adj" fmla="val 3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Georgia" pitchFamily="18" charset="0"/>
              </a:rPr>
              <a:t>Благодарим за ваше внимание!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5650" y="3619502"/>
            <a:ext cx="5467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>
                <a:latin typeface="Georgia" pitchFamily="18" charset="0"/>
              </a:rPr>
              <a:t>Будем рады ответить на ваши вопросы!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6299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17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0" y="5872899"/>
            <a:ext cx="3136568" cy="1147271"/>
            <a:chOff x="0" y="0"/>
            <a:chExt cx="4038600" cy="1477210"/>
          </a:xfrm>
        </p:grpSpPr>
        <p:grpSp>
          <p:nvGrpSpPr>
            <p:cNvPr id="11" name="Группа 11"/>
            <p:cNvGrpSpPr/>
            <p:nvPr/>
          </p:nvGrpSpPr>
          <p:grpSpPr>
            <a:xfrm>
              <a:off x="0" y="0"/>
              <a:ext cx="4038600" cy="1477210"/>
              <a:chOff x="0" y="0"/>
              <a:chExt cx="4038600" cy="1477210"/>
            </a:xfrm>
          </p:grpSpPr>
          <p:pic>
            <p:nvPicPr>
              <p:cNvPr id="15" name="Picture 2" descr="https://storage.tusur.ru/files/40906/1368-408/tusur_w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1"/>
                <a:ext cx="4038600" cy="1477209"/>
              </a:xfrm>
              <a:prstGeom prst="rect">
                <a:avLst/>
              </a:prstGeom>
              <a:noFill/>
            </p:spPr>
          </p:pic>
          <p:sp>
            <p:nvSpPr>
              <p:cNvPr id="16" name="Прямоугольник 15"/>
              <p:cNvSpPr/>
              <p:nvPr/>
            </p:nvSpPr>
            <p:spPr>
              <a:xfrm>
                <a:off x="0" y="0"/>
                <a:ext cx="3771900" cy="876300"/>
              </a:xfrm>
              <a:prstGeom prst="rect">
                <a:avLst/>
              </a:prstGeom>
              <a:solidFill>
                <a:srgbClr val="0052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14" name="Picture 2" descr="Фирменный стиль ТУСУРа"/>
            <p:cNvPicPr>
              <a:picLocks noChangeAspect="1" noChangeArrowheads="1"/>
            </p:cNvPicPr>
            <p:nvPr/>
          </p:nvPicPr>
          <p:blipFill>
            <a:blip r:embed="rId4">
              <a:lum bright="70000" contrast="40000"/>
            </a:blip>
            <a:srcRect/>
            <a:stretch>
              <a:fillRect/>
            </a:stretch>
          </p:blipFill>
          <p:spPr bwMode="auto">
            <a:xfrm>
              <a:off x="571499" y="201613"/>
              <a:ext cx="2800351" cy="76279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Что такое языковые модели?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09" y="1304925"/>
            <a:ext cx="5476916" cy="462632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Нейросети для генерации текстового контента.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Использование языковых моделей разнообразно: обучение, программирование, создание сюжетов.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Georgia" pitchFamily="18" charset="0"/>
              </a:rPr>
              <a:t>Контекст – это история раннее отправленных сообщений.</a:t>
            </a:r>
          </a:p>
        </p:txBody>
      </p:sp>
      <p:sp>
        <p:nvSpPr>
          <p:cNvPr id="11" name="Прямоугольник 7">
            <a:extLst>
              <a:ext uri="{FF2B5EF4-FFF2-40B4-BE49-F238E27FC236}">
                <a16:creationId xmlns:a16="http://schemas.microsoft.com/office/drawing/2014/main" id="{B0E993FD-2BEC-4BE3-ADD8-B468C58B2BC3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id="{17A2A9E2-459B-4315-9B87-4CD0F1025152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2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14" name="Picture 2" descr="Дисней - Трон (1982)">
            <a:extLst>
              <a:ext uri="{FF2B5EF4-FFF2-40B4-BE49-F238E27FC236}">
                <a16:creationId xmlns:a16="http://schemas.microsoft.com/office/drawing/2014/main" id="{F565F578-4D0C-4193-B50C-B39BEEF8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6980" y="3775829"/>
            <a:ext cx="4537146" cy="2182426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8" name="Picture 1" descr="C:\Users\jaste\Desktop\Рисунок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6392"/>
          <a:stretch>
            <a:fillRect/>
          </a:stretch>
        </p:blipFill>
        <p:spPr bwMode="auto">
          <a:xfrm>
            <a:off x="8704138" y="4345750"/>
            <a:ext cx="3487862" cy="2182426"/>
          </a:xfrm>
          <a:prstGeom prst="rect">
            <a:avLst/>
          </a:prstGeom>
          <a:noFill/>
        </p:spPr>
      </p:pic>
      <p:pic>
        <p:nvPicPr>
          <p:cNvPr id="15" name="Picture 7" descr="Диаграмма вороного гифки, анимированные GIF изображения диаграмма вороного  - скачать гиф картинки на GIFER">
            <a:extLst>
              <a:ext uri="{FF2B5EF4-FFF2-40B4-BE49-F238E27FC236}">
                <a16:creationId xmlns:a16="http://schemas.microsoft.com/office/drawing/2014/main" id="{9165B797-DD09-4BC2-A646-2811E2C0A6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82909" y="177070"/>
            <a:ext cx="2172142" cy="2172142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26" name="Picture 2" descr="Диаграмма Вороного и её применения">
            <a:extLst>
              <a:ext uri="{FF2B5EF4-FFF2-40B4-BE49-F238E27FC236}">
                <a16:creationId xmlns:a16="http://schemas.microsoft.com/office/drawing/2014/main" id="{E21F15D2-4BB0-4E3F-A0EA-2367BB06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12957" b="8433"/>
          <a:stretch/>
        </p:blipFill>
        <p:spPr bwMode="auto">
          <a:xfrm>
            <a:off x="9294133" y="2458858"/>
            <a:ext cx="2612158" cy="177724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Процедурная генерация уровней - Рубрика - PVSM.R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7889" y="1081595"/>
            <a:ext cx="4381531" cy="249028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Проблематика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3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2800" dirty="0">
                <a:solidFill>
                  <a:schemeClr val="tx1"/>
                </a:solidFill>
                <a:latin typeface="Georgia" pitchFamily="18" charset="0"/>
              </a:rPr>
              <a:t>Уже существуют подобные текстовые игры на основе языковых моделей, но у них есть одна общая проблема: нехватка длины контекста. Из-за «плохой» памяти нейросети могут появиться проблемы и ошибки в повествовании, ухудшает опыт игры.</a:t>
            </a:r>
          </a:p>
        </p:txBody>
      </p:sp>
    </p:spTree>
    <p:extLst>
      <p:ext uri="{BB962C8B-B14F-4D97-AF65-F5344CB8AC3E}">
        <p14:creationId xmlns:p14="http://schemas.microsoft.com/office/powerpoint/2010/main" val="33935125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6" descr="http://pavel.space/projects/WorldGen/info/cloth1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8000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4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1089891"/>
            <a:ext cx="11429999" cy="5053733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Все </a:t>
            </a:r>
            <a:r>
              <a:rPr lang="ru-RU" sz="3200" dirty="0" err="1">
                <a:solidFill>
                  <a:schemeClr val="tx1"/>
                </a:solidFill>
                <a:latin typeface="Georgia" pitchFamily="18" charset="0"/>
              </a:rPr>
              <a:t>нейросетевые</a:t>
            </a:r>
            <a:r>
              <a:rPr lang="ru-RU" sz="3200" dirty="0">
                <a:solidFill>
                  <a:schemeClr val="tx1"/>
                </a:solidFill>
                <a:latin typeface="Georgia" pitchFamily="18" charset="0"/>
              </a:rPr>
              <a:t> языковые модели имеют ограниченную длину контекста, из-за чего может потеряться важная информация.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Актуальность</a:t>
            </a:r>
          </a:p>
        </p:txBody>
      </p:sp>
      <p:sp>
        <p:nvSpPr>
          <p:cNvPr id="39938" name="AutoShape 2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9940" name="AutoShape 4" descr="Генерация ткани. JS + Perlin Noise + Canvas. Павел Гудане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074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elp-in.ru/sites/default/files/1-projects/photo/Voronoi-2017-5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5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9" name="Скругленный прямоугольник 6">
            <a:extLst>
              <a:ext uri="{FF2B5EF4-FFF2-40B4-BE49-F238E27FC236}">
                <a16:creationId xmlns:a16="http://schemas.microsoft.com/office/drawing/2014/main" id="{5CF36EA7-B797-4990-834F-3EC295AD4973}"/>
              </a:ext>
            </a:extLst>
          </p:cNvPr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Разработать </a:t>
            </a:r>
            <a:r>
              <a:rPr lang="ru-RU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текстовую ролевую игру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 постоянной памятью (журналом) для языковой модели.</a:t>
            </a:r>
          </a:p>
        </p:txBody>
      </p:sp>
      <p:sp>
        <p:nvSpPr>
          <p:cNvPr id="28" name="Скругленный прямоугольник 8">
            <a:extLst>
              <a:ext uri="{FF2B5EF4-FFF2-40B4-BE49-F238E27FC236}">
                <a16:creationId xmlns:a16="http://schemas.microsoft.com/office/drawing/2014/main" id="{4DBF23B3-1DB9-4910-BF46-748B5AC1AD90}"/>
              </a:ext>
            </a:extLst>
          </p:cNvPr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75997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Users\jaste\Desktop\Рисунок1.png"/>
          <p:cNvPicPr>
            <a:picLocks noChangeAspect="1" noChangeArrowheads="1"/>
          </p:cNvPicPr>
          <p:nvPr/>
        </p:nvPicPr>
        <p:blipFill>
          <a:blip r:embed="rId3">
            <a:lum bright="30000" contrast="-40000"/>
          </a:blip>
          <a:srcRect/>
          <a:stretch>
            <a:fillRect/>
          </a:stretch>
        </p:blipFill>
        <p:spPr bwMode="auto">
          <a:xfrm>
            <a:off x="-14817" y="1"/>
            <a:ext cx="12206817" cy="6524624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706184" y="6426200"/>
            <a:ext cx="2844800" cy="365125"/>
          </a:xfrm>
        </p:spPr>
        <p:txBody>
          <a:bodyPr/>
          <a:lstStyle/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6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96393" y="1173019"/>
            <a:ext cx="11600043" cy="4999180"/>
          </a:xfrm>
          <a:prstGeom prst="roundRect">
            <a:avLst>
              <a:gd name="adj" fmla="val 223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изучить взаимодействие с </a:t>
            </a:r>
            <a:r>
              <a:rPr 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ChatGPT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через </a:t>
            </a:r>
            <a:r>
              <a:rPr 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журнал для записи контекста;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составить системные </a:t>
            </a:r>
            <a:r>
              <a:rPr lang="ru-RU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промпты</a:t>
            </a: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для игры;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chemeClr val="tx1"/>
                </a:solidFill>
                <a:latin typeface="Georgia" panose="02040502050405020303" pitchFamily="18" charset="0"/>
              </a:rPr>
              <a:t> разработать конечное программное обеспечение.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62201" y="266678"/>
            <a:ext cx="7048549" cy="1238259"/>
          </a:xfrm>
          <a:prstGeom prst="roundRect">
            <a:avLst>
              <a:gd name="adj" fmla="val 29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Georgia" pitchFamily="18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743439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7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изучили документацию библиотеки </a:t>
            </a:r>
            <a:r>
              <a:rPr lang="en-US" sz="2700" dirty="0" err="1">
                <a:latin typeface="Georgia" pitchFamily="18" charset="0"/>
              </a:rPr>
              <a:t>openai</a:t>
            </a:r>
            <a:r>
              <a:rPr lang="en-US" sz="2700" dirty="0">
                <a:latin typeface="Georgia" pitchFamily="18" charset="0"/>
              </a:rPr>
              <a:t> </a:t>
            </a:r>
            <a:r>
              <a:rPr lang="ru-RU" sz="2700" dirty="0">
                <a:latin typeface="Georgia" pitchFamily="18" charset="0"/>
              </a:rPr>
              <a:t>для взаимодействия с нейросетью из кода </a:t>
            </a:r>
            <a:r>
              <a:rPr lang="en-US" sz="2700" dirty="0">
                <a:latin typeface="Georgia" pitchFamily="18" charset="0"/>
              </a:rPr>
              <a:t>Python. </a:t>
            </a:r>
            <a:r>
              <a:rPr lang="ru-RU" sz="2700" dirty="0">
                <a:latin typeface="Georgia" pitchFamily="18" charset="0"/>
              </a:rPr>
              <a:t>Создание прототипа программы на основе консольного приложения.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13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8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2939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придумали способ взаимодействия с журналом игрока и нейросети, внедрили механизм в раннее созданный прототип.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38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7">
            <a:extLst>
              <a:ext uri="{FF2B5EF4-FFF2-40B4-BE49-F238E27FC236}">
                <a16:creationId xmlns:a16="http://schemas.microsoft.com/office/drawing/2014/main" id="{23254D1D-D9ED-41BC-91DB-10EE5C44A5F5}"/>
              </a:ext>
            </a:extLst>
          </p:cNvPr>
          <p:cNvSpPr/>
          <p:nvPr/>
        </p:nvSpPr>
        <p:spPr>
          <a:xfrm>
            <a:off x="0" y="6438899"/>
            <a:ext cx="12192000" cy="419099"/>
          </a:xfrm>
          <a:prstGeom prst="rect">
            <a:avLst/>
          </a:prstGeom>
          <a:solidFill>
            <a:srgbClr val="005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ru-RU"/>
          </a:p>
        </p:txBody>
      </p:sp>
      <p:sp>
        <p:nvSpPr>
          <p:cNvPr id="5" name="Номер слайда 11">
            <a:extLst>
              <a:ext uri="{FF2B5EF4-FFF2-40B4-BE49-F238E27FC236}">
                <a16:creationId xmlns:a16="http://schemas.microsoft.com/office/drawing/2014/main" id="{B6AB22DF-DC90-4BBE-A9D3-479E22F06D5D}"/>
              </a:ext>
            </a:extLst>
          </p:cNvPr>
          <p:cNvSpPr txBox="1">
            <a:spLocks/>
          </p:cNvSpPr>
          <p:nvPr/>
        </p:nvSpPr>
        <p:spPr>
          <a:xfrm>
            <a:off x="11706184" y="64262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08CF263-2EDD-44CC-8928-FAE4F9823AB4}" type="slidenum">
              <a:rPr lang="ru-RU" sz="2700" b="1" smtClean="0">
                <a:solidFill>
                  <a:schemeClr val="bg1"/>
                </a:solidFill>
                <a:latin typeface="Georgia" pitchFamily="18" charset="0"/>
              </a:rPr>
              <a:pPr algn="l"/>
              <a:t>9</a:t>
            </a:fld>
            <a:endParaRPr lang="ru-RU" sz="27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924C2BC-BE50-42D9-91DA-73EB85EE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76229"/>
            <a:ext cx="11229936" cy="657246"/>
          </a:xfrm>
        </p:spPr>
        <p:txBody>
          <a:bodyPr>
            <a:noAutofit/>
          </a:bodyPr>
          <a:lstStyle/>
          <a:p>
            <a:r>
              <a:rPr lang="ru-RU" sz="4000" dirty="0"/>
              <a:t>Этапы реализации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3080D-085B-49FC-95C3-19BA07AB1E3E}"/>
              </a:ext>
            </a:extLst>
          </p:cNvPr>
          <p:cNvSpPr txBox="1"/>
          <p:nvPr/>
        </p:nvSpPr>
        <p:spPr>
          <a:xfrm>
            <a:off x="285709" y="1304925"/>
            <a:ext cx="11564546" cy="191718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>
                <a:latin typeface="Georgia" pitchFamily="18" charset="0"/>
              </a:rPr>
              <a:t>Мы составили системные </a:t>
            </a:r>
            <a:r>
              <a:rPr lang="ru-RU" sz="2700" dirty="0" err="1">
                <a:latin typeface="Georgia" pitchFamily="18" charset="0"/>
              </a:rPr>
              <a:t>промпты</a:t>
            </a:r>
            <a:r>
              <a:rPr lang="ru-RU" sz="2700" dirty="0">
                <a:latin typeface="Georgia" pitchFamily="18" charset="0"/>
              </a:rPr>
              <a:t> для работы нейросети в необходимом направлении: рассказчик, поиск предметов, персонажей и т.д. в тексте.</a:t>
            </a:r>
            <a:endParaRPr lang="ru-RU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764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f03031015_win32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tf03031015_win32</Template>
  <TotalTime>894</TotalTime>
  <Words>554</Words>
  <Application>Microsoft Office PowerPoint</Application>
  <PresentationFormat>Широкоэкранный</PresentationFormat>
  <Paragraphs>118</Paragraphs>
  <Slides>17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Georgia</vt:lpstr>
      <vt:lpstr>Times New Roman</vt:lpstr>
      <vt:lpstr>Wingdings</vt:lpstr>
      <vt:lpstr>tf03031015_win32</vt:lpstr>
      <vt:lpstr>  Текстовая ролевая игра с использованием ChatGPT</vt:lpstr>
      <vt:lpstr>Что такое языковые модели?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Этапы реализации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Процедурные алгоритмы</dc:title>
  <dc:creator>Кирилл Никитин</dc:creator>
  <cp:lastModifiedBy>Жукович Миша</cp:lastModifiedBy>
  <cp:revision>98</cp:revision>
  <dcterms:created xsi:type="dcterms:W3CDTF">2022-04-29T01:01:56Z</dcterms:created>
  <dcterms:modified xsi:type="dcterms:W3CDTF">2023-11-09T11:35:51Z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