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2" r:id="rId2"/>
    <p:sldId id="348" r:id="rId3"/>
    <p:sldId id="426" r:id="rId4"/>
    <p:sldId id="412" r:id="rId5"/>
    <p:sldId id="416" r:id="rId6"/>
    <p:sldId id="335" r:id="rId7"/>
    <p:sldId id="420" r:id="rId8"/>
    <p:sldId id="427" r:id="rId9"/>
    <p:sldId id="430" r:id="rId10"/>
    <p:sldId id="419" r:id="rId11"/>
    <p:sldId id="423" r:id="rId12"/>
    <p:sldId id="424" r:id="rId13"/>
    <p:sldId id="425" r:id="rId14"/>
    <p:sldId id="421" r:id="rId15"/>
    <p:sldId id="422" r:id="rId16"/>
    <p:sldId id="389" r:id="rId17"/>
    <p:sldId id="429" r:id="rId18"/>
    <p:sldId id="428" r:id="rId19"/>
    <p:sldId id="418" r:id="rId20"/>
    <p:sldId id="417" r:id="rId21"/>
    <p:sldId id="303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978" autoAdjust="0"/>
  </p:normalViewPr>
  <p:slideViewPr>
    <p:cSldViewPr snapToGrid="0">
      <p:cViewPr varScale="1">
        <p:scale>
          <a:sx n="85" d="100"/>
          <a:sy n="85" d="100"/>
        </p:scale>
        <p:origin x="581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2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8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8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53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07.12.2023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>
            <a:noAutofit/>
          </a:bodyPr>
          <a:lstStyle/>
          <a:p>
            <a:br>
              <a:rPr lang="ru-RU" sz="4200" i="1" u="sng" dirty="0"/>
            </a:br>
            <a:br>
              <a:rPr lang="ru-RU" sz="4200" dirty="0"/>
            </a:br>
            <a:r>
              <a:rPr lang="ru-RU" sz="4200" dirty="0"/>
              <a:t>Текстовая ролевая игра с использованием языковой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1600" i="1" dirty="0"/>
              <a:t>Проект ОПД-3 </a:t>
            </a:r>
            <a:r>
              <a:rPr lang="ru-RU" sz="1600" b="1" i="1" dirty="0"/>
              <a:t>«Системное и критическое мышление»</a:t>
            </a:r>
            <a:r>
              <a:rPr lang="ru-RU" sz="1600" i="1" dirty="0"/>
              <a:t> </a:t>
            </a:r>
            <a:r>
              <a:rPr lang="ru-RU" sz="1600" b="1" i="1" dirty="0"/>
              <a:t>+</a:t>
            </a:r>
            <a:r>
              <a:rPr lang="ru-RU" sz="1600" i="1" dirty="0"/>
              <a:t> </a:t>
            </a:r>
            <a:r>
              <a:rPr lang="ru-RU" sz="1600" b="1" i="1" dirty="0"/>
              <a:t>«Процедурная генерация как инструмент решения творческих задач», </a:t>
            </a:r>
            <a:r>
              <a:rPr lang="ru-RU" sz="1600" i="1" dirty="0"/>
              <a:t>кафедра ЭМИС</a:t>
            </a:r>
          </a:p>
        </p:txBody>
      </p:sp>
      <p:pic>
        <p:nvPicPr>
          <p:cNvPr id="4" name="Picture 2" descr="https://storage.tusur.ru/files/40906/1368-408/tusu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952992" cy="1477209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 flipH="1" flipV="1">
            <a:off x="7486650" y="-1"/>
            <a:ext cx="4705350" cy="4820191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000627"/>
            <a:ext cx="1857375" cy="1857373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8E01-D554-4558-AE53-028053081DF2}"/>
              </a:ext>
            </a:extLst>
          </p:cNvPr>
          <p:cNvSpPr txBox="1"/>
          <p:nvPr/>
        </p:nvSpPr>
        <p:spPr>
          <a:xfrm>
            <a:off x="1295400" y="1286258"/>
            <a:ext cx="8001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i="1" dirty="0"/>
              <a:t> Жукович М.В.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Харламова А.С.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Хусаинов З.В. 422-3</a:t>
            </a:r>
          </a:p>
          <a:p>
            <a:pPr>
              <a:buFont typeface="Wingdings" pitchFamily="2" charset="2"/>
              <a:buChar char="v"/>
            </a:pPr>
            <a:endParaRPr lang="ru-RU" sz="2000" b="1" i="1" dirty="0"/>
          </a:p>
          <a:p>
            <a:pPr>
              <a:buFont typeface="Wingdings" pitchFamily="2" charset="2"/>
              <a:buChar char="v"/>
            </a:pPr>
            <a:endParaRPr lang="ru-RU" sz="2000" b="1" i="1" dirty="0"/>
          </a:p>
          <a:p>
            <a:pPr>
              <a:buFont typeface="Wingdings" pitchFamily="2" charset="2"/>
              <a:buChar char="v"/>
            </a:pPr>
            <a:endParaRPr lang="ru-RU" sz="2000" dirty="0"/>
          </a:p>
          <a:p>
            <a:r>
              <a:rPr lang="ru-RU" sz="1600" i="1" dirty="0"/>
              <a:t>Наставники проекта:</a:t>
            </a:r>
            <a:endParaRPr lang="ru-RU" sz="1600" dirty="0"/>
          </a:p>
          <a:p>
            <a:r>
              <a:rPr lang="ru-RU" sz="1600" b="1" i="1" dirty="0"/>
              <a:t>Афанасьева Инга Геннадьевна, </a:t>
            </a:r>
            <a:r>
              <a:rPr lang="ru-RU" sz="1600" i="1" dirty="0"/>
              <a:t>ст. преподаватель каф. ЭМИС</a:t>
            </a:r>
          </a:p>
          <a:p>
            <a:r>
              <a:rPr lang="ru-RU" sz="1600" b="1" i="1" dirty="0"/>
              <a:t>Никитин Кирилл Владимирович,</a:t>
            </a:r>
            <a:r>
              <a:rPr lang="ru-RU" sz="1600" dirty="0"/>
              <a:t> ассистент каф. ЭМИС</a:t>
            </a:r>
            <a:endParaRPr lang="ru-RU" sz="1600" i="1" dirty="0"/>
          </a:p>
        </p:txBody>
      </p:sp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24D3187D-8A43-458F-B043-7A1399F21053}"/>
              </a:ext>
            </a:extLst>
          </p:cNvPr>
          <p:cNvSpPr/>
          <p:nvPr/>
        </p:nvSpPr>
        <p:spPr>
          <a:xfrm>
            <a:off x="0" y="64063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Томск, 2023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Изучена документация библиотеки </a:t>
            </a:r>
            <a:r>
              <a:rPr lang="en-US" sz="2700" dirty="0" err="1">
                <a:latin typeface="Georgia" pitchFamily="18" charset="0"/>
              </a:rPr>
              <a:t>openai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для взаимодействия с нейросетью из кода </a:t>
            </a:r>
            <a:r>
              <a:rPr lang="en-US" sz="2700" dirty="0">
                <a:latin typeface="Georgia" pitchFamily="18" charset="0"/>
              </a:rPr>
              <a:t>Python. </a:t>
            </a:r>
            <a:r>
              <a:rPr lang="ru-RU" sz="2700" dirty="0">
                <a:latin typeface="Georgia" pitchFamily="18" charset="0"/>
              </a:rPr>
              <a:t>Создан прототип программы на основе консольного приложения.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12868B-51FA-8AB0-8275-95F85C70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15" y="3834882"/>
            <a:ext cx="6072646" cy="22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135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Разработан способ взаимодействия с журналом игрока и нейросети, внедрен механизм в раннее созданный прототип. Для вызова функционала журнала использованы регулярные выражения.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98DF5C-14A9-89E7-F552-7F0103BB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96" y="3429000"/>
            <a:ext cx="5303165" cy="2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385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Составлены системные </a:t>
            </a:r>
            <a:r>
              <a:rPr lang="ru-RU" sz="2700" dirty="0" err="1">
                <a:latin typeface="Georgia" pitchFamily="18" charset="0"/>
              </a:rPr>
              <a:t>промпты</a:t>
            </a:r>
            <a:r>
              <a:rPr lang="ru-RU" sz="2700" dirty="0">
                <a:latin typeface="Georgia" pitchFamily="18" charset="0"/>
              </a:rPr>
              <a:t> для работы нейросети в необходимом направлении: рассказчик, поиск предметов, персонажей в тексте и т.д.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19AD42-F439-F92F-302C-B3F98933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14" y="2677885"/>
            <a:ext cx="3402758" cy="35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64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Изучена библиотека </a:t>
            </a:r>
            <a:r>
              <a:rPr lang="en-US" sz="2700" dirty="0" err="1">
                <a:latin typeface="Georgia" pitchFamily="18" charset="0"/>
              </a:rPr>
              <a:t>gradio</a:t>
            </a:r>
            <a:r>
              <a:rPr lang="ru-RU" sz="2700" dirty="0">
                <a:latin typeface="Georgia" pitchFamily="18" charset="0"/>
              </a:rPr>
              <a:t>, разработан на ее основе интерфейс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и собраны все наработки в готовую программу.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1026" name="Picture 2" descr="Gradio · GitHub">
            <a:extLst>
              <a:ext uri="{FF2B5EF4-FFF2-40B4-BE49-F238E27FC236}">
                <a16:creationId xmlns:a16="http://schemas.microsoft.com/office/drawing/2014/main" id="{9D2A63D7-9E79-178E-BE32-EF3824A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16" y="3006011"/>
            <a:ext cx="2999015" cy="29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583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5978" y="1143730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Georgia" pitchFamily="18" charset="0"/>
              </a:rPr>
              <a:t>Алгоритм программы</a:t>
            </a:r>
            <a:endParaRPr lang="ru-RU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FF76-F017-9444-78CE-BC119088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2" y="1800926"/>
            <a:ext cx="10821175" cy="36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0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Программный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660B4C-E3A5-89FF-3BD1-E1917EFDF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1" r="8006" b="8029"/>
          <a:stretch/>
        </p:blipFill>
        <p:spPr>
          <a:xfrm>
            <a:off x="1477152" y="1187343"/>
            <a:ext cx="9218646" cy="49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31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Анализ результатов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1A3FA-81ED-D0E9-A2B3-3AB4B128AFD4}"/>
              </a:ext>
            </a:extLst>
          </p:cNvPr>
          <p:cNvSpPr txBox="1"/>
          <p:nvPr/>
        </p:nvSpPr>
        <p:spPr>
          <a:xfrm>
            <a:off x="684746" y="1339621"/>
            <a:ext cx="9588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Длина контекста: 4096 токенов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Начало приключения: …давай создадим персонажа по имени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Хезриндрел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. Он представляет собой высокого эльфа…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Запрос «Вспомнить, кто я»: …высокий эльф-лучник по имени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Лоранда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Сообщение «забылось» после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~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20 сообщений</a:t>
            </a:r>
          </a:p>
          <a:p>
            <a:endParaRPr lang="ru-RU" sz="2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Анализ результатов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1A3FA-81ED-D0E9-A2B3-3AB4B128AFD4}"/>
              </a:ext>
            </a:extLst>
          </p:cNvPr>
          <p:cNvSpPr txBox="1"/>
          <p:nvPr/>
        </p:nvSpPr>
        <p:spPr>
          <a:xfrm>
            <a:off x="684746" y="1339621"/>
            <a:ext cx="10595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Длина контекста: 4096 токенов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Начало приключения: …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Эллиана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 – лучница и мастер меча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&lt;…&gt; 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обладает </a:t>
            </a:r>
            <a:r>
              <a:rPr lang="ru-RU" sz="2400" dirty="0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непревзойденным мастерством в сражении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Запрос «Вспомнить, кто я»: </a:t>
            </a:r>
            <a:r>
              <a:rPr lang="ru-RU" sz="2400" dirty="0" err="1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Эллиана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, ты осознаешь, что ты – </a:t>
            </a:r>
            <a:r>
              <a:rPr lang="ru-RU" sz="2400" dirty="0">
                <a:solidFill>
                  <a:schemeClr val="tx1"/>
                </a:solidFill>
                <a:highlight>
                  <a:srgbClr val="FFFF00"/>
                </a:highlight>
                <a:latin typeface="Georgia" pitchFamily="18" charset="0"/>
              </a:rPr>
              <a:t>выдающаяся воительница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 и искательница приключений…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Сообщение «вспоминания» персонажа после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~</a:t>
            </a:r>
            <a:r>
              <a:rPr lang="ru-RU" sz="2400" dirty="0">
                <a:latin typeface="Georgia" pitchFamily="18" charset="0"/>
              </a:rPr>
              <a:t>4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0 сообщений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88892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Был разработан </a:t>
            </a:r>
            <a:r>
              <a:rPr lang="en-US" sz="2800" dirty="0">
                <a:solidFill>
                  <a:schemeClr val="tx1"/>
                </a:solidFill>
                <a:latin typeface="Georgia" pitchFamily="18" charset="0"/>
              </a:rPr>
              <a:t>MVP </a:t>
            </a: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текстовой ролевой игры с использованием журнала, который позволил повысить качество ответов </a:t>
            </a:r>
            <a:r>
              <a:rPr lang="ru-RU" sz="2800" dirty="0" err="1">
                <a:solidFill>
                  <a:schemeClr val="tx1"/>
                </a:solidFill>
                <a:latin typeface="Georgia" pitchFamily="18" charset="0"/>
              </a:rPr>
              <a:t>нейросетевой</a:t>
            </a: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 языковой модели и улучшить опыт использования нейросети в игре.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Вывод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976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Образовательный результат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eaLnBrk="1" hangingPunct="1">
              <a:lnSpc>
                <a:spcPct val="125000"/>
              </a:lnSpc>
              <a:spcAft>
                <a:spcPts val="1200"/>
              </a:spcAft>
            </a:pP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В результате работы над проектом получены и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/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или закреплены навыки и компетенции:</a:t>
            </a: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аналитическая работа: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исследование предметной области, сравнительный анализ открытых языковых моделей, составление качественных запросов для 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разработка: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разработка на языке 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 с использование специальных библиотек;</a:t>
            </a: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ведение проектов: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распределение обязанностей, коммуникация внутри группы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ru-RU" sz="22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626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языковые модели</a:t>
            </a:r>
            <a:r>
              <a:rPr lang="en-US" sz="4000" dirty="0"/>
              <a:t> (LLM)</a:t>
            </a:r>
            <a:r>
              <a:rPr lang="ru-RU" sz="40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08" y="1304925"/>
            <a:ext cx="5810291" cy="46263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Нейросети для генерации текстового контента.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Использование языковых моделей разнообразно: обучение, программирование, создание сюжетов.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Контекст – это история раннее отправленных сообщений.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 descr="ChatGPT - Wikipedia">
            <a:extLst>
              <a:ext uri="{FF2B5EF4-FFF2-40B4-BE49-F238E27FC236}">
                <a16:creationId xmlns:a16="http://schemas.microsoft.com/office/drawing/2014/main" id="{20B1C369-1A16-028D-27D1-440F5352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7" y="1133475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17B86-C6C7-E02B-6C32-F2BDF198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9" y="3228455"/>
            <a:ext cx="7134392" cy="2637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elp-in.ru/sites/default/files/1-projects/photo/Voronoi-2017-5.png">
            <a:extLst>
              <a:ext uri="{FF2B5EF4-FFF2-40B4-BE49-F238E27FC236}">
                <a16:creationId xmlns:a16="http://schemas.microsoft.com/office/drawing/2014/main" id="{294DD03D-C35C-4020-A8F2-10D88867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4CE7A63-2DC0-42B2-BBC1-C6E67EE29077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10BE9A16-2C16-40DD-98D6-B402492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0829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FE635D0-E0D2-463D-AC14-EEB081FFC498}"/>
              </a:ext>
            </a:extLst>
          </p:cNvPr>
          <p:cNvSpPr/>
          <p:nvPr/>
        </p:nvSpPr>
        <p:spPr>
          <a:xfrm>
            <a:off x="143164" y="1025237"/>
            <a:ext cx="11905672" cy="5246254"/>
          </a:xfrm>
          <a:prstGeom prst="roundRect">
            <a:avLst>
              <a:gd name="adj" fmla="val 16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sz="3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Скругленный прямоугольник 8">
            <a:extLst>
              <a:ext uri="{FF2B5EF4-FFF2-40B4-BE49-F238E27FC236}">
                <a16:creationId xmlns:a16="http://schemas.microsoft.com/office/drawing/2014/main" id="{B95E0A70-981F-467A-878A-02FBCA3938B9}"/>
              </a:ext>
            </a:extLst>
          </p:cNvPr>
          <p:cNvSpPr/>
          <p:nvPr/>
        </p:nvSpPr>
        <p:spPr>
          <a:xfrm>
            <a:off x="2562199" y="183934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Проектная команда</a:t>
            </a:r>
          </a:p>
        </p:txBody>
      </p:sp>
      <p:graphicFrame>
        <p:nvGraphicFramePr>
          <p:cNvPr id="2" name="Таблица 19">
            <a:extLst>
              <a:ext uri="{FF2B5EF4-FFF2-40B4-BE49-F238E27FC236}">
                <a16:creationId xmlns:a16="http://schemas.microsoft.com/office/drawing/2014/main" id="{6A9C7B3C-E792-495E-BE8B-8B5DDE57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23508"/>
              </p:ext>
            </p:extLst>
          </p:nvPr>
        </p:nvGraphicFramePr>
        <p:xfrm>
          <a:off x="492001" y="1380335"/>
          <a:ext cx="11127343" cy="445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061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проектные задачи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оценка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70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Жукович М.В.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Разработка</a:t>
                      </a:r>
                      <a:r>
                        <a:rPr lang="ru-RU" sz="2400" baseline="0" dirty="0"/>
                        <a:t> программы, журнала и интерфейса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5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Харламова</a:t>
                      </a:r>
                      <a:r>
                        <a:rPr lang="ru-RU" sz="2400" baseline="0" dirty="0"/>
                        <a:t> А.С.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системного </a:t>
                      </a:r>
                      <a:r>
                        <a:rPr lang="ru-RU" sz="2400" dirty="0" err="1"/>
                        <a:t>промпта</a:t>
                      </a:r>
                      <a:r>
                        <a:rPr lang="ru-RU" sz="2400" dirty="0"/>
                        <a:t> рассказчика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57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Хусаинов З.В.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 поиска в тексте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21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Процедурная генерация SciFi текстур | Верещагин Роман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10000"/>
          </a:blip>
          <a:srcRect l="2061" t="1994" r="1031" b="2314"/>
          <a:stretch>
            <a:fillRect/>
          </a:stretch>
        </p:blipFill>
        <p:spPr bwMode="auto">
          <a:xfrm>
            <a:off x="0" y="0"/>
            <a:ext cx="12192000" cy="645795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1101766" y="3143248"/>
            <a:ext cx="5619789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32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251" y="2152074"/>
            <a:ext cx="7638472" cy="137217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Благодарим за ваше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935" y="3619502"/>
            <a:ext cx="546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Georgia" pitchFamily="18" charset="0"/>
              </a:rPr>
              <a:t>Будем рады ответить на ваши вопросы!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6299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5872899"/>
            <a:ext cx="3136568" cy="1147271"/>
            <a:chOff x="0" y="0"/>
            <a:chExt cx="4038600" cy="1477210"/>
          </a:xfrm>
        </p:grpSpPr>
        <p:grpSp>
          <p:nvGrpSpPr>
            <p:cNvPr id="11" name="Группа 11"/>
            <p:cNvGrpSpPr/>
            <p:nvPr/>
          </p:nvGrpSpPr>
          <p:grpSpPr>
            <a:xfrm>
              <a:off x="0" y="0"/>
              <a:ext cx="4038600" cy="1477210"/>
              <a:chOff x="0" y="0"/>
              <a:chExt cx="4038600" cy="1477210"/>
            </a:xfrm>
          </p:grpSpPr>
          <p:pic>
            <p:nvPicPr>
              <p:cNvPr id="15" name="Picture 2" descr="https://storage.tusur.ru/files/40906/1368-408/tusur_w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1"/>
                <a:ext cx="4038600" cy="1477209"/>
              </a:xfrm>
              <a:prstGeom prst="rect">
                <a:avLst/>
              </a:prstGeom>
              <a:noFill/>
            </p:spPr>
          </p:pic>
          <p:sp>
            <p:nvSpPr>
              <p:cNvPr id="16" name="Прямоугольник 15"/>
              <p:cNvSpPr/>
              <p:nvPr/>
            </p:nvSpPr>
            <p:spPr>
              <a:xfrm>
                <a:off x="0" y="0"/>
                <a:ext cx="3771900" cy="876300"/>
              </a:xfrm>
              <a:prstGeom prst="rect">
                <a:avLst/>
              </a:prstGeom>
              <a:solidFill>
                <a:srgbClr val="005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4" name="Picture 2" descr="Фирменный стиль ТУСУРа"/>
            <p:cNvPicPr>
              <a:picLocks noChangeAspect="1" noChangeArrowheads="1"/>
            </p:cNvPicPr>
            <p:nvPr/>
          </p:nvPicPr>
          <p:blipFill>
            <a:blip r:embed="rId4">
              <a:lum bright="70000" contrast="40000"/>
            </a:blip>
            <a:srcRect/>
            <a:stretch>
              <a:fillRect/>
            </a:stretch>
          </p:blipFill>
          <p:spPr bwMode="auto">
            <a:xfrm>
              <a:off x="571499" y="201613"/>
              <a:ext cx="2800351" cy="762795"/>
            </a:xfrm>
            <a:prstGeom prst="rect">
              <a:avLst/>
            </a:prstGeom>
            <a:noFill/>
          </p:spPr>
        </p:pic>
      </p:grpSp>
      <p:sp>
        <p:nvSpPr>
          <p:cNvPr id="2" name="Скругленный прямоугольник 7">
            <a:extLst>
              <a:ext uri="{FF2B5EF4-FFF2-40B4-BE49-F238E27FC236}">
                <a16:creationId xmlns:a16="http://schemas.microsoft.com/office/drawing/2014/main" id="{C00C0D8C-8001-7C40-2427-10F5D2CC0E21}"/>
              </a:ext>
            </a:extLst>
          </p:cNvPr>
          <p:cNvSpPr/>
          <p:nvPr/>
        </p:nvSpPr>
        <p:spPr>
          <a:xfrm>
            <a:off x="6878217" y="4150747"/>
            <a:ext cx="5250434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Georgia" pitchFamily="18" charset="0"/>
              </a:rPr>
              <a:t>Наш проект на 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GitHub: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eorgia" pitchFamily="18" charset="0"/>
              </a:rPr>
              <a:t>https://github.com/KorolOrol/OPDDungeonMaster</a:t>
            </a:r>
            <a:endParaRPr lang="ru-RU" sz="16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71666-A1C1-1966-56FA-FA48545B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659" y="1110931"/>
            <a:ext cx="3347550" cy="3347550"/>
          </a:xfrm>
          <a:prstGeom prst="roundRect">
            <a:avLst>
              <a:gd name="adj" fmla="val 10256"/>
            </a:avLst>
          </a:prstGeom>
          <a:ln>
            <a:noFill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текстовая ролевая игра?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9F9D4-0938-260C-28BF-F69139D91249}"/>
              </a:ext>
            </a:extLst>
          </p:cNvPr>
          <p:cNvSpPr txBox="1"/>
          <p:nvPr/>
        </p:nvSpPr>
        <p:spPr>
          <a:xfrm>
            <a:off x="314324" y="1133475"/>
            <a:ext cx="7206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4292F"/>
                </a:solidFill>
                <a:effectLst/>
                <a:latin typeface="Georgia" panose="02040502050405020303" pitchFamily="18" charset="0"/>
              </a:rPr>
              <a:t>Текстовая ролевая игра - это игровой жанр, в котором игроки взаимодействуют с виртуальным миром через текстовый интерфейс. Основная механика игры основана на чтении описаний событий и ситуаций, а также на написании текстовых команд для взаимодействия с окружающим миром.</a:t>
            </a:r>
          </a:p>
          <a:p>
            <a:r>
              <a:rPr lang="ru-RU" sz="2400" dirty="0">
                <a:latin typeface="Georgia" panose="02040502050405020303" pitchFamily="18" charset="0"/>
              </a:rPr>
              <a:t>Ролевые игры предлагают игрокам возможность полностью погрузиться в другой мир, испытать различные роли и участвовать в захватывающем приключении.</a:t>
            </a:r>
          </a:p>
        </p:txBody>
      </p:sp>
      <p:pic>
        <p:nvPicPr>
          <p:cNvPr id="1026" name="Picture 2" descr="Сленг ролевых | Wiki | Mo Dao Zu Shi [RUS]. Amino">
            <a:extLst>
              <a:ext uri="{FF2B5EF4-FFF2-40B4-BE49-F238E27FC236}">
                <a16:creationId xmlns:a16="http://schemas.microsoft.com/office/drawing/2014/main" id="{115C8941-88EF-4A22-C5E5-6CA793E0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60" y="3890963"/>
            <a:ext cx="3048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A68462-28F8-54B9-EAD9-B0C86D90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17" y="1023372"/>
            <a:ext cx="3393599" cy="28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Проблема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Уже существуют подобные текстовые игры на основе языковых моделей, но у них есть одна общая проблема: нехватка длины контекста. Из-за «плохой» памяти нейросети могут появиться проблемы и ошибки в повествовании, ухудшает опыт игры.</a:t>
            </a:r>
          </a:p>
        </p:txBody>
      </p:sp>
    </p:spTree>
    <p:extLst>
      <p:ext uri="{BB962C8B-B14F-4D97-AF65-F5344CB8AC3E}">
        <p14:creationId xmlns:p14="http://schemas.microsoft.com/office/powerpoint/2010/main" val="33935125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pavel.space/projects/WorldGen/info/cloth1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8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1089891"/>
            <a:ext cx="11429999" cy="5053733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Все </a:t>
            </a:r>
            <a:r>
              <a:rPr lang="ru-RU" sz="3200" dirty="0" err="1">
                <a:solidFill>
                  <a:schemeClr val="tx1"/>
                </a:solidFill>
                <a:latin typeface="Georgia" pitchFamily="18" charset="0"/>
              </a:rPr>
              <a:t>нейросетевые</a:t>
            </a: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 языковые модели имеют ограниченную длину контекста, из-за чего может потеряться важная информация.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Актуальность</a:t>
            </a:r>
          </a:p>
        </p:txBody>
      </p:sp>
      <p:sp>
        <p:nvSpPr>
          <p:cNvPr id="39938" name="AutoShape 2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AutoShape 4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7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Скругленный прямоугольник 6">
            <a:extLst>
              <a:ext uri="{FF2B5EF4-FFF2-40B4-BE49-F238E27FC236}">
                <a16:creationId xmlns:a16="http://schemas.microsoft.com/office/drawing/2014/main" id="{5CF36EA7-B797-4990-834F-3EC295AD4973}"/>
              </a:ext>
            </a:extLst>
          </p:cNvPr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Разработать </a:t>
            </a:r>
            <a:r>
              <a:rPr lang="ru-RU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текстовую ролевую игру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 постоянной памятью (журналом) для языковой модели.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4DBF23B3-1DB9-4910-BF46-748B5AC1AD90}"/>
              </a:ext>
            </a:extLst>
          </p:cNvPr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5997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выбрать основную языковую модель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изучить взаимодействие с нейросетью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через 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журнал для записи контекста;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составить системные </a:t>
            </a:r>
            <a:r>
              <a:rPr lang="ru-RU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промпты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для игры;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конечное программное обеспечение (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MVP)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43439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Рассмотрены языковые модели, которые есть в открытом доступе: </a:t>
            </a:r>
            <a:r>
              <a:rPr lang="en-US" sz="2700" dirty="0">
                <a:latin typeface="Georgia" pitchFamily="18" charset="0"/>
              </a:rPr>
              <a:t>ChatGPT, </a:t>
            </a:r>
            <a:r>
              <a:rPr lang="en-US" sz="2700" dirty="0" err="1">
                <a:latin typeface="Georgia" pitchFamily="18" charset="0"/>
              </a:rPr>
              <a:t>GigaChat</a:t>
            </a:r>
            <a:r>
              <a:rPr lang="en-US" sz="2700" dirty="0">
                <a:latin typeface="Georgia" pitchFamily="18" charset="0"/>
              </a:rPr>
              <a:t>, </a:t>
            </a:r>
            <a:r>
              <a:rPr lang="en-US" sz="2700" dirty="0" err="1">
                <a:latin typeface="Georgia" pitchFamily="18" charset="0"/>
              </a:rPr>
              <a:t>LLaMA</a:t>
            </a:r>
            <a:r>
              <a:rPr lang="en-US" sz="2700" dirty="0">
                <a:latin typeface="Georgia" pitchFamily="18" charset="0"/>
              </a:rPr>
              <a:t>, Bard. </a:t>
            </a:r>
            <a:r>
              <a:rPr lang="ru-RU" sz="2700" dirty="0">
                <a:latin typeface="Georgia" pitchFamily="18" charset="0"/>
              </a:rPr>
              <a:t>В итоге выбрали </a:t>
            </a:r>
            <a:r>
              <a:rPr lang="en-US" sz="2700" dirty="0">
                <a:latin typeface="Georgia" pitchFamily="18" charset="0"/>
              </a:rPr>
              <a:t>ChatGPT </a:t>
            </a:r>
            <a:r>
              <a:rPr lang="ru-RU" sz="2700" dirty="0">
                <a:latin typeface="Georgia" pitchFamily="18" charset="0"/>
              </a:rPr>
              <a:t>по следующим критериям: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2" name="Picture 2" descr="ChatGPT - Wikipedia">
            <a:extLst>
              <a:ext uri="{FF2B5EF4-FFF2-40B4-BE49-F238E27FC236}">
                <a16:creationId xmlns:a16="http://schemas.microsoft.com/office/drawing/2014/main" id="{54958683-5DCF-A221-3837-3F4E6AD6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53" y="4053956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004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graphicFrame>
        <p:nvGraphicFramePr>
          <p:cNvPr id="3" name="Таблица 7">
            <a:extLst>
              <a:ext uri="{FF2B5EF4-FFF2-40B4-BE49-F238E27FC236}">
                <a16:creationId xmlns:a16="http://schemas.microsoft.com/office/drawing/2014/main" id="{DBA3478E-7D0E-4379-2C66-35F9C86E1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5450"/>
              </p:ext>
            </p:extLst>
          </p:nvPr>
        </p:nvGraphicFramePr>
        <p:xfrm>
          <a:off x="314324" y="1133474"/>
          <a:ext cx="11229935" cy="4315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5987">
                  <a:extLst>
                    <a:ext uri="{9D8B030D-6E8A-4147-A177-3AD203B41FA5}">
                      <a16:colId xmlns:a16="http://schemas.microsoft.com/office/drawing/2014/main" val="1660399403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2212654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2071266144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2158521642"/>
                    </a:ext>
                  </a:extLst>
                </a:gridCol>
                <a:gridCol w="2245987">
                  <a:extLst>
                    <a:ext uri="{9D8B030D-6E8A-4147-A177-3AD203B41FA5}">
                      <a16:colId xmlns:a16="http://schemas.microsoft.com/office/drawing/2014/main" val="691522926"/>
                    </a:ext>
                  </a:extLst>
                </a:gridCol>
              </a:tblGrid>
              <a:tr h="86312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Разработчик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Доступ в России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Форма запуска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Georgia" panose="02040502050405020303" pitchFamily="18" charset="0"/>
                        </a:rPr>
                        <a:t>Работа с </a:t>
                      </a:r>
                      <a:r>
                        <a:rPr lang="ru-RU" sz="2000" dirty="0" err="1">
                          <a:latin typeface="Georgia" panose="02040502050405020303" pitchFamily="18" charset="0"/>
                        </a:rPr>
                        <a:t>промптами</a:t>
                      </a:r>
                      <a:endParaRPr lang="ru-RU" sz="20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219697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ChatGPT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OpenAI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нет*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Удаленно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отлично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85598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GigaChat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Сбер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Удаленно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плохо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957295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LLaMA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Meta AI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Локально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latin typeface="Georgia" panose="02040502050405020303" pitchFamily="18" charset="0"/>
                        </a:rPr>
                        <a:t>-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700884"/>
                  </a:ext>
                </a:extLst>
              </a:tr>
              <a:tr h="86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Bard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Google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Удаленно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latin typeface="Georgia" panose="02040502050405020303" pitchFamily="18" charset="0"/>
                        </a:rPr>
                        <a:t>-</a:t>
                      </a:r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4589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D4B205-CEB2-775F-A02A-01FC3F6F1BAC}"/>
              </a:ext>
            </a:extLst>
          </p:cNvPr>
          <p:cNvSpPr txBox="1"/>
          <p:nvPr/>
        </p:nvSpPr>
        <p:spPr>
          <a:xfrm>
            <a:off x="569167" y="5635690"/>
            <a:ext cx="1022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eorgia" panose="02040502050405020303" pitchFamily="18" charset="0"/>
              </a:rPr>
              <a:t>*Есть проекты, которые дают доступ к </a:t>
            </a:r>
            <a:r>
              <a:rPr lang="en-US" sz="2000" dirty="0">
                <a:latin typeface="Georgia" panose="02040502050405020303" pitchFamily="18" charset="0"/>
              </a:rPr>
              <a:t>ChatGPT </a:t>
            </a:r>
            <a:r>
              <a:rPr lang="ru-RU" sz="2000" dirty="0">
                <a:latin typeface="Georgia" panose="02040502050405020303" pitchFamily="18" charset="0"/>
              </a:rPr>
              <a:t>из России.</a:t>
            </a:r>
          </a:p>
        </p:txBody>
      </p:sp>
    </p:spTree>
    <p:extLst>
      <p:ext uri="{BB962C8B-B14F-4D97-AF65-F5344CB8AC3E}">
        <p14:creationId xmlns:p14="http://schemas.microsoft.com/office/powerpoint/2010/main" val="32252190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03031015_win32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tf03031015_win32</Template>
  <TotalTime>1782</TotalTime>
  <Words>750</Words>
  <Application>Microsoft Office PowerPoint</Application>
  <PresentationFormat>Широкоэкранный</PresentationFormat>
  <Paragraphs>137</Paragraphs>
  <Slides>21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Georgia</vt:lpstr>
      <vt:lpstr>Wingdings</vt:lpstr>
      <vt:lpstr>tf03031015_win32</vt:lpstr>
      <vt:lpstr>  Текстовая ролевая игра с использованием языковой модели</vt:lpstr>
      <vt:lpstr>Что такое языковые модели (LLM)?</vt:lpstr>
      <vt:lpstr>Что такое текстовая ролевая игра?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Процедурные алгоритмы</dc:title>
  <dc:creator>Кирилл Никитин</dc:creator>
  <cp:lastModifiedBy>Жукович Миша</cp:lastModifiedBy>
  <cp:revision>110</cp:revision>
  <dcterms:created xsi:type="dcterms:W3CDTF">2022-04-29T01:01:56Z</dcterms:created>
  <dcterms:modified xsi:type="dcterms:W3CDTF">2023-12-06T19:26:06Z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