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2" r:id="rId2"/>
    <p:sldId id="348" r:id="rId3"/>
    <p:sldId id="412" r:id="rId4"/>
    <p:sldId id="416" r:id="rId5"/>
    <p:sldId id="335" r:id="rId6"/>
    <p:sldId id="420" r:id="rId7"/>
    <p:sldId id="419" r:id="rId8"/>
    <p:sldId id="423" r:id="rId9"/>
    <p:sldId id="424" r:id="rId10"/>
    <p:sldId id="425" r:id="rId11"/>
    <p:sldId id="286" r:id="rId12"/>
    <p:sldId id="421" r:id="rId13"/>
    <p:sldId id="422" r:id="rId14"/>
    <p:sldId id="389" r:id="rId15"/>
    <p:sldId id="418" r:id="rId16"/>
    <p:sldId id="417" r:id="rId17"/>
    <p:sldId id="303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2978" autoAdjust="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pPr rtl="0"/>
              <a:t>11.11.2023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pPr rtl="0"/>
              <a:t>11.11.2023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69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80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22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88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06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8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2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pPr rtl="0"/>
              <a:t>11.11.2023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pPr rtl="0"/>
              <a:t>11.11.2023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pPr rtl="0"/>
              <a:t>11.11.2023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pPr rtl="0"/>
              <a:t>11.11.2023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pPr rtl="0"/>
              <a:t>11.11.2023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pPr rtl="0"/>
              <a:t>11.11.2023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pPr rtl="0"/>
              <a:t>11.11.2023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pPr rtl="0"/>
              <a:t>11.11.2023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pPr rtl="0"/>
              <a:t>11.11.2023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transition spd="med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br>
              <a:rPr lang="ru-RU" sz="4400" i="1" u="sng" dirty="0"/>
            </a:br>
            <a:br>
              <a:rPr lang="ru-RU" sz="5400" dirty="0"/>
            </a:br>
            <a:r>
              <a:rPr lang="ru-RU" sz="5400" dirty="0"/>
              <a:t>Текстовая ролевая игра с использованием </a:t>
            </a:r>
            <a:r>
              <a:rPr lang="en-US" sz="5400" dirty="0" err="1"/>
              <a:t>ChatGPT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ru-RU" sz="1600" i="1" dirty="0"/>
              <a:t>Проект ОПД-3 </a:t>
            </a:r>
            <a:r>
              <a:rPr lang="ru-RU" sz="1600" b="1" i="1" dirty="0"/>
              <a:t>«Системное и критическое мышление»</a:t>
            </a:r>
            <a:r>
              <a:rPr lang="ru-RU" sz="1600" i="1" dirty="0"/>
              <a:t> </a:t>
            </a:r>
            <a:r>
              <a:rPr lang="ru-RU" sz="1600" b="1" i="1" dirty="0"/>
              <a:t>+</a:t>
            </a:r>
            <a:r>
              <a:rPr lang="ru-RU" sz="1600" i="1" dirty="0"/>
              <a:t> </a:t>
            </a:r>
            <a:r>
              <a:rPr lang="ru-RU" sz="1600" b="1" i="1" dirty="0"/>
              <a:t>«Процедурная генерация как инструмент решения творческих задач», </a:t>
            </a:r>
            <a:r>
              <a:rPr lang="ru-RU" sz="1600" i="1" dirty="0"/>
              <a:t>кафедра ЭМИС</a:t>
            </a:r>
          </a:p>
        </p:txBody>
      </p:sp>
      <p:pic>
        <p:nvPicPr>
          <p:cNvPr id="4" name="Picture 2" descr="https://storage.tusur.ru/files/40906/1368-408/tusu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4952992" cy="1477209"/>
          </a:xfrm>
          <a:prstGeom prst="rect">
            <a:avLst/>
          </a:prstGeom>
          <a:noFill/>
        </p:spPr>
      </p:pic>
      <p:sp>
        <p:nvSpPr>
          <p:cNvPr id="7" name="Прямоугольный треугольник 6"/>
          <p:cNvSpPr/>
          <p:nvPr/>
        </p:nvSpPr>
        <p:spPr>
          <a:xfrm flipH="1" flipV="1">
            <a:off x="7486650" y="-1"/>
            <a:ext cx="4705350" cy="4820191"/>
          </a:xfrm>
          <a:prstGeom prst="rtTriangle">
            <a:avLst/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>
            <a:off x="0" y="5000627"/>
            <a:ext cx="1857375" cy="1857373"/>
          </a:xfrm>
          <a:prstGeom prst="rtTriangle">
            <a:avLst/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88E01-D554-4558-AE53-028053081DF2}"/>
              </a:ext>
            </a:extLst>
          </p:cNvPr>
          <p:cNvSpPr txBox="1"/>
          <p:nvPr/>
        </p:nvSpPr>
        <p:spPr>
          <a:xfrm>
            <a:off x="1295400" y="1286258"/>
            <a:ext cx="800176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sz="2000" b="1" i="1" dirty="0"/>
              <a:t> Жукович М.В. 572-2</a:t>
            </a:r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Харламова А.С. 572-2</a:t>
            </a:r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Хусаинов З.В. 422-3</a:t>
            </a:r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</a:t>
            </a:r>
            <a:r>
              <a:rPr lang="ru-RU" sz="2000" b="1" i="1" dirty="0" err="1"/>
              <a:t>Заковряжин</a:t>
            </a:r>
            <a:r>
              <a:rPr lang="ru-RU" sz="2000" b="1" i="1" dirty="0"/>
              <a:t> А. </a:t>
            </a:r>
          </a:p>
          <a:p>
            <a:endParaRPr lang="ru-RU" sz="2000" dirty="0"/>
          </a:p>
          <a:p>
            <a:r>
              <a:rPr lang="ru-RU" sz="1600" i="1" dirty="0"/>
              <a:t>Наставники проекта:</a:t>
            </a:r>
            <a:endParaRPr lang="ru-RU" sz="1600" dirty="0"/>
          </a:p>
          <a:p>
            <a:r>
              <a:rPr lang="ru-RU" sz="1600" b="1" i="1" dirty="0"/>
              <a:t>Афанасьева Инга Геннадьевна, </a:t>
            </a:r>
            <a:r>
              <a:rPr lang="ru-RU" sz="1600" i="1" dirty="0"/>
              <a:t>ст. преподаватель каф. ЭМИС</a:t>
            </a:r>
          </a:p>
          <a:p>
            <a:r>
              <a:rPr lang="ru-RU" sz="1600" b="1" i="1" dirty="0"/>
              <a:t>Никитин Кирилл Владимирович,</a:t>
            </a:r>
            <a:r>
              <a:rPr lang="ru-RU" sz="1600" dirty="0"/>
              <a:t> ассистент каф. ЭМИС</a:t>
            </a:r>
            <a:endParaRPr lang="ru-RU" sz="1600" i="1" dirty="0"/>
          </a:p>
        </p:txBody>
      </p:sp>
      <p:sp>
        <p:nvSpPr>
          <p:cNvPr id="11" name="Прямоугольник 14">
            <a:extLst>
              <a:ext uri="{FF2B5EF4-FFF2-40B4-BE49-F238E27FC236}">
                <a16:creationId xmlns:a16="http://schemas.microsoft.com/office/drawing/2014/main" id="{24D3187D-8A43-458F-B043-7A1399F21053}"/>
              </a:ext>
            </a:extLst>
          </p:cNvPr>
          <p:cNvSpPr/>
          <p:nvPr/>
        </p:nvSpPr>
        <p:spPr>
          <a:xfrm>
            <a:off x="0" y="640637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/>
              <a:t>Томск, 2023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10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29394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изучили библиотеку </a:t>
            </a:r>
            <a:r>
              <a:rPr lang="en-US" sz="2700" dirty="0" err="1">
                <a:latin typeface="Georgia" pitchFamily="18" charset="0"/>
              </a:rPr>
              <a:t>gradio</a:t>
            </a:r>
            <a:r>
              <a:rPr lang="ru-RU" sz="2700" dirty="0">
                <a:latin typeface="Georgia" pitchFamily="18" charset="0"/>
              </a:rPr>
              <a:t>, разработали на ее основе интерфейс</a:t>
            </a:r>
            <a:r>
              <a:rPr lang="en-US" sz="2700" dirty="0">
                <a:latin typeface="Georgia" pitchFamily="18" charset="0"/>
              </a:rPr>
              <a:t> </a:t>
            </a:r>
            <a:r>
              <a:rPr lang="ru-RU" sz="2700" dirty="0">
                <a:latin typeface="Georgia" pitchFamily="18" charset="0"/>
              </a:rPr>
              <a:t>и собрали все наработки в готовую программу.</a:t>
            </a:r>
            <a:endParaRPr lang="ru-RU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583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910" y="-89310"/>
            <a:ext cx="109728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267" dirty="0"/>
              <a:t>Этапы реализации проекта</a:t>
            </a:r>
          </a:p>
        </p:txBody>
      </p:sp>
      <p:sp>
        <p:nvSpPr>
          <p:cNvPr id="5" name="Пятиугольник 4"/>
          <p:cNvSpPr/>
          <p:nvPr/>
        </p:nvSpPr>
        <p:spPr>
          <a:xfrm>
            <a:off x="666714" y="1590664"/>
            <a:ext cx="2061265" cy="1021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1" dirty="0"/>
              <a:t>Изучение предметной области</a:t>
            </a:r>
          </a:p>
        </p:txBody>
      </p:sp>
      <p:sp>
        <p:nvSpPr>
          <p:cNvPr id="8" name="Нашивка 7"/>
          <p:cNvSpPr/>
          <p:nvPr/>
        </p:nvSpPr>
        <p:spPr>
          <a:xfrm>
            <a:off x="2381226" y="1610285"/>
            <a:ext cx="1106084" cy="102100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33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143231" y="1610284"/>
            <a:ext cx="2571767" cy="1021000"/>
            <a:chOff x="3500430" y="2500312"/>
            <a:chExt cx="2159315" cy="857256"/>
          </a:xfrm>
        </p:grpSpPr>
        <p:sp>
          <p:nvSpPr>
            <p:cNvPr id="10" name="Нашивка 9"/>
            <p:cNvSpPr/>
            <p:nvPr/>
          </p:nvSpPr>
          <p:spPr>
            <a:xfrm>
              <a:off x="3500430" y="2500312"/>
              <a:ext cx="928694" cy="85725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33">
                <a:solidFill>
                  <a:schemeClr val="tx1"/>
                </a:solidFill>
              </a:endParaRPr>
            </a:p>
          </p:txBody>
        </p:sp>
        <p:sp>
          <p:nvSpPr>
            <p:cNvPr id="9" name="Пятиугольник 8"/>
            <p:cNvSpPr/>
            <p:nvPr/>
          </p:nvSpPr>
          <p:spPr>
            <a:xfrm>
              <a:off x="3929058" y="2500312"/>
              <a:ext cx="1730687" cy="85725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i="1" dirty="0"/>
                <a:t>Исследование существующих решений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096002" y="1610284"/>
            <a:ext cx="2571767" cy="1021000"/>
            <a:chOff x="3500430" y="2500312"/>
            <a:chExt cx="2159315" cy="857256"/>
          </a:xfrm>
        </p:grpSpPr>
        <p:sp>
          <p:nvSpPr>
            <p:cNvPr id="14" name="Нашивка 13"/>
            <p:cNvSpPr/>
            <p:nvPr/>
          </p:nvSpPr>
          <p:spPr>
            <a:xfrm>
              <a:off x="3500430" y="2500312"/>
              <a:ext cx="928694" cy="85725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33">
                <a:solidFill>
                  <a:schemeClr val="tx1"/>
                </a:solidFill>
              </a:endParaRPr>
            </a:p>
          </p:txBody>
        </p:sp>
        <p:sp>
          <p:nvSpPr>
            <p:cNvPr id="15" name="Пятиугольник 14"/>
            <p:cNvSpPr/>
            <p:nvPr/>
          </p:nvSpPr>
          <p:spPr>
            <a:xfrm>
              <a:off x="3929058" y="2500312"/>
              <a:ext cx="1730687" cy="85725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i="1" dirty="0"/>
                <a:t>Разработка собственного решения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9048773" y="1610284"/>
            <a:ext cx="2571767" cy="1021000"/>
            <a:chOff x="3500430" y="2500312"/>
            <a:chExt cx="2159315" cy="857256"/>
          </a:xfrm>
        </p:grpSpPr>
        <p:sp>
          <p:nvSpPr>
            <p:cNvPr id="17" name="Нашивка 16"/>
            <p:cNvSpPr/>
            <p:nvPr/>
          </p:nvSpPr>
          <p:spPr>
            <a:xfrm>
              <a:off x="3500430" y="2500312"/>
              <a:ext cx="928694" cy="85725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33">
                <a:solidFill>
                  <a:schemeClr val="tx1"/>
                </a:solidFill>
              </a:endParaRPr>
            </a:p>
          </p:txBody>
        </p:sp>
        <p:sp>
          <p:nvSpPr>
            <p:cNvPr id="18" name="Пятиугольник 17"/>
            <p:cNvSpPr/>
            <p:nvPr/>
          </p:nvSpPr>
          <p:spPr>
            <a:xfrm>
              <a:off x="3929058" y="2500312"/>
              <a:ext cx="1730687" cy="85725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i="1" dirty="0"/>
                <a:t>Написание ТЗ</a:t>
              </a:r>
            </a:p>
          </p:txBody>
        </p:sp>
      </p:grpSp>
      <p:sp>
        <p:nvSpPr>
          <p:cNvPr id="19" name="Нашивка 18"/>
          <p:cNvSpPr/>
          <p:nvPr/>
        </p:nvSpPr>
        <p:spPr>
          <a:xfrm>
            <a:off x="8286767" y="1610285"/>
            <a:ext cx="1106084" cy="102100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33">
              <a:solidFill>
                <a:schemeClr val="tx1"/>
              </a:solidFill>
            </a:endParaRPr>
          </a:p>
        </p:txBody>
      </p:sp>
      <p:sp>
        <p:nvSpPr>
          <p:cNvPr id="20" name="Нашивка 19"/>
          <p:cNvSpPr/>
          <p:nvPr/>
        </p:nvSpPr>
        <p:spPr>
          <a:xfrm>
            <a:off x="5333997" y="1610285"/>
            <a:ext cx="1106084" cy="102100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33">
              <a:solidFill>
                <a:schemeClr val="tx1"/>
              </a:solidFill>
            </a:endParaRPr>
          </a:p>
        </p:txBody>
      </p:sp>
      <p:sp>
        <p:nvSpPr>
          <p:cNvPr id="24" name="Пятиугольник 23"/>
          <p:cNvSpPr/>
          <p:nvPr/>
        </p:nvSpPr>
        <p:spPr>
          <a:xfrm>
            <a:off x="666713" y="4257683"/>
            <a:ext cx="2061267" cy="1021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1" dirty="0"/>
              <a:t>Разработка архитектуры приложения</a:t>
            </a:r>
          </a:p>
        </p:txBody>
      </p:sp>
      <p:grpSp>
        <p:nvGrpSpPr>
          <p:cNvPr id="26" name="Группа 25"/>
          <p:cNvGrpSpPr/>
          <p:nvPr/>
        </p:nvGrpSpPr>
        <p:grpSpPr>
          <a:xfrm>
            <a:off x="3108985" y="4257683"/>
            <a:ext cx="2571767" cy="1021000"/>
            <a:chOff x="3500430" y="2500312"/>
            <a:chExt cx="2159315" cy="857256"/>
          </a:xfrm>
        </p:grpSpPr>
        <p:sp>
          <p:nvSpPr>
            <p:cNvPr id="27" name="Нашивка 26"/>
            <p:cNvSpPr/>
            <p:nvPr/>
          </p:nvSpPr>
          <p:spPr>
            <a:xfrm>
              <a:off x="3500430" y="2500312"/>
              <a:ext cx="928694" cy="85725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33">
                <a:solidFill>
                  <a:schemeClr val="tx1"/>
                </a:solidFill>
              </a:endParaRPr>
            </a:p>
          </p:txBody>
        </p:sp>
        <p:sp>
          <p:nvSpPr>
            <p:cNvPr id="28" name="Пятиугольник 27"/>
            <p:cNvSpPr/>
            <p:nvPr/>
          </p:nvSpPr>
          <p:spPr>
            <a:xfrm>
              <a:off x="3929058" y="2500312"/>
              <a:ext cx="1730687" cy="85725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i="1" dirty="0"/>
                <a:t>Реализация приложения</a:t>
              </a:r>
            </a:p>
          </p:txBody>
        </p:sp>
      </p:grpSp>
      <p:sp>
        <p:nvSpPr>
          <p:cNvPr id="29" name="Нашивка 28"/>
          <p:cNvSpPr/>
          <p:nvPr/>
        </p:nvSpPr>
        <p:spPr>
          <a:xfrm>
            <a:off x="2346979" y="4257684"/>
            <a:ext cx="1106084" cy="102100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33">
              <a:solidFill>
                <a:schemeClr val="tx1"/>
              </a:solidFill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6061755" y="4257683"/>
            <a:ext cx="2571767" cy="1021000"/>
            <a:chOff x="3500430" y="2500312"/>
            <a:chExt cx="2159315" cy="857256"/>
          </a:xfrm>
        </p:grpSpPr>
        <p:sp>
          <p:nvSpPr>
            <p:cNvPr id="31" name="Нашивка 30"/>
            <p:cNvSpPr/>
            <p:nvPr/>
          </p:nvSpPr>
          <p:spPr>
            <a:xfrm>
              <a:off x="3500430" y="2500312"/>
              <a:ext cx="928694" cy="85725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33">
                <a:solidFill>
                  <a:schemeClr val="tx1"/>
                </a:solidFill>
              </a:endParaRPr>
            </a:p>
          </p:txBody>
        </p:sp>
        <p:sp>
          <p:nvSpPr>
            <p:cNvPr id="32" name="Пятиугольник 31"/>
            <p:cNvSpPr/>
            <p:nvPr/>
          </p:nvSpPr>
          <p:spPr>
            <a:xfrm>
              <a:off x="3929058" y="2500312"/>
              <a:ext cx="1730687" cy="85725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i="1" dirty="0"/>
                <a:t>Отладка</a:t>
              </a:r>
            </a:p>
          </p:txBody>
        </p:sp>
      </p:grpSp>
      <p:sp>
        <p:nvSpPr>
          <p:cNvPr id="33" name="Нашивка 32"/>
          <p:cNvSpPr/>
          <p:nvPr/>
        </p:nvSpPr>
        <p:spPr>
          <a:xfrm>
            <a:off x="5299750" y="4257684"/>
            <a:ext cx="1106084" cy="102100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33">
              <a:solidFill>
                <a:schemeClr val="tx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9014526" y="4257683"/>
            <a:ext cx="2571767" cy="1021000"/>
            <a:chOff x="3500430" y="2500312"/>
            <a:chExt cx="2159315" cy="857256"/>
          </a:xfrm>
        </p:grpSpPr>
        <p:sp>
          <p:nvSpPr>
            <p:cNvPr id="35" name="Нашивка 34"/>
            <p:cNvSpPr/>
            <p:nvPr/>
          </p:nvSpPr>
          <p:spPr>
            <a:xfrm>
              <a:off x="3500430" y="2500312"/>
              <a:ext cx="928694" cy="85725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33">
                <a:solidFill>
                  <a:schemeClr val="tx1"/>
                </a:solidFill>
              </a:endParaRPr>
            </a:p>
          </p:txBody>
        </p:sp>
        <p:sp>
          <p:nvSpPr>
            <p:cNvPr id="36" name="Пятиугольник 35"/>
            <p:cNvSpPr/>
            <p:nvPr/>
          </p:nvSpPr>
          <p:spPr>
            <a:xfrm>
              <a:off x="3929058" y="2500312"/>
              <a:ext cx="1730687" cy="85725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i="1" dirty="0"/>
                <a:t>Тестирование</a:t>
              </a:r>
            </a:p>
          </p:txBody>
        </p:sp>
      </p:grpSp>
      <p:sp>
        <p:nvSpPr>
          <p:cNvPr id="37" name="Нашивка 36"/>
          <p:cNvSpPr/>
          <p:nvPr/>
        </p:nvSpPr>
        <p:spPr>
          <a:xfrm>
            <a:off x="8252521" y="4257684"/>
            <a:ext cx="1106084" cy="102100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33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3495" y="923910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/>
              <a:t>1 часть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43495" y="3590929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/>
              <a:t>2 часть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0441" y="2638422"/>
            <a:ext cx="175118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15.10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14.10</a:t>
            </a:r>
            <a:endParaRPr lang="en-US" sz="2133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проблема изучена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77154" y="2638422"/>
            <a:ext cx="2643416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.10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.10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универсальных алгоритмов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не найдено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32310" y="2638422"/>
            <a:ext cx="2509212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1 / 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133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разработаны собственные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алгоритмы</a:t>
            </a:r>
            <a:endParaRPr lang="ru-RU" sz="14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94795" y="2638422"/>
            <a:ext cx="20384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05</a:t>
            </a:r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1 / 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133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описаны требования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 реализации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507" y="5305441"/>
            <a:ext cx="217181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10.1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1 / 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133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разработана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структура приложения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03732" y="5305441"/>
            <a:ext cx="2674835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25.1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1 / 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22.1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133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закончена разработка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первичной версии продукта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2881" y="5305441"/>
            <a:ext cx="270080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28.1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1 / 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28.1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133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проект внесены требуемые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изменения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91366" y="5305441"/>
            <a:ext cx="207813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30.1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1 /</a:t>
            </a:r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30.1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133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критические ошибки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не выявлены</a:t>
            </a:r>
          </a:p>
        </p:txBody>
      </p:sp>
      <p:sp>
        <p:nvSpPr>
          <p:cNvPr id="50" name="Прямоугольник 7">
            <a:extLst>
              <a:ext uri="{FF2B5EF4-FFF2-40B4-BE49-F238E27FC236}">
                <a16:creationId xmlns:a16="http://schemas.microsoft.com/office/drawing/2014/main" id="{D65527DF-81FB-4126-9907-E8D6A7F64A44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1" name="Номер слайда 11">
            <a:extLst>
              <a:ext uri="{FF2B5EF4-FFF2-40B4-BE49-F238E27FC236}">
                <a16:creationId xmlns:a16="http://schemas.microsoft.com/office/drawing/2014/main" id="{8422F6DF-427C-4C17-BC60-59D4075256A7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11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12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5978" y="1143730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endParaRPr lang="ru-RU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600" b="1">
                <a:solidFill>
                  <a:schemeClr val="tx1"/>
                </a:solidFill>
                <a:latin typeface="Georgia" pitchFamily="18" charset="0"/>
              </a:rPr>
              <a:t>Алгоритм программы</a:t>
            </a:r>
            <a:endParaRPr lang="ru-RU" sz="36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8C2BEB-F1AA-C354-FE4A-645FA256F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882" y="1239591"/>
            <a:ext cx="4910235" cy="49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401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13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endParaRPr lang="ru-RU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Georgia" pitchFamily="18" charset="0"/>
              </a:rPr>
              <a:t>Программный продукт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660B4C-E3A5-89FF-3BD1-E1917EFDF2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21" r="8006" b="8029"/>
          <a:stretch/>
        </p:blipFill>
        <p:spPr>
          <a:xfrm>
            <a:off x="1477152" y="1187343"/>
            <a:ext cx="9218646" cy="49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131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14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Использование журнала позволило повысить качество ответов языковой модели и улучшить опыт использования нейросети в игре.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Georgia" pitchFamily="18" charset="0"/>
              </a:rPr>
              <a:t>Выводы</a:t>
            </a: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15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ru-RU" sz="2300" dirty="0">
                <a:solidFill>
                  <a:schemeClr val="tx1"/>
                </a:solidFill>
                <a:latin typeface="Georgia" panose="02040502050405020303" pitchFamily="18" charset="0"/>
              </a:rPr>
              <a:t>В результате работы над проектом получены и</a:t>
            </a:r>
            <a:r>
              <a:rPr lang="en-US" sz="2300" dirty="0">
                <a:solidFill>
                  <a:schemeClr val="tx1"/>
                </a:solidFill>
                <a:latin typeface="Georgia" panose="02040502050405020303" pitchFamily="18" charset="0"/>
              </a:rPr>
              <a:t>/</a:t>
            </a:r>
            <a:r>
              <a:rPr lang="ru-RU" sz="2300" dirty="0">
                <a:solidFill>
                  <a:schemeClr val="tx1"/>
                </a:solidFill>
                <a:latin typeface="Georgia" panose="02040502050405020303" pitchFamily="18" charset="0"/>
              </a:rPr>
              <a:t>или закреплены навыки и компетенции: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300" i="1" dirty="0">
                <a:solidFill>
                  <a:schemeClr val="tx1"/>
                </a:solidFill>
                <a:latin typeface="Georgia" panose="02040502050405020303" pitchFamily="18" charset="0"/>
              </a:rPr>
              <a:t> аналитическая работа: </a:t>
            </a:r>
            <a:r>
              <a:rPr lang="ru-RU" sz="2300" dirty="0">
                <a:solidFill>
                  <a:schemeClr val="tx1"/>
                </a:solidFill>
                <a:latin typeface="Georgia" panose="02040502050405020303" pitchFamily="18" charset="0"/>
              </a:rPr>
              <a:t>исследование предметной области, составление качественных запросов для </a:t>
            </a:r>
            <a:r>
              <a:rPr lang="en-US" sz="2300" dirty="0" err="1">
                <a:solidFill>
                  <a:schemeClr val="tx1"/>
                </a:solidFill>
                <a:latin typeface="Georgia" panose="02040502050405020303" pitchFamily="18" charset="0"/>
              </a:rPr>
              <a:t>ChatGPT</a:t>
            </a:r>
            <a:r>
              <a:rPr lang="ru-RU" sz="2300" dirty="0">
                <a:solidFill>
                  <a:schemeClr val="tx1"/>
                </a:solidFill>
                <a:latin typeface="Georgia" panose="02040502050405020303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300" i="1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разработка: </a:t>
            </a:r>
            <a:r>
              <a:rPr lang="ru-RU" sz="2300" dirty="0">
                <a:solidFill>
                  <a:schemeClr val="tx1"/>
                </a:solidFill>
                <a:latin typeface="Georgia" panose="02040502050405020303" pitchFamily="18" charset="0"/>
              </a:rPr>
              <a:t>разработка на языке </a:t>
            </a:r>
            <a:r>
              <a:rPr lang="en-US" sz="2300" dirty="0">
                <a:solidFill>
                  <a:schemeClr val="tx1"/>
                </a:solidFill>
                <a:latin typeface="Georgia" panose="02040502050405020303" pitchFamily="18" charset="0"/>
              </a:rPr>
              <a:t>Python</a:t>
            </a:r>
            <a:r>
              <a:rPr lang="ru-RU" sz="2300" dirty="0">
                <a:solidFill>
                  <a:schemeClr val="tx1"/>
                </a:solidFill>
                <a:latin typeface="Georgia" panose="02040502050405020303" pitchFamily="18" charset="0"/>
              </a:rPr>
              <a:t> с использование специальных библиотек;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300" i="1" dirty="0">
                <a:solidFill>
                  <a:schemeClr val="tx1"/>
                </a:solidFill>
                <a:latin typeface="Georgia" panose="02040502050405020303" pitchFamily="18" charset="0"/>
              </a:rPr>
              <a:t> ведение проектов: </a:t>
            </a:r>
            <a:r>
              <a:rPr lang="ru-RU" sz="2300" dirty="0">
                <a:solidFill>
                  <a:schemeClr val="tx1"/>
                </a:solidFill>
                <a:latin typeface="Georgia" panose="02040502050405020303" pitchFamily="18" charset="0"/>
              </a:rPr>
              <a:t>распределение обязанностей, коммуникация внутри группы</a:t>
            </a:r>
            <a:r>
              <a:rPr lang="en-US" sz="2300" dirty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  <a:endParaRPr lang="ru-RU" sz="23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Georgia" pitchFamily="18" charset="0"/>
              </a:rPr>
              <a:t>Образовательный результат</a:t>
            </a: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626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help-in.ru/sites/default/files/1-projects/photo/Voronoi-2017-5.png">
            <a:extLst>
              <a:ext uri="{FF2B5EF4-FFF2-40B4-BE49-F238E27FC236}">
                <a16:creationId xmlns:a16="http://schemas.microsoft.com/office/drawing/2014/main" id="{294DD03D-C35C-4020-A8F2-10D88867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54CE7A63-2DC0-42B2-BBC1-C6E67EE29077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10BE9A16-2C16-40DD-98D6-B402492C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16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9FE635D0-E0D2-463D-AC14-EEB081FFC498}"/>
              </a:ext>
            </a:extLst>
          </p:cNvPr>
          <p:cNvSpPr/>
          <p:nvPr/>
        </p:nvSpPr>
        <p:spPr>
          <a:xfrm>
            <a:off x="143164" y="1025237"/>
            <a:ext cx="11905672" cy="5246254"/>
          </a:xfrm>
          <a:prstGeom prst="roundRect">
            <a:avLst>
              <a:gd name="adj" fmla="val 168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ru-RU" sz="3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" name="Скругленный прямоугольник 8">
            <a:extLst>
              <a:ext uri="{FF2B5EF4-FFF2-40B4-BE49-F238E27FC236}">
                <a16:creationId xmlns:a16="http://schemas.microsoft.com/office/drawing/2014/main" id="{B95E0A70-981F-467A-878A-02FBCA3938B9}"/>
              </a:ext>
            </a:extLst>
          </p:cNvPr>
          <p:cNvSpPr/>
          <p:nvPr/>
        </p:nvSpPr>
        <p:spPr>
          <a:xfrm>
            <a:off x="2562199" y="183934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Проектная команда</a:t>
            </a:r>
          </a:p>
        </p:txBody>
      </p:sp>
      <p:graphicFrame>
        <p:nvGraphicFramePr>
          <p:cNvPr id="2" name="Таблица 19">
            <a:extLst>
              <a:ext uri="{FF2B5EF4-FFF2-40B4-BE49-F238E27FC236}">
                <a16:creationId xmlns:a16="http://schemas.microsoft.com/office/drawing/2014/main" id="{6A9C7B3C-E792-495E-BE8B-8B5DDE575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01805"/>
              </p:ext>
            </p:extLst>
          </p:nvPr>
        </p:nvGraphicFramePr>
        <p:xfrm>
          <a:off x="492001" y="1380336"/>
          <a:ext cx="11127343" cy="4255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60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участник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группа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проектные задачи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оценка команды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53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Жукович М.В.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572-2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Разработка</a:t>
                      </a:r>
                      <a:r>
                        <a:rPr lang="ru-RU" sz="2400" baseline="0" dirty="0"/>
                        <a:t> программы, журнала и интерфейса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09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Харламова</a:t>
                      </a:r>
                      <a:r>
                        <a:rPr lang="ru-RU" sz="2400" baseline="0" dirty="0"/>
                        <a:t> А.С.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572-2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Составление системных промптов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39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Хусаинов З.В.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422-3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Составление системных промптов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39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/>
                        <a:t>Заковряжин</a:t>
                      </a:r>
                      <a:r>
                        <a:rPr lang="ru-RU" sz="2400" dirty="0"/>
                        <a:t> А.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Разработка интерфейса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7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218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Процедурная генерация SciFi текстур | Верещагин Роман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10000"/>
          </a:blip>
          <a:srcRect l="2061" t="1994" r="1031" b="2314"/>
          <a:stretch>
            <a:fillRect/>
          </a:stretch>
        </p:blipFill>
        <p:spPr bwMode="auto">
          <a:xfrm>
            <a:off x="0" y="0"/>
            <a:ext cx="12192000" cy="6457950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3238480" y="3143248"/>
            <a:ext cx="5619789" cy="114300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 sz="32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225965" y="2152074"/>
            <a:ext cx="7638472" cy="137217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Georgia" pitchFamily="18" charset="0"/>
              </a:rPr>
              <a:t>Благодарим за ваше внимание!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5650" y="3619502"/>
            <a:ext cx="5467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Georgia" pitchFamily="18" charset="0"/>
              </a:rPr>
              <a:t>Будем рады ответить на ваши вопросы!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6299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17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0" y="5872899"/>
            <a:ext cx="3136568" cy="1147271"/>
            <a:chOff x="0" y="0"/>
            <a:chExt cx="4038600" cy="1477210"/>
          </a:xfrm>
        </p:grpSpPr>
        <p:grpSp>
          <p:nvGrpSpPr>
            <p:cNvPr id="11" name="Группа 11"/>
            <p:cNvGrpSpPr/>
            <p:nvPr/>
          </p:nvGrpSpPr>
          <p:grpSpPr>
            <a:xfrm>
              <a:off x="0" y="0"/>
              <a:ext cx="4038600" cy="1477210"/>
              <a:chOff x="0" y="0"/>
              <a:chExt cx="4038600" cy="1477210"/>
            </a:xfrm>
          </p:grpSpPr>
          <p:pic>
            <p:nvPicPr>
              <p:cNvPr id="15" name="Picture 2" descr="https://storage.tusur.ru/files/40906/1368-408/tusur_w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1"/>
                <a:ext cx="4038600" cy="1477209"/>
              </a:xfrm>
              <a:prstGeom prst="rect">
                <a:avLst/>
              </a:prstGeom>
              <a:noFill/>
            </p:spPr>
          </p:pic>
          <p:sp>
            <p:nvSpPr>
              <p:cNvPr id="16" name="Прямоугольник 15"/>
              <p:cNvSpPr/>
              <p:nvPr/>
            </p:nvSpPr>
            <p:spPr>
              <a:xfrm>
                <a:off x="0" y="0"/>
                <a:ext cx="3771900" cy="876300"/>
              </a:xfrm>
              <a:prstGeom prst="rect">
                <a:avLst/>
              </a:prstGeom>
              <a:solidFill>
                <a:srgbClr val="005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4" name="Picture 2" descr="Фирменный стиль ТУСУРа"/>
            <p:cNvPicPr>
              <a:picLocks noChangeAspect="1" noChangeArrowheads="1"/>
            </p:cNvPicPr>
            <p:nvPr/>
          </p:nvPicPr>
          <p:blipFill>
            <a:blip r:embed="rId4">
              <a:lum bright="70000" contrast="40000"/>
            </a:blip>
            <a:srcRect/>
            <a:stretch>
              <a:fillRect/>
            </a:stretch>
          </p:blipFill>
          <p:spPr bwMode="auto">
            <a:xfrm>
              <a:off x="571499" y="201613"/>
              <a:ext cx="2800351" cy="76279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Что такое языковые модели?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08" y="1304925"/>
            <a:ext cx="5810291" cy="46263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Нейросети для генерации текстового контента.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Использование языковых моделей разнообразно: обучение, программирование, создание сюжетов.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Контекст – это история раннее отправленных сообщений.</a:t>
            </a:r>
          </a:p>
        </p:txBody>
      </p:sp>
      <p:sp>
        <p:nvSpPr>
          <p:cNvPr id="11" name="Прямоугольник 7">
            <a:extLst>
              <a:ext uri="{FF2B5EF4-FFF2-40B4-BE49-F238E27FC236}">
                <a16:creationId xmlns:a16="http://schemas.microsoft.com/office/drawing/2014/main" id="{B0E993FD-2BEC-4BE3-ADD8-B468C58B2BC3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id="{17A2A9E2-459B-4315-9B87-4CD0F1025152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2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" name="Picture 2" descr="ChatGPT - Wikipedia">
            <a:extLst>
              <a:ext uri="{FF2B5EF4-FFF2-40B4-BE49-F238E27FC236}">
                <a16:creationId xmlns:a16="http://schemas.microsoft.com/office/drawing/2014/main" id="{20B1C369-1A16-028D-27D1-440F5352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7" y="1133475"/>
            <a:ext cx="2082282" cy="208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ChatGPT Works: The Model Behind The Bot | by Molly Ruby | Towards Data  Science">
            <a:extLst>
              <a:ext uri="{FF2B5EF4-FFF2-40B4-BE49-F238E27FC236}">
                <a16:creationId xmlns:a16="http://schemas.microsoft.com/office/drawing/2014/main" id="{11CFD65A-D11C-738B-5F1C-8A4AF4F49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1" b="27152"/>
          <a:stretch/>
        </p:blipFill>
        <p:spPr bwMode="auto">
          <a:xfrm>
            <a:off x="6223518" y="3400721"/>
            <a:ext cx="5682773" cy="225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Проблема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3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Уже существуют подобные текстовые игры на основе языковых моделей, но у них есть одна общая проблема: нехватка длины контекста. Из-за «плохой» памяти нейросети могут появиться проблемы и ошибки в повествовании, ухудшает опыт игры.</a:t>
            </a:r>
          </a:p>
        </p:txBody>
      </p:sp>
    </p:spTree>
    <p:extLst>
      <p:ext uri="{BB962C8B-B14F-4D97-AF65-F5344CB8AC3E}">
        <p14:creationId xmlns:p14="http://schemas.microsoft.com/office/powerpoint/2010/main" val="33935125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 descr="http://pavel.space/projects/WorldGen/info/cloth1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800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4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1089891"/>
            <a:ext cx="11429999" cy="5053733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3200" dirty="0">
                <a:solidFill>
                  <a:schemeClr val="tx1"/>
                </a:solidFill>
                <a:latin typeface="Georgia" pitchFamily="18" charset="0"/>
              </a:rPr>
              <a:t>Все </a:t>
            </a:r>
            <a:r>
              <a:rPr lang="ru-RU" sz="3200" dirty="0" err="1">
                <a:solidFill>
                  <a:schemeClr val="tx1"/>
                </a:solidFill>
                <a:latin typeface="Georgia" pitchFamily="18" charset="0"/>
              </a:rPr>
              <a:t>нейросетевые</a:t>
            </a:r>
            <a:r>
              <a:rPr lang="ru-RU" sz="3200" dirty="0">
                <a:solidFill>
                  <a:schemeClr val="tx1"/>
                </a:solidFill>
                <a:latin typeface="Georgia" pitchFamily="18" charset="0"/>
              </a:rPr>
              <a:t> языковые модели имеют ограниченную длину контекста, из-за чего может потеряться важная информация.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Актуальность</a:t>
            </a:r>
          </a:p>
        </p:txBody>
      </p:sp>
      <p:sp>
        <p:nvSpPr>
          <p:cNvPr id="39938" name="AutoShape 2" descr="Генерация ткани. JS + Perlin Noise + Canvas. Павел Гудане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9940" name="AutoShape 4" descr="Генерация ткани. JS + Perlin Noise + Canvas. Павел Гудане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9074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5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9" name="Скругленный прямоугольник 6">
            <a:extLst>
              <a:ext uri="{FF2B5EF4-FFF2-40B4-BE49-F238E27FC236}">
                <a16:creationId xmlns:a16="http://schemas.microsoft.com/office/drawing/2014/main" id="{5CF36EA7-B797-4990-834F-3EC295AD4973}"/>
              </a:ext>
            </a:extLst>
          </p:cNvPr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Разработать </a:t>
            </a:r>
            <a:r>
              <a:rPr lang="ru-RU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текстовую ролевую игру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с постоянной памятью (журналом) для языковой модели.</a:t>
            </a:r>
          </a:p>
        </p:txBody>
      </p:sp>
      <p:sp>
        <p:nvSpPr>
          <p:cNvPr id="28" name="Скругленный прямоугольник 8">
            <a:extLst>
              <a:ext uri="{FF2B5EF4-FFF2-40B4-BE49-F238E27FC236}">
                <a16:creationId xmlns:a16="http://schemas.microsoft.com/office/drawing/2014/main" id="{4DBF23B3-1DB9-4910-BF46-748B5AC1AD90}"/>
              </a:ext>
            </a:extLst>
          </p:cNvPr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75997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6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изучить взаимодействие с </a:t>
            </a:r>
            <a:r>
              <a:rPr lang="en-US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ChatGPT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через 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API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разработать журнал для записи контекста;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составить системные </a:t>
            </a:r>
            <a:r>
              <a:rPr lang="ru-RU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промпты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для игры;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разработать конечное программное обеспечение.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3743439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7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изучили документацию библиотеки </a:t>
            </a:r>
            <a:r>
              <a:rPr lang="en-US" sz="2700" dirty="0" err="1">
                <a:latin typeface="Georgia" pitchFamily="18" charset="0"/>
              </a:rPr>
              <a:t>openai</a:t>
            </a:r>
            <a:r>
              <a:rPr lang="en-US" sz="2700" dirty="0">
                <a:latin typeface="Georgia" pitchFamily="18" charset="0"/>
              </a:rPr>
              <a:t> </a:t>
            </a:r>
            <a:r>
              <a:rPr lang="ru-RU" sz="2700" dirty="0">
                <a:latin typeface="Georgia" pitchFamily="18" charset="0"/>
              </a:rPr>
              <a:t>для взаимодействия с нейросетью из кода </a:t>
            </a:r>
            <a:r>
              <a:rPr lang="en-US" sz="2700" dirty="0">
                <a:latin typeface="Georgia" pitchFamily="18" charset="0"/>
              </a:rPr>
              <a:t>Python. </a:t>
            </a:r>
            <a:r>
              <a:rPr lang="ru-RU" sz="2700" dirty="0">
                <a:latin typeface="Georgia" pitchFamily="18" charset="0"/>
              </a:rPr>
              <a:t>Создание прототипа программы на основе консольного приложения.</a:t>
            </a:r>
            <a:endParaRPr lang="ru-RU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6135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8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29394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придумали способ взаимодействия с журналом игрока и нейросети, внедрили механизм в раннее созданный прототип.</a:t>
            </a:r>
            <a:endParaRPr lang="ru-RU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385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9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составили системные </a:t>
            </a:r>
            <a:r>
              <a:rPr lang="ru-RU" sz="2700" dirty="0" err="1">
                <a:latin typeface="Georgia" pitchFamily="18" charset="0"/>
              </a:rPr>
              <a:t>промпты</a:t>
            </a:r>
            <a:r>
              <a:rPr lang="ru-RU" sz="2700" dirty="0">
                <a:latin typeface="Georgia" pitchFamily="18" charset="0"/>
              </a:rPr>
              <a:t> для работы нейросети в необходимом направлении: рассказчик, поиск предметов, персонажей и т.д. в тексте.</a:t>
            </a:r>
            <a:endParaRPr lang="ru-RU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764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f03031015_win32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tf03031015_win32</Template>
  <TotalTime>1334</TotalTime>
  <Words>556</Words>
  <Application>Microsoft Office PowerPoint</Application>
  <PresentationFormat>Широкоэкранный</PresentationFormat>
  <Paragraphs>119</Paragraphs>
  <Slides>17</Slides>
  <Notes>8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Georgia</vt:lpstr>
      <vt:lpstr>Times New Roman</vt:lpstr>
      <vt:lpstr>Wingdings</vt:lpstr>
      <vt:lpstr>tf03031015_win32</vt:lpstr>
      <vt:lpstr>  Текстовая ролевая игра с использованием ChatGPT</vt:lpstr>
      <vt:lpstr>Что такое языковые модели?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Процедурные алгоритмы</dc:title>
  <dc:creator>Кирилл Никитин</dc:creator>
  <cp:lastModifiedBy>Жукович Миша</cp:lastModifiedBy>
  <cp:revision>100</cp:revision>
  <dcterms:created xsi:type="dcterms:W3CDTF">2022-04-29T01:01:56Z</dcterms:created>
  <dcterms:modified xsi:type="dcterms:W3CDTF">2023-11-11T16:24:22Z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