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589" y="-2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8831-3631-403C-8BBC-834CADB8C8A1}" type="datetimeFigureOut">
              <a:rPr lang="ru-RU" smtClean="0"/>
              <a:pPr/>
              <a:t>10.06.2023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BDB3-17C0-4ACF-8A69-08753F14FED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8831-3631-403C-8BBC-834CADB8C8A1}" type="datetimeFigureOut">
              <a:rPr lang="ru-RU" smtClean="0"/>
              <a:pPr/>
              <a:t>10.06.2023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BDB3-17C0-4ACF-8A69-08753F14FED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8831-3631-403C-8BBC-834CADB8C8A1}" type="datetimeFigureOut">
              <a:rPr lang="ru-RU" smtClean="0"/>
              <a:pPr/>
              <a:t>10.06.2023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BDB3-17C0-4ACF-8A69-08753F14FED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8831-3631-403C-8BBC-834CADB8C8A1}" type="datetimeFigureOut">
              <a:rPr lang="ru-RU" smtClean="0"/>
              <a:pPr/>
              <a:t>10.06.2023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BDB3-17C0-4ACF-8A69-08753F14FED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8831-3631-403C-8BBC-834CADB8C8A1}" type="datetimeFigureOut">
              <a:rPr lang="ru-RU" smtClean="0"/>
              <a:pPr/>
              <a:t>10.06.2023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BDB3-17C0-4ACF-8A69-08753F14FED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8831-3631-403C-8BBC-834CADB8C8A1}" type="datetimeFigureOut">
              <a:rPr lang="ru-RU" smtClean="0"/>
              <a:pPr/>
              <a:t>10.06.2023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BDB3-17C0-4ACF-8A69-08753F14FED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8831-3631-403C-8BBC-834CADB8C8A1}" type="datetimeFigureOut">
              <a:rPr lang="ru-RU" smtClean="0"/>
              <a:pPr/>
              <a:t>10.06.2023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BDB3-17C0-4ACF-8A69-08753F14FED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8831-3631-403C-8BBC-834CADB8C8A1}" type="datetimeFigureOut">
              <a:rPr lang="ru-RU" smtClean="0"/>
              <a:pPr/>
              <a:t>10.06.2023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BDB3-17C0-4ACF-8A69-08753F14FED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8831-3631-403C-8BBC-834CADB8C8A1}" type="datetimeFigureOut">
              <a:rPr lang="ru-RU" smtClean="0"/>
              <a:pPr/>
              <a:t>10.06.2023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BDB3-17C0-4ACF-8A69-08753F14FED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8831-3631-403C-8BBC-834CADB8C8A1}" type="datetimeFigureOut">
              <a:rPr lang="ru-RU" smtClean="0"/>
              <a:pPr/>
              <a:t>10.06.2023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BDB3-17C0-4ACF-8A69-08753F14FED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8831-3631-403C-8BBC-834CADB8C8A1}" type="datetimeFigureOut">
              <a:rPr lang="ru-RU" smtClean="0"/>
              <a:pPr/>
              <a:t>10.06.2023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8BDB3-17C0-4ACF-8A69-08753F14FED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28831-3631-403C-8BBC-834CADB8C8A1}" type="datetimeFigureOut">
              <a:rPr lang="ru-RU" smtClean="0"/>
              <a:pPr/>
              <a:t>10.06.2023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8BDB3-17C0-4ACF-8A69-08753F14FED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xingbar5jS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603448"/>
            <a:ext cx="9144000" cy="746144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332656"/>
            <a:ext cx="5760640" cy="1800200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l"/>
            <a:r>
              <a:rPr lang="ru-RU" sz="3200" dirty="0" smtClean="0">
                <a:solidFill>
                  <a:schemeClr val="bg1"/>
                </a:solidFill>
                <a:latin typeface="Microsoft JhengHei UI Light" pitchFamily="34" charset="-120"/>
                <a:ea typeface="Microsoft JhengHei UI Light" pitchFamily="34" charset="-120"/>
              </a:rPr>
              <a:t>Проект по предмету:</a:t>
            </a:r>
            <a:br>
              <a:rPr lang="ru-RU" sz="3200" dirty="0" smtClean="0">
                <a:solidFill>
                  <a:schemeClr val="bg1"/>
                </a:solidFill>
                <a:latin typeface="Microsoft JhengHei UI Light" pitchFamily="34" charset="-120"/>
                <a:ea typeface="Microsoft JhengHei UI Light" pitchFamily="34" charset="-120"/>
              </a:rPr>
            </a:br>
            <a:r>
              <a:rPr lang="ru-RU" sz="3200" dirty="0" smtClean="0">
                <a:solidFill>
                  <a:schemeClr val="bg1"/>
                </a:solidFill>
                <a:latin typeface="Microsoft JhengHei UI Light" pitchFamily="34" charset="-120"/>
                <a:ea typeface="Microsoft JhengHei UI Light" pitchFamily="34" charset="-120"/>
              </a:rPr>
              <a:t>«Основы алгоритмизации и программирования»</a:t>
            </a:r>
            <a:endParaRPr lang="ru-RU" sz="3200" dirty="0">
              <a:solidFill>
                <a:schemeClr val="bg1"/>
              </a:solidFill>
              <a:latin typeface="Microsoft JhengHei UI Light" pitchFamily="34" charset="-120"/>
              <a:ea typeface="Microsoft JhengHei UI Light" pitchFamily="34" charset="-12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292080" y="4293096"/>
            <a:ext cx="3632448" cy="2279104"/>
          </a:xfrm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pPr algn="r"/>
            <a:r>
              <a:rPr lang="ru-RU" sz="2000" dirty="0" smtClean="0">
                <a:solidFill>
                  <a:schemeClr val="bg1"/>
                </a:solidFill>
                <a:latin typeface="Microsoft JhengHei UI Light" pitchFamily="34" charset="-120"/>
                <a:ea typeface="Microsoft JhengHei UI Light" pitchFamily="34" charset="-120"/>
              </a:rPr>
              <a:t>Подготовили:</a:t>
            </a: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Microsoft JhengHei UI Light" pitchFamily="34" charset="-120"/>
                <a:ea typeface="Microsoft JhengHei UI Light" pitchFamily="34" charset="-120"/>
              </a:rPr>
              <a:t>Студентки группы ИС-23</a:t>
            </a: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Microsoft JhengHei UI Light" pitchFamily="34" charset="-120"/>
                <a:ea typeface="Microsoft JhengHei UI Light" pitchFamily="34" charset="-120"/>
              </a:rPr>
              <a:t>Королева Дарья,</a:t>
            </a: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Microsoft JhengHei UI Light" pitchFamily="34" charset="-120"/>
                <a:ea typeface="Microsoft JhengHei UI Light" pitchFamily="34" charset="-120"/>
              </a:rPr>
              <a:t>Дорошенко Марина</a:t>
            </a: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Microsoft JhengHei UI Light" pitchFamily="34" charset="-120"/>
                <a:ea typeface="Microsoft JhengHei UI Light" pitchFamily="34" charset="-120"/>
              </a:rPr>
              <a:t>Преподаватель:</a:t>
            </a:r>
          </a:p>
          <a:p>
            <a:pPr algn="r"/>
            <a:r>
              <a:rPr lang="ru-RU" sz="2000" dirty="0" smtClean="0">
                <a:solidFill>
                  <a:schemeClr val="bg1"/>
                </a:solidFill>
                <a:latin typeface="Microsoft JhengHei UI Light" pitchFamily="34" charset="-120"/>
                <a:ea typeface="Microsoft JhengHei UI Light" pitchFamily="34" charset="-120"/>
              </a:rPr>
              <a:t>Манакова Ольга Петровна</a:t>
            </a:r>
            <a:endParaRPr lang="ru-RU" sz="2000" dirty="0">
              <a:solidFill>
                <a:schemeClr val="bg1"/>
              </a:solidFill>
              <a:latin typeface="Microsoft JhengHei UI Light" pitchFamily="34" charset="-120"/>
              <a:ea typeface="Microsoft JhengHei UI Light" pitchFamily="34" charset="-12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39752" y="2852936"/>
            <a:ext cx="2448272" cy="7078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solidFill>
                  <a:schemeClr val="bg1"/>
                </a:solidFill>
                <a:latin typeface="Microsoft JhengHei UI Light" pitchFamily="34" charset="-120"/>
                <a:ea typeface="Microsoft JhengHei UI Light" pitchFamily="34" charset="-120"/>
              </a:rPr>
              <a:t>«Тетрис»</a:t>
            </a:r>
            <a:endParaRPr lang="ru-RU" sz="4000" dirty="0">
              <a:solidFill>
                <a:schemeClr val="bg1"/>
              </a:solidFill>
              <a:latin typeface="Microsoft JhengHei UI Light" pitchFamily="34" charset="-120"/>
              <a:ea typeface="Microsoft JhengHei UI Light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d0qxl8NFkC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387424"/>
            <a:ext cx="9144000" cy="72454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3528" y="404664"/>
            <a:ext cx="4392488" cy="600164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Microsoft JhengHei UI Light" pitchFamily="34" charset="-120"/>
                <a:ea typeface="Microsoft JhengHei UI Light" pitchFamily="34" charset="-120"/>
              </a:rPr>
              <a:t>Идея тетриса родилась у Алексея Пажитнова в 1984 году после знакомства с головоломкой американского математика Соломона </a:t>
            </a:r>
            <a:r>
              <a:rPr lang="ru-RU" sz="2400" dirty="0" err="1">
                <a:solidFill>
                  <a:schemeClr val="bg1"/>
                </a:solidFill>
                <a:latin typeface="Microsoft JhengHei UI Light" pitchFamily="34" charset="-120"/>
                <a:ea typeface="Microsoft JhengHei UI Light" pitchFamily="34" charset="-120"/>
              </a:rPr>
              <a:t>Голомба</a:t>
            </a:r>
            <a:r>
              <a:rPr lang="ru-RU" sz="2400" dirty="0">
                <a:solidFill>
                  <a:schemeClr val="bg1"/>
                </a:solidFill>
                <a:latin typeface="Microsoft JhengHei UI Light" pitchFamily="34" charset="-120"/>
                <a:ea typeface="Microsoft JhengHei UI Light" pitchFamily="34" charset="-120"/>
              </a:rPr>
              <a:t> </a:t>
            </a:r>
            <a:r>
              <a:rPr lang="ru-RU" sz="2400" b="1" dirty="0" err="1">
                <a:solidFill>
                  <a:schemeClr val="bg1"/>
                </a:solidFill>
                <a:latin typeface="Microsoft JhengHei UI Light" pitchFamily="34" charset="-120"/>
                <a:ea typeface="Microsoft JhengHei UI Light" pitchFamily="34" charset="-120"/>
              </a:rPr>
              <a:t>Pentomino</a:t>
            </a:r>
            <a:r>
              <a:rPr lang="ru-RU" sz="2400" b="1" dirty="0">
                <a:solidFill>
                  <a:schemeClr val="bg1"/>
                </a:solidFill>
                <a:latin typeface="Microsoft JhengHei UI Light" pitchFamily="34" charset="-120"/>
                <a:ea typeface="Microsoft JhengHei UI Light" pitchFamily="34" charset="-120"/>
              </a:rPr>
              <a:t> </a:t>
            </a:r>
            <a:r>
              <a:rPr lang="ru-RU" sz="2400" b="1" dirty="0" err="1">
                <a:solidFill>
                  <a:schemeClr val="bg1"/>
                </a:solidFill>
                <a:latin typeface="Microsoft JhengHei UI Light" pitchFamily="34" charset="-120"/>
                <a:ea typeface="Microsoft JhengHei UI Light" pitchFamily="34" charset="-120"/>
              </a:rPr>
              <a:t>Puzzle</a:t>
            </a:r>
            <a:r>
              <a:rPr lang="ru-RU" sz="2400" dirty="0">
                <a:solidFill>
                  <a:schemeClr val="bg1"/>
                </a:solidFill>
                <a:latin typeface="Microsoft JhengHei UI Light" pitchFamily="34" charset="-120"/>
                <a:ea typeface="Microsoft JhengHei UI Light" pitchFamily="34" charset="-120"/>
              </a:rPr>
              <a:t>. Суть этой головоломки была довольно проста и до боли знакома любому современнику: из нескольких фигур нужно было собрать одну большую. Алексей решил сделать компьютерный вариант </a:t>
            </a:r>
            <a:r>
              <a:rPr lang="ru-RU" sz="2400" dirty="0" err="1">
                <a:solidFill>
                  <a:schemeClr val="bg1"/>
                </a:solidFill>
                <a:latin typeface="Microsoft JhengHei UI Light" pitchFamily="34" charset="-120"/>
                <a:ea typeface="Microsoft JhengHei UI Light" pitchFamily="34" charset="-120"/>
              </a:rPr>
              <a:t>пентамино</a:t>
            </a:r>
            <a:r>
              <a:rPr lang="ru-RU" sz="2400" dirty="0">
                <a:solidFill>
                  <a:schemeClr val="bg1"/>
                </a:solidFill>
                <a:latin typeface="Microsoft JhengHei UI Light" pitchFamily="34" charset="-120"/>
                <a:ea typeface="Microsoft JhengHei UI Light" pitchFamily="34" charset="-12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d0qxl8NFkC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387424"/>
            <a:ext cx="9144000" cy="7245424"/>
          </a:xfrm>
          <a:prstGeom prst="rect">
            <a:avLst/>
          </a:prstGeom>
        </p:spPr>
      </p:pic>
      <p:pic>
        <p:nvPicPr>
          <p:cNvPr id="4" name="Рисунок 3" descr="Снимок экрана (1).png"/>
          <p:cNvPicPr>
            <a:picLocks noChangeAspect="1"/>
          </p:cNvPicPr>
          <p:nvPr/>
        </p:nvPicPr>
        <p:blipFill>
          <a:blip r:embed="rId3" cstate="print"/>
          <a:srcRect l="19288" t="4565" r="48425" b="61073"/>
          <a:stretch>
            <a:fillRect/>
          </a:stretch>
        </p:blipFill>
        <p:spPr>
          <a:xfrm>
            <a:off x="1115616" y="1556792"/>
            <a:ext cx="6855962" cy="41044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252536" y="260648"/>
            <a:ext cx="9577064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solidFill>
                  <a:schemeClr val="bg1"/>
                </a:solidFill>
                <a:latin typeface="Microsoft JhengHei UI Light" pitchFamily="34" charset="-120"/>
                <a:ea typeface="Microsoft JhengHei UI Light" pitchFamily="34" charset="-120"/>
              </a:rPr>
              <a:t>Начало работы</a:t>
            </a:r>
            <a:endParaRPr lang="ru-RU" dirty="0">
              <a:solidFill>
                <a:schemeClr val="bg1"/>
              </a:solidFill>
              <a:latin typeface="Microsoft JhengHei UI Light" pitchFamily="34" charset="-120"/>
              <a:ea typeface="Microsoft JhengHei UI Light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d0qxl8NFkC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387424"/>
            <a:ext cx="9144000" cy="7245424"/>
          </a:xfrm>
          <a:prstGeom prst="rect">
            <a:avLst/>
          </a:prstGeom>
        </p:spPr>
      </p:pic>
      <p:pic>
        <p:nvPicPr>
          <p:cNvPr id="3" name="Рисунок 2" descr="Снимок экрана (1).png"/>
          <p:cNvPicPr>
            <a:picLocks noChangeAspect="1"/>
          </p:cNvPicPr>
          <p:nvPr/>
        </p:nvPicPr>
        <p:blipFill>
          <a:blip r:embed="rId3" cstate="print"/>
          <a:srcRect l="20075" t="40600" r="61813" b="43800"/>
          <a:stretch>
            <a:fillRect/>
          </a:stretch>
        </p:blipFill>
        <p:spPr>
          <a:xfrm>
            <a:off x="5292080" y="548680"/>
            <a:ext cx="3567165" cy="1728192"/>
          </a:xfrm>
          <a:prstGeom prst="rect">
            <a:avLst/>
          </a:prstGeom>
        </p:spPr>
      </p:pic>
      <p:pic>
        <p:nvPicPr>
          <p:cNvPr id="4" name="Рисунок 3" descr="Снимок экрана (2).png"/>
          <p:cNvPicPr>
            <a:picLocks noChangeAspect="1"/>
          </p:cNvPicPr>
          <p:nvPr/>
        </p:nvPicPr>
        <p:blipFill>
          <a:blip r:embed="rId4" cstate="print"/>
          <a:srcRect l="19824" t="10801" r="44488" b="49412"/>
          <a:stretch>
            <a:fillRect/>
          </a:stretch>
        </p:blipFill>
        <p:spPr>
          <a:xfrm>
            <a:off x="251520" y="2564904"/>
            <a:ext cx="5396901" cy="33843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1520" y="188640"/>
            <a:ext cx="4752528" cy="138499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  <a:latin typeface="Microsoft JhengHei UI Light" pitchFamily="34" charset="-120"/>
                <a:ea typeface="Microsoft JhengHei UI Light" pitchFamily="34" charset="-120"/>
              </a:rPr>
              <a:t>Задание необходимых для работы картинок, цветов и шрифтов</a:t>
            </a:r>
            <a:endParaRPr lang="ru-RU" sz="2800" dirty="0">
              <a:solidFill>
                <a:schemeClr val="bg1"/>
              </a:solidFill>
              <a:latin typeface="Microsoft JhengHei UI Light" pitchFamily="34" charset="-120"/>
              <a:ea typeface="Microsoft JhengHei UI Light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d0qxl8NFkC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387424"/>
            <a:ext cx="9144000" cy="72454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252536" y="0"/>
            <a:ext cx="9649072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solidFill>
                  <a:schemeClr val="bg1"/>
                </a:solidFill>
                <a:latin typeface="Microsoft JhengHei UI Light" pitchFamily="34" charset="-120"/>
                <a:ea typeface="Microsoft JhengHei UI Light" pitchFamily="34" charset="-120"/>
              </a:rPr>
              <a:t>Создание объектов</a:t>
            </a:r>
            <a:endParaRPr lang="ru-RU" sz="3200" dirty="0">
              <a:solidFill>
                <a:schemeClr val="bg1"/>
              </a:solidFill>
              <a:latin typeface="Microsoft JhengHei UI Light" pitchFamily="34" charset="-120"/>
              <a:ea typeface="Microsoft JhengHei UI Light" pitchFamily="34" charset="-120"/>
            </a:endParaRPr>
          </a:p>
        </p:txBody>
      </p:sp>
      <p:pic>
        <p:nvPicPr>
          <p:cNvPr id="3" name="Рисунок 2" descr="Снимок экрана (5).png"/>
          <p:cNvPicPr>
            <a:picLocks noChangeAspect="1"/>
          </p:cNvPicPr>
          <p:nvPr/>
        </p:nvPicPr>
        <p:blipFill>
          <a:blip r:embed="rId3" cstate="print"/>
          <a:srcRect l="23693" t="12542" r="38188" b="12201"/>
          <a:stretch>
            <a:fillRect/>
          </a:stretch>
        </p:blipFill>
        <p:spPr>
          <a:xfrm>
            <a:off x="2123728" y="0"/>
            <a:ext cx="5472608" cy="6332589"/>
          </a:xfrm>
          <a:prstGeom prst="rect">
            <a:avLst/>
          </a:prstGeom>
        </p:spPr>
      </p:pic>
      <p:pic>
        <p:nvPicPr>
          <p:cNvPr id="4" name="Рисунок 3" descr="Снимок экрана (6).png"/>
          <p:cNvPicPr>
            <a:picLocks noChangeAspect="1"/>
          </p:cNvPicPr>
          <p:nvPr/>
        </p:nvPicPr>
        <p:blipFill>
          <a:blip r:embed="rId4" cstate="print"/>
          <a:srcRect l="23225" t="10801" r="31888" b="12200"/>
          <a:stretch>
            <a:fillRect/>
          </a:stretch>
        </p:blipFill>
        <p:spPr>
          <a:xfrm>
            <a:off x="1403648" y="332656"/>
            <a:ext cx="6762629" cy="6525344"/>
          </a:xfrm>
          <a:prstGeom prst="rect">
            <a:avLst/>
          </a:prstGeom>
        </p:spPr>
      </p:pic>
      <p:pic>
        <p:nvPicPr>
          <p:cNvPr id="5" name="Рисунок 4" descr="Снимок экрана (7).png"/>
          <p:cNvPicPr>
            <a:picLocks noChangeAspect="1"/>
          </p:cNvPicPr>
          <p:nvPr/>
        </p:nvPicPr>
        <p:blipFill>
          <a:blip r:embed="rId5" cstate="print"/>
          <a:srcRect l="25588" t="10801" r="30313" b="5574"/>
          <a:stretch>
            <a:fillRect/>
          </a:stretch>
        </p:blipFill>
        <p:spPr>
          <a:xfrm>
            <a:off x="1475656" y="-54768"/>
            <a:ext cx="6480720" cy="6912768"/>
          </a:xfrm>
          <a:prstGeom prst="rect">
            <a:avLst/>
          </a:prstGeom>
        </p:spPr>
      </p:pic>
      <p:pic>
        <p:nvPicPr>
          <p:cNvPr id="6" name="Рисунок 5" descr="Снимок экрана (8).png"/>
          <p:cNvPicPr>
            <a:picLocks noChangeAspect="1"/>
          </p:cNvPicPr>
          <p:nvPr/>
        </p:nvPicPr>
        <p:blipFill>
          <a:blip r:embed="rId6" cstate="print"/>
          <a:srcRect l="23225" t="17800" r="39763" b="10801"/>
          <a:stretch>
            <a:fillRect/>
          </a:stretch>
        </p:blipFill>
        <p:spPr>
          <a:xfrm>
            <a:off x="1763688" y="0"/>
            <a:ext cx="6048672" cy="656345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44444E-6 L -0.87396 -0.00348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7" y="-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2.59259E-6 L -1.88993 -0.01065 " pathEditMode="relative" ptsTypes="AA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81481E-6 L -0.98437 4.81481E-6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2.22222E-6 L -0.99236 0.00047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d0qxl8NFkC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387424"/>
            <a:ext cx="9144000" cy="72454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756592" y="332656"/>
            <a:ext cx="10585176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solidFill>
                  <a:schemeClr val="bg1"/>
                </a:solidFill>
                <a:latin typeface="Microsoft JhengHei UI Light" pitchFamily="34" charset="-120"/>
                <a:ea typeface="Microsoft JhengHei UI Light" pitchFamily="34" charset="-120"/>
              </a:rPr>
              <a:t>Создание выполняемых действий</a:t>
            </a:r>
            <a:endParaRPr lang="ru-RU" dirty="0">
              <a:solidFill>
                <a:schemeClr val="bg1"/>
              </a:solidFill>
              <a:latin typeface="Microsoft JhengHei UI Light" pitchFamily="34" charset="-120"/>
              <a:ea typeface="Microsoft JhengHei UI Light" pitchFamily="34" charset="-120"/>
            </a:endParaRPr>
          </a:p>
        </p:txBody>
      </p:sp>
      <p:pic>
        <p:nvPicPr>
          <p:cNvPr id="3" name="Рисунок 2" descr="Снимок экрана (9).png"/>
          <p:cNvPicPr>
            <a:picLocks noChangeAspect="1"/>
          </p:cNvPicPr>
          <p:nvPr/>
        </p:nvPicPr>
        <p:blipFill>
          <a:blip r:embed="rId3" cstate="print"/>
          <a:srcRect l="24800" t="9854" r="38975" b="13600"/>
          <a:stretch>
            <a:fillRect/>
          </a:stretch>
        </p:blipFill>
        <p:spPr>
          <a:xfrm>
            <a:off x="251520" y="404664"/>
            <a:ext cx="4896544" cy="5820125"/>
          </a:xfrm>
          <a:prstGeom prst="rect">
            <a:avLst/>
          </a:prstGeom>
        </p:spPr>
      </p:pic>
      <p:pic>
        <p:nvPicPr>
          <p:cNvPr id="4" name="Рисунок 3" descr="Снимок экрана (10).png"/>
          <p:cNvPicPr>
            <a:picLocks noChangeAspect="1"/>
          </p:cNvPicPr>
          <p:nvPr/>
        </p:nvPicPr>
        <p:blipFill>
          <a:blip r:embed="rId4" cstate="print"/>
          <a:srcRect l="25588" t="10241" r="32675" b="48600"/>
          <a:stretch>
            <a:fillRect/>
          </a:stretch>
        </p:blipFill>
        <p:spPr>
          <a:xfrm>
            <a:off x="2783293" y="2492896"/>
            <a:ext cx="6360707" cy="35283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33333E-6 L -0.66927 -0.00439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5" y="-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d0qxl8NFkC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387424"/>
            <a:ext cx="9144000" cy="72454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332656"/>
            <a:ext cx="9144000" cy="107721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solidFill>
                  <a:schemeClr val="bg1"/>
                </a:solidFill>
                <a:latin typeface="Microsoft JhengHei UI Light" pitchFamily="34" charset="-120"/>
                <a:ea typeface="Microsoft JhengHei UI Light" pitchFamily="34" charset="-120"/>
              </a:rPr>
              <a:t>Создание концовки игры и оформление игрового поля</a:t>
            </a:r>
            <a:endParaRPr lang="ru-RU" sz="3200" dirty="0">
              <a:solidFill>
                <a:schemeClr val="bg1"/>
              </a:solidFill>
              <a:latin typeface="Microsoft JhengHei UI Light" pitchFamily="34" charset="-120"/>
              <a:ea typeface="Microsoft JhengHei UI Light" pitchFamily="34" charset="-120"/>
            </a:endParaRPr>
          </a:p>
        </p:txBody>
      </p:sp>
      <p:pic>
        <p:nvPicPr>
          <p:cNvPr id="4" name="Рисунок 3" descr="Снимок экрана (10).png"/>
          <p:cNvPicPr>
            <a:picLocks noChangeAspect="1"/>
          </p:cNvPicPr>
          <p:nvPr/>
        </p:nvPicPr>
        <p:blipFill>
          <a:blip r:embed="rId3" cstate="print"/>
          <a:srcRect l="25588" t="50000" r="37400" b="15000"/>
          <a:stretch>
            <a:fillRect/>
          </a:stretch>
        </p:blipFill>
        <p:spPr>
          <a:xfrm>
            <a:off x="467544" y="1196752"/>
            <a:ext cx="6091877" cy="3240360"/>
          </a:xfrm>
          <a:prstGeom prst="rect">
            <a:avLst/>
          </a:prstGeom>
        </p:spPr>
      </p:pic>
      <p:pic>
        <p:nvPicPr>
          <p:cNvPr id="3" name="Рисунок 2" descr="Снимок экрана (11).png"/>
          <p:cNvPicPr>
            <a:picLocks noChangeAspect="1"/>
          </p:cNvPicPr>
          <p:nvPr/>
        </p:nvPicPr>
        <p:blipFill>
          <a:blip r:embed="rId4" cstate="print"/>
          <a:srcRect l="25588" t="19200" r="38187" b="30400"/>
          <a:stretch>
            <a:fillRect/>
          </a:stretch>
        </p:blipFill>
        <p:spPr>
          <a:xfrm>
            <a:off x="2987824" y="1988840"/>
            <a:ext cx="5832648" cy="45646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85185E-6 L -0.75052 -0.00509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5" y="-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d0qxl8NFkC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387424"/>
            <a:ext cx="9144000" cy="72454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540568" y="332656"/>
            <a:ext cx="10081120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3200" dirty="0" smtClean="0">
                <a:solidFill>
                  <a:schemeClr val="bg1"/>
                </a:solidFill>
                <a:latin typeface="Microsoft JhengHei UI Light" pitchFamily="34" charset="-120"/>
                <a:ea typeface="Microsoft JhengHei UI Light" pitchFamily="34" charset="-120"/>
              </a:rPr>
              <a:t>Готовая игра «Тетрис»</a:t>
            </a:r>
            <a:endParaRPr lang="ru-RU" sz="3200" dirty="0">
              <a:solidFill>
                <a:schemeClr val="bg1"/>
              </a:solidFill>
              <a:latin typeface="Microsoft JhengHei UI Light" pitchFamily="34" charset="-120"/>
              <a:ea typeface="Microsoft JhengHei UI Light" pitchFamily="34" charset="-120"/>
            </a:endParaRPr>
          </a:p>
        </p:txBody>
      </p:sp>
      <p:pic>
        <p:nvPicPr>
          <p:cNvPr id="4" name="Рисунок 3" descr="Снимок экрана (12).png"/>
          <p:cNvPicPr>
            <a:picLocks noChangeAspect="1"/>
          </p:cNvPicPr>
          <p:nvPr/>
        </p:nvPicPr>
        <p:blipFill>
          <a:blip r:embed="rId3" cstate="print"/>
          <a:srcRect l="40616" t="21242" r="40615" b="21884"/>
          <a:stretch>
            <a:fillRect/>
          </a:stretch>
        </p:blipFill>
        <p:spPr>
          <a:xfrm>
            <a:off x="899592" y="1124744"/>
            <a:ext cx="3168352" cy="5400600"/>
          </a:xfrm>
          <a:prstGeom prst="rect">
            <a:avLst/>
          </a:prstGeom>
        </p:spPr>
      </p:pic>
      <p:pic>
        <p:nvPicPr>
          <p:cNvPr id="5" name="Рисунок 4" descr="Снимок экрана (13).png"/>
          <p:cNvPicPr>
            <a:picLocks noChangeAspect="1"/>
          </p:cNvPicPr>
          <p:nvPr/>
        </p:nvPicPr>
        <p:blipFill>
          <a:blip r:embed="rId4" cstate="print"/>
          <a:srcRect l="40191" t="20600" r="40550" b="22000"/>
          <a:stretch>
            <a:fillRect/>
          </a:stretch>
        </p:blipFill>
        <p:spPr>
          <a:xfrm>
            <a:off x="5076056" y="1124744"/>
            <a:ext cx="3240360" cy="54322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xingbar5jSI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603448"/>
            <a:ext cx="9144000" cy="74614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-396552" y="0"/>
            <a:ext cx="9793088" cy="7078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4000" dirty="0" smtClean="0">
                <a:solidFill>
                  <a:schemeClr val="bg1"/>
                </a:solidFill>
                <a:latin typeface="Microsoft JhengHei UI Light" pitchFamily="34" charset="-120"/>
                <a:ea typeface="Microsoft JhengHei UI Light" pitchFamily="34" charset="-120"/>
              </a:rPr>
              <a:t>Вывод</a:t>
            </a:r>
            <a:endParaRPr lang="ru-RU" dirty="0">
              <a:solidFill>
                <a:schemeClr val="bg1"/>
              </a:solidFill>
              <a:latin typeface="Microsoft JhengHei UI Light" pitchFamily="34" charset="-120"/>
              <a:ea typeface="Microsoft JhengHei UI Light" pitchFamily="34" charset="-12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512" y="836712"/>
            <a:ext cx="8784976" cy="181588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  <a:latin typeface="Microsoft JhengHei UI Light" pitchFamily="34" charset="-120"/>
                <a:ea typeface="Microsoft JhengHei UI Light" pitchFamily="34" charset="-120"/>
              </a:rPr>
              <a:t>Игра «Тетрис» улучшает навыки планирования, развивает критическое мышление, быстрое умственное реагирование. Более того, «Тетрис» способен увеличить размеры мозга.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2996952"/>
            <a:ext cx="8784976" cy="181588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bg1"/>
                </a:solidFill>
                <a:latin typeface="Microsoft JhengHei UI Light" pitchFamily="34" charset="-120"/>
                <a:ea typeface="Microsoft JhengHei UI Light" pitchFamily="34" charset="-120"/>
              </a:rPr>
              <a:t>В процессе создания данной игры мы изучили: историю ее появления, совершаемые действия, влияние игры на человека и реализацию идеи на языке программирования </a:t>
            </a:r>
            <a:r>
              <a:rPr lang="en-US" sz="2800" dirty="0" smtClean="0">
                <a:solidFill>
                  <a:schemeClr val="bg1"/>
                </a:solidFill>
                <a:latin typeface="Microsoft JhengHei UI Light" pitchFamily="34" charset="-120"/>
                <a:ea typeface="Microsoft JhengHei UI Light" pitchFamily="34" charset="-120"/>
              </a:rPr>
              <a:t> Python.</a:t>
            </a:r>
            <a:endParaRPr lang="ru-RU" sz="2800" dirty="0">
              <a:solidFill>
                <a:schemeClr val="bg1"/>
              </a:solidFill>
              <a:latin typeface="Microsoft JhengHei UI Light" pitchFamily="34" charset="-120"/>
              <a:ea typeface="Microsoft JhengHei UI Light" pitchFamily="34" charset="-12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512" y="5301208"/>
            <a:ext cx="8784976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>
                <a:solidFill>
                  <a:schemeClr val="bg1"/>
                </a:solidFill>
                <a:latin typeface="Microsoft JhengHei UI Light" pitchFamily="34" charset="-120"/>
                <a:ea typeface="Microsoft JhengHei UI Light" pitchFamily="34" charset="-120"/>
              </a:rPr>
              <a:t>Произведена отладка и тестирование кода, готовая работа выложена на </a:t>
            </a:r>
            <a:r>
              <a:rPr lang="en-US" sz="2800" dirty="0" err="1" smtClean="0">
                <a:solidFill>
                  <a:schemeClr val="bg1"/>
                </a:solidFill>
                <a:latin typeface="Microsoft JhengHei UI Light" pitchFamily="34" charset="-120"/>
                <a:ea typeface="Microsoft JhengHei UI Light" pitchFamily="34" charset="-120"/>
              </a:rPr>
              <a:t>GitHub</a:t>
            </a:r>
            <a:r>
              <a:rPr lang="en-US" sz="2800" dirty="0" smtClean="0">
                <a:solidFill>
                  <a:schemeClr val="bg1"/>
                </a:solidFill>
                <a:latin typeface="Microsoft JhengHei UI Light" pitchFamily="34" charset="-120"/>
                <a:ea typeface="Microsoft JhengHei UI Light" pitchFamily="34" charset="-120"/>
              </a:rPr>
              <a:t>.</a:t>
            </a:r>
            <a:endParaRPr lang="ru-RU" sz="2800" dirty="0">
              <a:solidFill>
                <a:schemeClr val="bg1"/>
              </a:solidFill>
              <a:latin typeface="Microsoft JhengHei UI Light" pitchFamily="34" charset="-120"/>
              <a:ea typeface="Microsoft JhengHei UI Light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134</Words>
  <Application>Microsoft Office PowerPoint</Application>
  <PresentationFormat>Экран (4:3)</PresentationFormat>
  <Paragraphs>19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Проект по предмету: «Основы алгоритмизации и программирования»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предмету: «Основы алгоритмизации и программирования»</dc:title>
  <dc:creator>Darya</dc:creator>
  <cp:lastModifiedBy>Darya</cp:lastModifiedBy>
  <cp:revision>11</cp:revision>
  <dcterms:created xsi:type="dcterms:W3CDTF">2023-06-08T17:46:51Z</dcterms:created>
  <dcterms:modified xsi:type="dcterms:W3CDTF">2023-06-10T15:57:56Z</dcterms:modified>
</cp:coreProperties>
</file>