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4e5e26fbf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4e5e26fbf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4e5e26fb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4e5e26fb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4e5e26fbf_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4e5e26fbf_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4e5e26fbf_3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4e5e26fbf_3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4e5e26fb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4e5e26fb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c4e5e26fb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c4e5e26fb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4e5e26fb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4e5e26fb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4e5e26f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4e5e26f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4e5e26fbf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4e5e26fbf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c4e5e26fbf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c4e5e26fbf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4e5e26fbf_3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4e5e26fbf_3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4e5e26fbf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4e5e26fbf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22.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20.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london4europe.co.uk/european_parliament_elections" TargetMode="External"/><Relationship Id="rId4" Type="http://schemas.openxmlformats.org/officeDocument/2006/relationships/hyperlink" Target="https://javatutorial.net/wp-content/uploads/2017/10/java-encapsulation.png" TargetMode="External"/><Relationship Id="rId5" Type="http://schemas.openxmlformats.org/officeDocument/2006/relationships/hyperlink" Target="https://www.linkedin.com/pulse/encapsulation-java-hansika-hans" TargetMode="External"/><Relationship Id="rId6" Type="http://schemas.openxmlformats.org/officeDocument/2006/relationships/hyperlink" Target="https://www.venice.coe.int/WebForms/pages/?p=02_part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github.com/KorossGame/election-sof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804475"/>
            <a:ext cx="8520600" cy="1016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CMP 1903M Assessment 1</a:t>
            </a:r>
            <a:endParaRPr/>
          </a:p>
        </p:txBody>
      </p:sp>
      <p:sp>
        <p:nvSpPr>
          <p:cNvPr id="55" name="Google Shape;55;p13"/>
          <p:cNvSpPr txBox="1"/>
          <p:nvPr>
            <p:ph idx="1" type="subTitle"/>
          </p:nvPr>
        </p:nvSpPr>
        <p:spPr>
          <a:xfrm>
            <a:off x="1106550" y="2820875"/>
            <a:ext cx="69309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Joe, Olegs, Courtney, Ahad, Archie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259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Calculator Class</a:t>
            </a:r>
            <a:endParaRPr/>
          </a:p>
        </p:txBody>
      </p:sp>
      <p:pic>
        <p:nvPicPr>
          <p:cNvPr id="124" name="Google Shape;124;p22"/>
          <p:cNvPicPr preferRelativeResize="0"/>
          <p:nvPr/>
        </p:nvPicPr>
        <p:blipFill>
          <a:blip r:embed="rId3">
            <a:alphaModFix/>
          </a:blip>
          <a:stretch>
            <a:fillRect/>
          </a:stretch>
        </p:blipFill>
        <p:spPr>
          <a:xfrm>
            <a:off x="113100" y="1023838"/>
            <a:ext cx="3646893" cy="1942300"/>
          </a:xfrm>
          <a:prstGeom prst="rect">
            <a:avLst/>
          </a:prstGeom>
          <a:noFill/>
          <a:ln>
            <a:noFill/>
          </a:ln>
        </p:spPr>
      </p:pic>
      <p:pic>
        <p:nvPicPr>
          <p:cNvPr id="125" name="Google Shape;125;p22"/>
          <p:cNvPicPr preferRelativeResize="0"/>
          <p:nvPr/>
        </p:nvPicPr>
        <p:blipFill>
          <a:blip r:embed="rId4">
            <a:alphaModFix/>
          </a:blip>
          <a:stretch>
            <a:fillRect/>
          </a:stretch>
        </p:blipFill>
        <p:spPr>
          <a:xfrm>
            <a:off x="4747450" y="1025600"/>
            <a:ext cx="4084850" cy="3543276"/>
          </a:xfrm>
          <a:prstGeom prst="rect">
            <a:avLst/>
          </a:prstGeom>
          <a:noFill/>
          <a:ln>
            <a:noFill/>
          </a:ln>
        </p:spPr>
      </p:pic>
      <p:pic>
        <p:nvPicPr>
          <p:cNvPr id="126" name="Google Shape;126;p22"/>
          <p:cNvPicPr preferRelativeResize="0"/>
          <p:nvPr/>
        </p:nvPicPr>
        <p:blipFill rotWithShape="1">
          <a:blip r:embed="rId5">
            <a:alphaModFix/>
          </a:blip>
          <a:srcRect b="0" l="0" r="0" t="0"/>
          <a:stretch/>
        </p:blipFill>
        <p:spPr>
          <a:xfrm>
            <a:off x="113100" y="3157601"/>
            <a:ext cx="4563326" cy="14112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Stress Testing and </a:t>
            </a:r>
            <a:r>
              <a:rPr lang="en"/>
              <a:t>Debugging</a:t>
            </a:r>
            <a:endParaRPr/>
          </a:p>
        </p:txBody>
      </p:sp>
      <p:pic>
        <p:nvPicPr>
          <p:cNvPr id="132" name="Google Shape;132;p23"/>
          <p:cNvPicPr preferRelativeResize="0"/>
          <p:nvPr/>
        </p:nvPicPr>
        <p:blipFill>
          <a:blip r:embed="rId3">
            <a:alphaModFix/>
          </a:blip>
          <a:stretch>
            <a:fillRect/>
          </a:stretch>
        </p:blipFill>
        <p:spPr>
          <a:xfrm>
            <a:off x="404375" y="1231925"/>
            <a:ext cx="2356025" cy="1043175"/>
          </a:xfrm>
          <a:prstGeom prst="rect">
            <a:avLst/>
          </a:prstGeom>
          <a:noFill/>
          <a:ln>
            <a:noFill/>
          </a:ln>
        </p:spPr>
      </p:pic>
      <p:pic>
        <p:nvPicPr>
          <p:cNvPr id="133" name="Google Shape;133;p23"/>
          <p:cNvPicPr preferRelativeResize="0"/>
          <p:nvPr/>
        </p:nvPicPr>
        <p:blipFill>
          <a:blip r:embed="rId4">
            <a:alphaModFix/>
          </a:blip>
          <a:stretch>
            <a:fillRect/>
          </a:stretch>
        </p:blipFill>
        <p:spPr>
          <a:xfrm>
            <a:off x="404388" y="2785663"/>
            <a:ext cx="2170675" cy="434150"/>
          </a:xfrm>
          <a:prstGeom prst="rect">
            <a:avLst/>
          </a:prstGeom>
          <a:noFill/>
          <a:ln>
            <a:noFill/>
          </a:ln>
        </p:spPr>
      </p:pic>
      <p:pic>
        <p:nvPicPr>
          <p:cNvPr id="134" name="Google Shape;134;p23"/>
          <p:cNvPicPr preferRelativeResize="0"/>
          <p:nvPr/>
        </p:nvPicPr>
        <p:blipFill>
          <a:blip r:embed="rId5">
            <a:alphaModFix/>
          </a:blip>
          <a:stretch>
            <a:fillRect/>
          </a:stretch>
        </p:blipFill>
        <p:spPr>
          <a:xfrm>
            <a:off x="384813" y="3730375"/>
            <a:ext cx="2209800" cy="609600"/>
          </a:xfrm>
          <a:prstGeom prst="rect">
            <a:avLst/>
          </a:prstGeom>
          <a:noFill/>
          <a:ln>
            <a:noFill/>
          </a:ln>
        </p:spPr>
      </p:pic>
      <p:sp>
        <p:nvSpPr>
          <p:cNvPr id="135" name="Google Shape;135;p23"/>
          <p:cNvSpPr txBox="1"/>
          <p:nvPr/>
        </p:nvSpPr>
        <p:spPr>
          <a:xfrm>
            <a:off x="3559350" y="1102900"/>
            <a:ext cx="50133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For testing we used random test data which allowed us to find various logical errors within our code, one of which was the event of a tied voting.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We used Python for its ease of use in handling files and our prior knowledge of the language, it has advantages over C# in that area as it requires no low level implementing.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solidFill>
                  <a:srgbClr val="000000"/>
                </a:solidFill>
                <a:highlight>
                  <a:srgbClr val="FFFFFF"/>
                </a:highlight>
              </a:rPr>
              <a:t>Nick Hopkinson, Worked example of allocation of seats, image, </a:t>
            </a:r>
            <a:r>
              <a:rPr lang="en" sz="1500" u="sng">
                <a:solidFill>
                  <a:srgbClr val="000000"/>
                </a:solidFill>
                <a:hlinkClick r:id="rId3">
                  <a:extLst>
                    <a:ext uri="{A12FA001-AC4F-418D-AE19-62706E023703}">
                      <ahyp:hlinkClr val="tx"/>
                    </a:ext>
                  </a:extLst>
                </a:hlinkClick>
              </a:rPr>
              <a:t>https://www.london4europe.co.uk/european_parliament_elections</a:t>
            </a:r>
            <a:r>
              <a:rPr lang="en" sz="1500">
                <a:solidFill>
                  <a:srgbClr val="000000"/>
                </a:solidFill>
              </a:rPr>
              <a:t> [Accessed 4.03.2021]</a:t>
            </a:r>
            <a:endParaRPr sz="1500">
              <a:solidFill>
                <a:srgbClr val="000000"/>
              </a:solidFill>
            </a:endParaRPr>
          </a:p>
          <a:p>
            <a:pPr indent="0" lvl="0" marL="0" rtl="0" algn="l">
              <a:lnSpc>
                <a:spcPct val="100000"/>
              </a:lnSpc>
              <a:spcBef>
                <a:spcPts val="0"/>
              </a:spcBef>
              <a:spcAft>
                <a:spcPts val="0"/>
              </a:spcAft>
              <a:buNone/>
            </a:pPr>
            <a:r>
              <a:t/>
            </a:r>
            <a:endParaRPr sz="1500">
              <a:solidFill>
                <a:srgbClr val="000000"/>
              </a:solidFill>
            </a:endParaRPr>
          </a:p>
          <a:p>
            <a:pPr indent="0" lvl="0" marL="0" rtl="0" algn="l">
              <a:lnSpc>
                <a:spcPct val="100000"/>
              </a:lnSpc>
              <a:spcBef>
                <a:spcPts val="0"/>
              </a:spcBef>
              <a:spcAft>
                <a:spcPts val="0"/>
              </a:spcAft>
              <a:buNone/>
            </a:pPr>
            <a:r>
              <a:rPr lang="en" sz="1500">
                <a:solidFill>
                  <a:srgbClr val="000000"/>
                </a:solidFill>
                <a:highlight>
                  <a:srgbClr val="FFFFFF"/>
                </a:highlight>
              </a:rPr>
              <a:t>Filip, 2017, Java encapsulation example, image, </a:t>
            </a:r>
            <a:r>
              <a:rPr lang="en" sz="1500" u="sng">
                <a:solidFill>
                  <a:srgbClr val="000000"/>
                </a:solidFill>
                <a:highlight>
                  <a:srgbClr val="FFFFFF"/>
                </a:highlight>
                <a:hlinkClick r:id="rId4">
                  <a:extLst>
                    <a:ext uri="{A12FA001-AC4F-418D-AE19-62706E023703}">
                      <ahyp:hlinkClr val="tx"/>
                    </a:ext>
                  </a:extLst>
                </a:hlinkClick>
              </a:rPr>
              <a:t>https://javatutorial.net/wp-content/uploads/2017/10/java-encapsulation.png</a:t>
            </a:r>
            <a:r>
              <a:rPr lang="en" sz="1500">
                <a:solidFill>
                  <a:srgbClr val="000000"/>
                </a:solidFill>
                <a:highlight>
                  <a:srgbClr val="FFFFFF"/>
                </a:highlight>
              </a:rPr>
              <a:t> [Accessed 4.03.2021]</a:t>
            </a:r>
            <a:endParaRPr sz="1500">
              <a:solidFill>
                <a:srgbClr val="000000"/>
              </a:solidFill>
              <a:highlight>
                <a:srgbClr val="FFFFFF"/>
              </a:highlight>
            </a:endParaRPr>
          </a:p>
          <a:p>
            <a:pPr indent="0" lvl="0" marL="0" rtl="0" algn="l">
              <a:lnSpc>
                <a:spcPct val="100000"/>
              </a:lnSpc>
              <a:spcBef>
                <a:spcPts val="1200"/>
              </a:spcBef>
              <a:spcAft>
                <a:spcPts val="0"/>
              </a:spcAft>
              <a:buNone/>
            </a:pPr>
            <a:r>
              <a:rPr lang="en" sz="1500">
                <a:solidFill>
                  <a:srgbClr val="000000"/>
                </a:solidFill>
                <a:highlight>
                  <a:srgbClr val="FFFFFF"/>
                </a:highlight>
              </a:rPr>
              <a:t>Hansika Hans, 2018, Encapsulation in Java, </a:t>
            </a:r>
            <a:r>
              <a:rPr lang="en" sz="1500">
                <a:solidFill>
                  <a:srgbClr val="000000"/>
                </a:solidFill>
                <a:highlight>
                  <a:schemeClr val="lt1"/>
                </a:highlight>
              </a:rPr>
              <a:t>image, </a:t>
            </a:r>
            <a:r>
              <a:rPr lang="en" sz="1500" u="sng">
                <a:solidFill>
                  <a:srgbClr val="000000"/>
                </a:solidFill>
                <a:highlight>
                  <a:schemeClr val="lt1"/>
                </a:highlight>
                <a:hlinkClick r:id="rId5">
                  <a:extLst>
                    <a:ext uri="{A12FA001-AC4F-418D-AE19-62706E023703}">
                      <ahyp:hlinkClr val="tx"/>
                    </a:ext>
                  </a:extLst>
                </a:hlinkClick>
              </a:rPr>
              <a:t>https://www.linkedin.com/pulse/encapsulation-java-hansika-hans</a:t>
            </a:r>
            <a:r>
              <a:rPr lang="en" sz="1500">
                <a:solidFill>
                  <a:srgbClr val="000000"/>
                </a:solidFill>
                <a:highlight>
                  <a:srgbClr val="FFFFFF"/>
                </a:highlight>
              </a:rPr>
              <a:t> [</a:t>
            </a:r>
            <a:r>
              <a:rPr lang="en" sz="1500">
                <a:solidFill>
                  <a:srgbClr val="000000"/>
                </a:solidFill>
                <a:highlight>
                  <a:schemeClr val="lt1"/>
                </a:highlight>
              </a:rPr>
              <a:t>Accessed 4.03.2021</a:t>
            </a:r>
            <a:r>
              <a:rPr lang="en" sz="1500">
                <a:solidFill>
                  <a:srgbClr val="000000"/>
                </a:solidFill>
                <a:highlight>
                  <a:srgbClr val="FFFFFF"/>
                </a:highlight>
              </a:rPr>
              <a:t>]</a:t>
            </a:r>
            <a:endParaRPr sz="1500">
              <a:solidFill>
                <a:srgbClr val="000000"/>
              </a:solidFill>
              <a:highlight>
                <a:srgbClr val="FFFFFF"/>
              </a:highlight>
            </a:endParaRPr>
          </a:p>
          <a:p>
            <a:pPr indent="0" lvl="0" marL="0" marR="952500" rtl="0" algn="l">
              <a:lnSpc>
                <a:spcPct val="120000"/>
              </a:lnSpc>
              <a:spcBef>
                <a:spcPts val="1200"/>
              </a:spcBef>
              <a:spcAft>
                <a:spcPts val="0"/>
              </a:spcAft>
              <a:buNone/>
            </a:pPr>
            <a:r>
              <a:rPr lang="en" sz="1500">
                <a:solidFill>
                  <a:srgbClr val="000000"/>
                </a:solidFill>
              </a:rPr>
              <a:t>Venice Commission</a:t>
            </a:r>
            <a:r>
              <a:rPr lang="en" sz="1500">
                <a:solidFill>
                  <a:srgbClr val="000000"/>
                </a:solidFill>
                <a:highlight>
                  <a:schemeClr val="lt1"/>
                </a:highlight>
              </a:rPr>
              <a:t>, 2014, Political parties, image, </a:t>
            </a:r>
            <a:r>
              <a:rPr lang="en" sz="1500" u="sng">
                <a:solidFill>
                  <a:srgbClr val="000000"/>
                </a:solidFill>
                <a:highlight>
                  <a:srgbClr val="FFFFFF"/>
                </a:highlight>
                <a:hlinkClick r:id="rId6">
                  <a:extLst>
                    <a:ext uri="{A12FA001-AC4F-418D-AE19-62706E023703}">
                      <ahyp:hlinkClr val="tx"/>
                    </a:ext>
                  </a:extLst>
                </a:hlinkClick>
              </a:rPr>
              <a:t>https://www.venice.coe.int/WebForms/pages/?p=02_parties</a:t>
            </a:r>
            <a:r>
              <a:rPr lang="en" sz="1500">
                <a:solidFill>
                  <a:srgbClr val="000000"/>
                </a:solidFill>
                <a:highlight>
                  <a:schemeClr val="lt1"/>
                </a:highlight>
              </a:rPr>
              <a:t> [Accessed 4.03.2021]</a:t>
            </a:r>
            <a:endParaRPr sz="1500">
              <a:solidFill>
                <a:srgbClr val="000000"/>
              </a:solidFill>
              <a:highlight>
                <a:srgbClr val="FFFFFF"/>
              </a:highlight>
            </a:endParaRPr>
          </a:p>
          <a:p>
            <a:pPr indent="0" lvl="0" marL="0" rtl="0" algn="l">
              <a:spcBef>
                <a:spcPts val="0"/>
              </a:spcBef>
              <a:spcAft>
                <a:spcPts val="1200"/>
              </a:spcAft>
              <a:buNone/>
            </a:pPr>
            <a:r>
              <a:t/>
            </a:r>
            <a:endParaRPr sz="1000">
              <a:solidFill>
                <a:schemeClr val="dk1"/>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1" type="body"/>
          </p:nvPr>
        </p:nvSpPr>
        <p:spPr>
          <a:xfrm>
            <a:off x="311700" y="284650"/>
            <a:ext cx="8520600" cy="4620600"/>
          </a:xfrm>
          <a:prstGeom prst="rect">
            <a:avLst/>
          </a:prstGeom>
        </p:spPr>
        <p:txBody>
          <a:bodyPr anchorCtr="0" anchor="ctr"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n" sz="3600">
                <a:solidFill>
                  <a:schemeClr val="dk1"/>
                </a:solidFill>
              </a:rPr>
              <a:t>Thanks for your attention and time</a:t>
            </a:r>
            <a:endParaRPr sz="36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312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15246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rgbClr val="000000"/>
              </a:buClr>
              <a:buSzPts val="1500"/>
              <a:buChar char="●"/>
            </a:pPr>
            <a:r>
              <a:rPr lang="en" sz="1500">
                <a:solidFill>
                  <a:srgbClr val="000000"/>
                </a:solidFill>
              </a:rPr>
              <a:t>The assignment task was to create a voting calculator specified to the D’Hondt method for proportional representation: OOP implementation and principles, version control.</a:t>
            </a:r>
            <a:br>
              <a:rPr lang="en" sz="1500">
                <a:solidFill>
                  <a:srgbClr val="000000"/>
                </a:solidFill>
              </a:rPr>
            </a:br>
            <a:endParaRPr sz="1500">
              <a:solidFill>
                <a:srgbClr val="000000"/>
              </a:solidFill>
            </a:endParaRPr>
          </a:p>
          <a:p>
            <a:pPr indent="-323850" lvl="0" marL="457200" rtl="0" algn="l">
              <a:spcBef>
                <a:spcPts val="0"/>
              </a:spcBef>
              <a:spcAft>
                <a:spcPts val="0"/>
              </a:spcAft>
              <a:buClr>
                <a:srgbClr val="000000"/>
              </a:buClr>
              <a:buSzPts val="1500"/>
              <a:buChar char="●"/>
            </a:pPr>
            <a:r>
              <a:rPr lang="en" sz="1500">
                <a:solidFill>
                  <a:srgbClr val="000000"/>
                </a:solidFill>
              </a:rPr>
              <a:t>The D’Hondt formula consists of finding the highest average value within a set, used concurrently within electoral systems around the world, minimising the </a:t>
            </a:r>
            <a:r>
              <a:rPr lang="en" sz="1500">
                <a:solidFill>
                  <a:srgbClr val="000000"/>
                </a:solidFill>
              </a:rPr>
              <a:t>disproportionality</a:t>
            </a:r>
            <a:r>
              <a:rPr lang="en" sz="1500">
                <a:solidFill>
                  <a:srgbClr val="000000"/>
                </a:solidFill>
              </a:rPr>
              <a:t> within many current voting systems, such as First Past The Post.</a:t>
            </a:r>
            <a:endParaRPr sz="1500">
              <a:solidFill>
                <a:srgbClr val="000000"/>
              </a:solidFill>
            </a:endParaRPr>
          </a:p>
        </p:txBody>
      </p:sp>
      <p:pic>
        <p:nvPicPr>
          <p:cNvPr id="62" name="Google Shape;62;p14"/>
          <p:cNvPicPr preferRelativeResize="0"/>
          <p:nvPr/>
        </p:nvPicPr>
        <p:blipFill>
          <a:blip r:embed="rId3">
            <a:alphaModFix/>
          </a:blip>
          <a:stretch>
            <a:fillRect/>
          </a:stretch>
        </p:blipFill>
        <p:spPr>
          <a:xfrm>
            <a:off x="5284125" y="2811825"/>
            <a:ext cx="3384525" cy="1664650"/>
          </a:xfrm>
          <a:prstGeom prst="rect">
            <a:avLst/>
          </a:prstGeom>
          <a:noFill/>
          <a:ln>
            <a:noFill/>
          </a:ln>
        </p:spPr>
      </p:pic>
      <p:sp>
        <p:nvSpPr>
          <p:cNvPr id="63" name="Google Shape;63;p14"/>
          <p:cNvSpPr txBox="1"/>
          <p:nvPr/>
        </p:nvSpPr>
        <p:spPr>
          <a:xfrm>
            <a:off x="549325" y="3120800"/>
            <a:ext cx="439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Georgia"/>
                <a:ea typeface="Georgia"/>
                <a:cs typeface="Georgia"/>
                <a:sym typeface="Georgia"/>
              </a:rPr>
              <a:t>In this worked example, a </a:t>
            </a:r>
            <a:r>
              <a:rPr i="1" lang="en">
                <a:latin typeface="Georgia"/>
                <a:ea typeface="Georgia"/>
                <a:cs typeface="Georgia"/>
                <a:sym typeface="Georgia"/>
              </a:rPr>
              <a:t>fixed</a:t>
            </a:r>
            <a:r>
              <a:rPr i="1" lang="en">
                <a:latin typeface="Georgia"/>
                <a:ea typeface="Georgia"/>
                <a:cs typeface="Georgia"/>
                <a:sym typeface="Georgia"/>
              </a:rPr>
              <a:t> amount of 5 seats is being distributed between the 5 parties. Very similar to the context of the assignment using the European Parliamentary voting process as another example.</a:t>
            </a:r>
            <a:endParaRPr i="1">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7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Version Control</a:t>
            </a:r>
            <a:endParaRPr/>
          </a:p>
        </p:txBody>
      </p:sp>
      <p:sp>
        <p:nvSpPr>
          <p:cNvPr id="69" name="Google Shape;69;p15"/>
          <p:cNvSpPr txBox="1"/>
          <p:nvPr>
            <p:ph idx="1" type="body"/>
          </p:nvPr>
        </p:nvSpPr>
        <p:spPr>
          <a:xfrm>
            <a:off x="5666450" y="658125"/>
            <a:ext cx="3165900" cy="43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n" sz="1530">
                <a:solidFill>
                  <a:srgbClr val="000000"/>
                </a:solidFill>
              </a:rPr>
              <a:t>Using Git and Github to manage versions of the projects was smooth and streamlined, it gave us room to test our implementations without the fear of the project crashing, making sure that debugging and stress testing was easy to handle.</a:t>
            </a:r>
            <a:endParaRPr sz="1530">
              <a:solidFill>
                <a:srgbClr val="000000"/>
              </a:solidFill>
            </a:endParaRPr>
          </a:p>
          <a:p>
            <a:pPr indent="0" lvl="0" marL="0" rtl="0" algn="l">
              <a:spcBef>
                <a:spcPts val="1200"/>
              </a:spcBef>
              <a:spcAft>
                <a:spcPts val="1200"/>
              </a:spcAft>
              <a:buSzPts val="935"/>
              <a:buNone/>
            </a:pPr>
            <a:r>
              <a:rPr lang="en" sz="1530">
                <a:solidFill>
                  <a:srgbClr val="000000"/>
                </a:solidFill>
              </a:rPr>
              <a:t>Each update was </a:t>
            </a:r>
            <a:r>
              <a:rPr lang="en" sz="1530">
                <a:solidFill>
                  <a:srgbClr val="000000"/>
                </a:solidFill>
              </a:rPr>
              <a:t>accompanied</a:t>
            </a:r>
            <a:r>
              <a:rPr lang="en" sz="1530">
                <a:solidFill>
                  <a:srgbClr val="000000"/>
                </a:solidFill>
              </a:rPr>
              <a:t> by a series of patch notes / comments specifying the changes made. And using pull requests before moving any files to our master folder, ensuring a stable final build.</a:t>
            </a:r>
            <a:endParaRPr sz="1530">
              <a:solidFill>
                <a:srgbClr val="000000"/>
              </a:solidFill>
            </a:endParaRPr>
          </a:p>
        </p:txBody>
      </p:sp>
      <p:pic>
        <p:nvPicPr>
          <p:cNvPr id="70" name="Google Shape;70;p15"/>
          <p:cNvPicPr preferRelativeResize="0"/>
          <p:nvPr/>
        </p:nvPicPr>
        <p:blipFill>
          <a:blip r:embed="rId3">
            <a:alphaModFix/>
          </a:blip>
          <a:stretch>
            <a:fillRect/>
          </a:stretch>
        </p:blipFill>
        <p:spPr>
          <a:xfrm>
            <a:off x="311700" y="905275"/>
            <a:ext cx="5209474" cy="3209100"/>
          </a:xfrm>
          <a:prstGeom prst="rect">
            <a:avLst/>
          </a:prstGeom>
          <a:noFill/>
          <a:ln>
            <a:noFill/>
          </a:ln>
        </p:spPr>
      </p:pic>
      <p:sp>
        <p:nvSpPr>
          <p:cNvPr id="71" name="Google Shape;71;p15"/>
          <p:cNvSpPr txBox="1"/>
          <p:nvPr/>
        </p:nvSpPr>
        <p:spPr>
          <a:xfrm>
            <a:off x="344225" y="4276325"/>
            <a:ext cx="430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Repository may be found: </a:t>
            </a:r>
            <a:r>
              <a:rPr lang="en" u="sng">
                <a:solidFill>
                  <a:srgbClr val="434343"/>
                </a:solidFill>
                <a:hlinkClick r:id="rId4">
                  <a:extLst>
                    <a:ext uri="{A12FA001-AC4F-418D-AE19-62706E023703}">
                      <ahyp:hlinkClr val="tx"/>
                    </a:ext>
                  </a:extLst>
                </a:hlinkClick>
              </a:rPr>
              <a:t>https://github.com/KorossGame/election-soft</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313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Collaboration</a:t>
            </a:r>
            <a:endParaRPr/>
          </a:p>
        </p:txBody>
      </p:sp>
      <p:sp>
        <p:nvSpPr>
          <p:cNvPr id="77" name="Google Shape;77;p16"/>
          <p:cNvSpPr txBox="1"/>
          <p:nvPr>
            <p:ph idx="1" type="body"/>
          </p:nvPr>
        </p:nvSpPr>
        <p:spPr>
          <a:xfrm>
            <a:off x="5050825" y="886500"/>
            <a:ext cx="4053600" cy="274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rPr>
              <a:t>To help us keep on track with specific tasks and portions of the assignment, we created a team chat and a ticket tracker using Discord and Trello.</a:t>
            </a:r>
            <a:endParaRPr sz="1500">
              <a:solidFill>
                <a:srgbClr val="000000"/>
              </a:solidFill>
            </a:endParaRPr>
          </a:p>
          <a:p>
            <a:pPr indent="0" lvl="0" marL="0" rtl="0" algn="l">
              <a:spcBef>
                <a:spcPts val="1200"/>
              </a:spcBef>
              <a:spcAft>
                <a:spcPts val="1200"/>
              </a:spcAft>
              <a:buNone/>
            </a:pPr>
            <a:r>
              <a:rPr lang="en" sz="1500">
                <a:solidFill>
                  <a:srgbClr val="000000"/>
                </a:solidFill>
              </a:rPr>
              <a:t>Splitting up the workload and getting help with problems that arose was very simple and </a:t>
            </a:r>
            <a:r>
              <a:rPr lang="en" sz="1500">
                <a:solidFill>
                  <a:srgbClr val="000000"/>
                </a:solidFill>
              </a:rPr>
              <a:t>manageable</a:t>
            </a:r>
            <a:r>
              <a:rPr lang="en" sz="1500">
                <a:solidFill>
                  <a:srgbClr val="000000"/>
                </a:solidFill>
              </a:rPr>
              <a:t> using these tools, and everyone was able to cooperate together as a well structured team.</a:t>
            </a:r>
            <a:endParaRPr sz="1500">
              <a:solidFill>
                <a:srgbClr val="000000"/>
              </a:solidFill>
            </a:endParaRPr>
          </a:p>
        </p:txBody>
      </p:sp>
      <p:pic>
        <p:nvPicPr>
          <p:cNvPr id="78" name="Google Shape;78;p16"/>
          <p:cNvPicPr preferRelativeResize="0"/>
          <p:nvPr/>
        </p:nvPicPr>
        <p:blipFill>
          <a:blip r:embed="rId3">
            <a:alphaModFix/>
          </a:blip>
          <a:stretch>
            <a:fillRect/>
          </a:stretch>
        </p:blipFill>
        <p:spPr>
          <a:xfrm>
            <a:off x="6906699" y="3297400"/>
            <a:ext cx="1356316" cy="1640900"/>
          </a:xfrm>
          <a:prstGeom prst="rect">
            <a:avLst/>
          </a:prstGeom>
          <a:noFill/>
          <a:ln>
            <a:noFill/>
          </a:ln>
        </p:spPr>
      </p:pic>
      <p:pic>
        <p:nvPicPr>
          <p:cNvPr id="79" name="Google Shape;79;p16"/>
          <p:cNvPicPr preferRelativeResize="0"/>
          <p:nvPr/>
        </p:nvPicPr>
        <p:blipFill>
          <a:blip r:embed="rId4">
            <a:alphaModFix/>
          </a:blip>
          <a:stretch>
            <a:fillRect/>
          </a:stretch>
        </p:blipFill>
        <p:spPr>
          <a:xfrm>
            <a:off x="311700" y="886500"/>
            <a:ext cx="4501250" cy="298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32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Encapsulation</a:t>
            </a:r>
            <a:endParaRPr/>
          </a:p>
        </p:txBody>
      </p:sp>
      <p:sp>
        <p:nvSpPr>
          <p:cNvPr id="85" name="Google Shape;85;p17"/>
          <p:cNvSpPr txBox="1"/>
          <p:nvPr>
            <p:ph idx="1" type="body"/>
          </p:nvPr>
        </p:nvSpPr>
        <p:spPr>
          <a:xfrm>
            <a:off x="311700" y="3071525"/>
            <a:ext cx="8520600" cy="1821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solidFill>
                  <a:srgbClr val="000000"/>
                </a:solidFill>
              </a:rPr>
              <a:t>Party object created in </a:t>
            </a:r>
            <a:r>
              <a:rPr lang="en" sz="1500">
                <a:solidFill>
                  <a:srgbClr val="000000"/>
                </a:solidFill>
              </a:rPr>
              <a:t>interdependent</a:t>
            </a:r>
            <a:r>
              <a:rPr lang="en" sz="1500">
                <a:solidFill>
                  <a:srgbClr val="000000"/>
                </a:solidFill>
              </a:rPr>
              <a:t> from any other system / object </a:t>
            </a:r>
            <a:r>
              <a:rPr lang="en" sz="1500">
                <a:solidFill>
                  <a:srgbClr val="000000"/>
                </a:solidFill>
              </a:rPr>
              <a:t>being used in our final build. Classes work together around the core object, for example using the data we received from the text file in our calculation as well as storing that data for other classes to read: i.e. (ReadAndWrite → Calculator) and the Party object.</a:t>
            </a:r>
            <a:endParaRPr sz="1000">
              <a:solidFill>
                <a:srgbClr val="000000"/>
              </a:solidFill>
            </a:endParaRPr>
          </a:p>
        </p:txBody>
      </p:sp>
      <p:pic>
        <p:nvPicPr>
          <p:cNvPr id="86" name="Google Shape;86;p17"/>
          <p:cNvPicPr preferRelativeResize="0"/>
          <p:nvPr/>
        </p:nvPicPr>
        <p:blipFill>
          <a:blip r:embed="rId3">
            <a:alphaModFix/>
          </a:blip>
          <a:stretch>
            <a:fillRect/>
          </a:stretch>
        </p:blipFill>
        <p:spPr>
          <a:xfrm>
            <a:off x="5728325" y="898825"/>
            <a:ext cx="3103974" cy="1942250"/>
          </a:xfrm>
          <a:prstGeom prst="rect">
            <a:avLst/>
          </a:prstGeom>
          <a:noFill/>
          <a:ln>
            <a:noFill/>
          </a:ln>
        </p:spPr>
      </p:pic>
      <p:pic>
        <p:nvPicPr>
          <p:cNvPr id="87" name="Google Shape;87;p17"/>
          <p:cNvPicPr preferRelativeResize="0"/>
          <p:nvPr/>
        </p:nvPicPr>
        <p:blipFill>
          <a:blip r:embed="rId4">
            <a:alphaModFix/>
          </a:blip>
          <a:stretch>
            <a:fillRect/>
          </a:stretch>
        </p:blipFill>
        <p:spPr>
          <a:xfrm>
            <a:off x="443500" y="1045588"/>
            <a:ext cx="3103975" cy="16487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299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Abstraction</a:t>
            </a:r>
            <a:endParaRPr/>
          </a:p>
        </p:txBody>
      </p:sp>
      <p:pic>
        <p:nvPicPr>
          <p:cNvPr id="93" name="Google Shape;93;p18"/>
          <p:cNvPicPr preferRelativeResize="0"/>
          <p:nvPr/>
        </p:nvPicPr>
        <p:blipFill>
          <a:blip r:embed="rId3">
            <a:alphaModFix/>
          </a:blip>
          <a:stretch>
            <a:fillRect/>
          </a:stretch>
        </p:blipFill>
        <p:spPr>
          <a:xfrm>
            <a:off x="311700" y="1152475"/>
            <a:ext cx="2016926" cy="3699176"/>
          </a:xfrm>
          <a:prstGeom prst="rect">
            <a:avLst/>
          </a:prstGeom>
          <a:noFill/>
          <a:ln>
            <a:noFill/>
          </a:ln>
        </p:spPr>
      </p:pic>
      <p:pic>
        <p:nvPicPr>
          <p:cNvPr id="94" name="Google Shape;94;p18"/>
          <p:cNvPicPr preferRelativeResize="0"/>
          <p:nvPr/>
        </p:nvPicPr>
        <p:blipFill>
          <a:blip r:embed="rId4">
            <a:alphaModFix/>
          </a:blip>
          <a:stretch>
            <a:fillRect/>
          </a:stretch>
        </p:blipFill>
        <p:spPr>
          <a:xfrm>
            <a:off x="2583400" y="951362"/>
            <a:ext cx="2200600" cy="4101400"/>
          </a:xfrm>
          <a:prstGeom prst="rect">
            <a:avLst/>
          </a:prstGeom>
          <a:noFill/>
          <a:ln>
            <a:noFill/>
          </a:ln>
        </p:spPr>
      </p:pic>
      <p:sp>
        <p:nvSpPr>
          <p:cNvPr id="95" name="Google Shape;95;p18"/>
          <p:cNvSpPr txBox="1"/>
          <p:nvPr/>
        </p:nvSpPr>
        <p:spPr>
          <a:xfrm>
            <a:off x="4903600" y="1017725"/>
            <a:ext cx="3847500" cy="364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During the process of abstraction within our project, we began with a vague simplification of the problem, converting it into small tasks and potential classes.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As we began to flesh these classes out it became </a:t>
            </a:r>
            <a:r>
              <a:rPr lang="en" sz="1500"/>
              <a:t>apparent that we could further abstract the problem and condense the information we had into a more concise direction.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Iterating on our findings we continued to abstract our pseudocode, making the implementation focused and capable of a better quality solution.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27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ReadWrite Class</a:t>
            </a:r>
            <a:endParaRPr/>
          </a:p>
        </p:txBody>
      </p:sp>
      <p:pic>
        <p:nvPicPr>
          <p:cNvPr id="101" name="Google Shape;101;p19"/>
          <p:cNvPicPr preferRelativeResize="0"/>
          <p:nvPr/>
        </p:nvPicPr>
        <p:blipFill>
          <a:blip r:embed="rId3">
            <a:alphaModFix/>
          </a:blip>
          <a:stretch>
            <a:fillRect/>
          </a:stretch>
        </p:blipFill>
        <p:spPr>
          <a:xfrm>
            <a:off x="311700" y="845625"/>
            <a:ext cx="3090825" cy="4105900"/>
          </a:xfrm>
          <a:prstGeom prst="rect">
            <a:avLst/>
          </a:prstGeom>
          <a:noFill/>
          <a:ln>
            <a:noFill/>
          </a:ln>
        </p:spPr>
      </p:pic>
      <p:pic>
        <p:nvPicPr>
          <p:cNvPr id="102" name="Google Shape;102;p19"/>
          <p:cNvPicPr preferRelativeResize="0"/>
          <p:nvPr/>
        </p:nvPicPr>
        <p:blipFill>
          <a:blip r:embed="rId4">
            <a:alphaModFix/>
          </a:blip>
          <a:stretch>
            <a:fillRect/>
          </a:stretch>
        </p:blipFill>
        <p:spPr>
          <a:xfrm>
            <a:off x="3534875" y="2495358"/>
            <a:ext cx="3473975" cy="2456175"/>
          </a:xfrm>
          <a:prstGeom prst="rect">
            <a:avLst/>
          </a:prstGeom>
          <a:noFill/>
          <a:ln>
            <a:noFill/>
          </a:ln>
        </p:spPr>
      </p:pic>
      <p:pic>
        <p:nvPicPr>
          <p:cNvPr id="103" name="Google Shape;103;p19"/>
          <p:cNvPicPr preferRelativeResize="0"/>
          <p:nvPr/>
        </p:nvPicPr>
        <p:blipFill>
          <a:blip r:embed="rId5">
            <a:alphaModFix/>
          </a:blip>
          <a:stretch>
            <a:fillRect/>
          </a:stretch>
        </p:blipFill>
        <p:spPr>
          <a:xfrm>
            <a:off x="3534874" y="845625"/>
            <a:ext cx="2777075" cy="153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286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ReadWrite Class</a:t>
            </a:r>
            <a:endParaRPr/>
          </a:p>
        </p:txBody>
      </p:sp>
      <p:pic>
        <p:nvPicPr>
          <p:cNvPr id="109" name="Google Shape;109;p20"/>
          <p:cNvPicPr preferRelativeResize="0"/>
          <p:nvPr/>
        </p:nvPicPr>
        <p:blipFill>
          <a:blip r:embed="rId3">
            <a:alphaModFix/>
          </a:blip>
          <a:stretch>
            <a:fillRect/>
          </a:stretch>
        </p:blipFill>
        <p:spPr>
          <a:xfrm>
            <a:off x="4124050" y="1189975"/>
            <a:ext cx="4758201" cy="1023175"/>
          </a:xfrm>
          <a:prstGeom prst="rect">
            <a:avLst/>
          </a:prstGeom>
          <a:noFill/>
          <a:ln>
            <a:noFill/>
          </a:ln>
        </p:spPr>
      </p:pic>
      <p:pic>
        <p:nvPicPr>
          <p:cNvPr id="110" name="Google Shape;110;p20"/>
          <p:cNvPicPr preferRelativeResize="0"/>
          <p:nvPr/>
        </p:nvPicPr>
        <p:blipFill>
          <a:blip r:embed="rId4">
            <a:alphaModFix/>
          </a:blip>
          <a:stretch>
            <a:fillRect/>
          </a:stretch>
        </p:blipFill>
        <p:spPr>
          <a:xfrm>
            <a:off x="311700" y="1189975"/>
            <a:ext cx="3640650" cy="3331275"/>
          </a:xfrm>
          <a:prstGeom prst="rect">
            <a:avLst/>
          </a:prstGeom>
          <a:noFill/>
          <a:ln>
            <a:noFill/>
          </a:ln>
        </p:spPr>
      </p:pic>
      <p:pic>
        <p:nvPicPr>
          <p:cNvPr id="111" name="Google Shape;111;p20"/>
          <p:cNvPicPr preferRelativeResize="0"/>
          <p:nvPr/>
        </p:nvPicPr>
        <p:blipFill>
          <a:blip r:embed="rId5">
            <a:alphaModFix/>
          </a:blip>
          <a:stretch>
            <a:fillRect/>
          </a:stretch>
        </p:blipFill>
        <p:spPr>
          <a:xfrm>
            <a:off x="4124050" y="2385400"/>
            <a:ext cx="4758199" cy="2117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279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Party Class</a:t>
            </a:r>
            <a:endParaRPr/>
          </a:p>
        </p:txBody>
      </p:sp>
      <p:pic>
        <p:nvPicPr>
          <p:cNvPr id="117" name="Google Shape;117;p21"/>
          <p:cNvPicPr preferRelativeResize="0"/>
          <p:nvPr/>
        </p:nvPicPr>
        <p:blipFill>
          <a:blip r:embed="rId3">
            <a:alphaModFix/>
          </a:blip>
          <a:stretch>
            <a:fillRect/>
          </a:stretch>
        </p:blipFill>
        <p:spPr>
          <a:xfrm>
            <a:off x="311699" y="1085625"/>
            <a:ext cx="2988175" cy="3859275"/>
          </a:xfrm>
          <a:prstGeom prst="rect">
            <a:avLst/>
          </a:prstGeom>
          <a:noFill/>
          <a:ln>
            <a:noFill/>
          </a:ln>
        </p:spPr>
      </p:pic>
      <p:pic>
        <p:nvPicPr>
          <p:cNvPr id="118" name="Google Shape;118;p21"/>
          <p:cNvPicPr preferRelativeResize="0"/>
          <p:nvPr/>
        </p:nvPicPr>
        <p:blipFill>
          <a:blip r:embed="rId4">
            <a:alphaModFix/>
          </a:blip>
          <a:stretch>
            <a:fillRect/>
          </a:stretch>
        </p:blipFill>
        <p:spPr>
          <a:xfrm>
            <a:off x="3452273" y="1170125"/>
            <a:ext cx="5539325" cy="35117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