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3" r:id="rId5"/>
    <p:sldId id="284" r:id="rId6"/>
    <p:sldId id="295" r:id="rId7"/>
    <p:sldId id="294" r:id="rId8"/>
    <p:sldId id="259" r:id="rId9"/>
    <p:sldId id="293" r:id="rId10"/>
    <p:sldId id="292" r:id="rId11"/>
    <p:sldId id="260" r:id="rId12"/>
    <p:sldId id="291" r:id="rId13"/>
    <p:sldId id="290" r:id="rId14"/>
    <p:sldId id="289" r:id="rId15"/>
    <p:sldId id="281" r:id="rId16"/>
    <p:sldId id="262" r:id="rId17"/>
    <p:sldId id="275" r:id="rId18"/>
    <p:sldId id="276" r:id="rId19"/>
    <p:sldId id="277" r:id="rId20"/>
    <p:sldId id="274" r:id="rId21"/>
    <p:sldId id="273" r:id="rId22"/>
    <p:sldId id="279" r:id="rId23"/>
    <p:sldId id="265" r:id="rId24"/>
    <p:sldId id="288" r:id="rId25"/>
    <p:sldId id="285" r:id="rId26"/>
    <p:sldId id="296" r:id="rId27"/>
    <p:sldId id="266" r:id="rId28"/>
    <p:sldId id="267" r:id="rId29"/>
    <p:sldId id="282" r:id="rId30"/>
    <p:sldId id="280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FE8A"/>
    <a:srgbClr val="D1FFD3"/>
    <a:srgbClr val="FF5050"/>
    <a:srgbClr val="D1F3FF"/>
    <a:srgbClr val="CC0000"/>
    <a:srgbClr val="92D050"/>
    <a:srgbClr val="278B25"/>
    <a:srgbClr val="FF5353"/>
    <a:srgbClr val="DD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9B39E-B251-43B7-9C37-744C1FD3591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F72CF-AB55-4554-8C3F-643712B14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04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F72CF-AB55-4554-8C3F-643712B1443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66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F72CF-AB55-4554-8C3F-643712B1443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207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F72CF-AB55-4554-8C3F-643712B1443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48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F72CF-AB55-4554-8C3F-643712B1443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061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F72CF-AB55-4554-8C3F-643712B1443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416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F72CF-AB55-4554-8C3F-643712B1443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42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F72CF-AB55-4554-8C3F-643712B1443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270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F72CF-AB55-4554-8C3F-643712B1443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71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C37-BE86-45F7-A120-FE513E7E33F0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01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B3B6-0A6A-45B8-B6E8-789655CD77B0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6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2AFA-7384-40FB-A298-14784D2AD87F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95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3FB9-F7E0-4B07-B6D5-60E1A2FD1FEE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66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C81D-D308-47E2-9BA0-4673B5221407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39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37F1-3D6D-418B-B335-E2046891A9AE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16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2E62-7FDA-4459-8705-2853247338F0}" type="datetime1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41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18DF-A659-436D-A431-C7AD31AB70BE}" type="datetime1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79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1C05-45C3-4E22-9B68-C3E8587344E9}" type="datetime1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26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718C-2D77-4C0A-8AD6-060E470C51FF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56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2EF6-D6AB-4E27-B094-FFB6A781756A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74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62ED-2632-4C10-85C1-4AE95FA97FA9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680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2363" y="560059"/>
            <a:ext cx="9967274" cy="2868941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для поиска и найма независимых специалистов для выполнения различных заданий</a:t>
            </a:r>
            <a:b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FreelanceFinder</a:t>
            </a:r>
            <a:endParaRPr lang="ru-RU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29" y="4206188"/>
            <a:ext cx="9392240" cy="2373721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 3 курса ФКН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00000"/>
              </a:lnSpc>
            </a:pPr>
            <a:r>
              <a:rPr lang="ru-RU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Коротаев Тимофей Александрович</a:t>
            </a:r>
            <a:b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Капустин Максим Иванович</a:t>
            </a:r>
            <a:b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Киреев Олег Александрович</a:t>
            </a:r>
          </a:p>
          <a:p>
            <a:br>
              <a:rPr lang="ru-RU" sz="2400" dirty="0"/>
            </a:br>
            <a:endParaRPr lang="ru-RU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8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919" y="683942"/>
            <a:ext cx="10678160" cy="786640"/>
          </a:xfrm>
        </p:spPr>
        <p:txBody>
          <a:bodyPr>
            <a:noAutofit/>
          </a:bodyPr>
          <a:lstStyle/>
          <a:p>
            <a:pPr indent="0" algn="ctr" rtl="0" fontAlgn="base">
              <a:spcBef>
                <a:spcPts val="600"/>
              </a:spcBef>
              <a:spcAft>
                <a:spcPts val="1600"/>
              </a:spcAft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стабильной прибыли компании за счет предоставления услуг в продвижении заказов.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10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126" name="Picture 6" descr="Бесплатное скачивание клипартов бизнес-презентации | FreeImages">
            <a:extLst>
              <a:ext uri="{FF2B5EF4-FFF2-40B4-BE49-F238E27FC236}">
                <a16:creationId xmlns:a16="http://schemas.microsoft.com/office/drawing/2014/main" id="{ADE44BD1-4228-4402-B960-F125FD8BC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2165350"/>
            <a:ext cx="5715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66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90753" y="18255"/>
            <a:ext cx="4610493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0669" y="1343818"/>
            <a:ext cx="11350659" cy="132556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функционала, позволяющего пользователям просматривать заказы, заказчикам создавать их в соответствии с их требованиями и потребностями.</a:t>
            </a:r>
          </a:p>
          <a:p>
            <a:pPr marL="0" lvl="0" indent="0">
              <a:buNone/>
            </a:pP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11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 descr="Советы, как блистать на бизнес-презентации | Обновлено в 2023 г. - AhaSlides">
            <a:extLst>
              <a:ext uri="{FF2B5EF4-FFF2-40B4-BE49-F238E27FC236}">
                <a16:creationId xmlns:a16="http://schemas.microsoft.com/office/drawing/2014/main" id="{A0358C83-2FE7-4E35-98B8-8953F7B4F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77" y="2895550"/>
            <a:ext cx="6161202" cy="323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59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0667" y="693368"/>
            <a:ext cx="11350659" cy="172932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возможности заказчикам отправлять предложения о выполнении заданий конкретным специалистам, основываясь на их квалификации и опыте, а фрилансерам откликаться при готовности выполнить работу.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12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2" name="Picture 4" descr="бизнес презентация приборной панели проект график - SEO и Web Иконки">
            <a:extLst>
              <a:ext uri="{FF2B5EF4-FFF2-40B4-BE49-F238E27FC236}">
                <a16:creationId xmlns:a16="http://schemas.microsoft.com/office/drawing/2014/main" id="{5BB7AD04-6C76-4E3D-ACA7-04ACDB9B0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92" y="2954868"/>
            <a:ext cx="3766607" cy="376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47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0665" y="613739"/>
            <a:ext cx="11350659" cy="170104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оценки и отзывов о работе специалистов, что позволит повысить качество предоставляемых услуг и помочь пользователям делать выбор в пользу надежных и профессиональных исполнителей.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13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Создание бизнес презентаций компании на заказ 💼, стоимость разработки под  ключ">
            <a:extLst>
              <a:ext uri="{FF2B5EF4-FFF2-40B4-BE49-F238E27FC236}">
                <a16:creationId xmlns:a16="http://schemas.microsoft.com/office/drawing/2014/main" id="{E703795A-9D62-4E8E-8EA4-D942D7183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41" y="2826495"/>
            <a:ext cx="4141509" cy="345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54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0668" y="712222"/>
            <a:ext cx="11350659" cy="132556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поиска и фильтрации заказов и специалистов, что позволит пользователям быстро и эффективно находить нужные задания и исполнителей.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14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 descr="Бизнес картинки для презентаций - 80 фото">
            <a:extLst>
              <a:ext uri="{FF2B5EF4-FFF2-40B4-BE49-F238E27FC236}">
                <a16:creationId xmlns:a16="http://schemas.microsoft.com/office/drawing/2014/main" id="{55547C1A-B8C9-4874-8DAD-5BECCDC66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321" y="2283480"/>
            <a:ext cx="5759351" cy="418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88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90753" y="0"/>
            <a:ext cx="4610493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7934"/>
            <a:ext cx="10515600" cy="43513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Заработок осуществляется за счёт платного продвижения при размещении заказов пользователей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15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Что такое бизнес-модель? Для чего нужна и как ее построить | Университет  СИНЕРГИЯ">
            <a:extLst>
              <a:ext uri="{FF2B5EF4-FFF2-40B4-BE49-F238E27FC236}">
                <a16:creationId xmlns:a16="http://schemas.microsoft.com/office/drawing/2014/main" id="{D7108173-3638-4274-B8BE-5EC9F0C2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99" y="310515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337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1429" y="0"/>
            <a:ext cx="744913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Конкурентное преимущество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050218"/>
              </p:ext>
            </p:extLst>
          </p:nvPr>
        </p:nvGraphicFramePr>
        <p:xfrm>
          <a:off x="373671" y="1325563"/>
          <a:ext cx="11444656" cy="47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164">
                  <a:extLst>
                    <a:ext uri="{9D8B030D-6E8A-4147-A177-3AD203B41FA5}">
                      <a16:colId xmlns:a16="http://schemas.microsoft.com/office/drawing/2014/main" val="1070467818"/>
                    </a:ext>
                  </a:extLst>
                </a:gridCol>
                <a:gridCol w="2861164">
                  <a:extLst>
                    <a:ext uri="{9D8B030D-6E8A-4147-A177-3AD203B41FA5}">
                      <a16:colId xmlns:a16="http://schemas.microsoft.com/office/drawing/2014/main" val="1672901587"/>
                    </a:ext>
                  </a:extLst>
                </a:gridCol>
                <a:gridCol w="2861164">
                  <a:extLst>
                    <a:ext uri="{9D8B030D-6E8A-4147-A177-3AD203B41FA5}">
                      <a16:colId xmlns:a16="http://schemas.microsoft.com/office/drawing/2014/main" val="3163261665"/>
                    </a:ext>
                  </a:extLst>
                </a:gridCol>
                <a:gridCol w="2861164">
                  <a:extLst>
                    <a:ext uri="{9D8B030D-6E8A-4147-A177-3AD203B41FA5}">
                      <a16:colId xmlns:a16="http://schemas.microsoft.com/office/drawing/2014/main" val="4078775654"/>
                    </a:ext>
                  </a:extLst>
                </a:gridCol>
              </a:tblGrid>
              <a:tr h="864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Параметры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FreelanceFinder</a:t>
                      </a:r>
                      <a:endParaRPr lang="ru-RU" sz="2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Хабр</a:t>
                      </a:r>
                      <a:r>
                        <a:rPr lang="ru-RU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Фриланс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Upwork</a:t>
                      </a:r>
                      <a:endParaRPr lang="ru-RU" sz="24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66156"/>
                  </a:ext>
                </a:extLst>
              </a:tr>
              <a:tr h="86404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Современный и понятный интерфейс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A0FE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077272"/>
                  </a:ext>
                </a:extLst>
              </a:tr>
              <a:tr h="86404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Прозрачность статистики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A0FE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317422"/>
                  </a:ext>
                </a:extLst>
              </a:tr>
              <a:tr h="86404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Доступность в регионах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A0FE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A0FE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43099"/>
                  </a:ext>
                </a:extLst>
              </a:tr>
              <a:tr h="864040"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Отсутствие комиссионных сборов</a:t>
                      </a:r>
                      <a:endParaRPr lang="ru-RU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A0FE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337064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16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25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3615" y="345945"/>
            <a:ext cx="618477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17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Google Shape;102;p18"/>
          <p:cNvSpPr txBox="1"/>
          <p:nvPr/>
        </p:nvSpPr>
        <p:spPr>
          <a:xfrm>
            <a:off x="2746726" y="1387168"/>
            <a:ext cx="6698547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ru" sz="4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Клиентская часть</a:t>
            </a:r>
            <a:endParaRPr sz="4800" b="1" kern="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7" name="Picture 10">
            <a:extLst>
              <a:ext uri="{FF2B5EF4-FFF2-40B4-BE49-F238E27FC236}">
                <a16:creationId xmlns:a16="http://schemas.microsoft.com/office/drawing/2014/main" id="{70E38960-358B-4A1D-A2F5-CFE207346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18" y="3130725"/>
            <a:ext cx="4483522" cy="11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8283F36-6F82-493B-840C-4440CD3AD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40" y="915352"/>
            <a:ext cx="5623560" cy="562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262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18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Google Shape;103;p18"/>
          <p:cNvSpPr txBox="1"/>
          <p:nvPr/>
        </p:nvSpPr>
        <p:spPr>
          <a:xfrm>
            <a:off x="2746726" y="1430170"/>
            <a:ext cx="6698546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ru" sz="4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Серверная часть</a:t>
            </a:r>
            <a:endParaRPr sz="4800" b="1" kern="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9B3009-1E38-4256-A5EB-1BEEF85929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3862"/>
            <a:ext cx="4483522" cy="996532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80EF049-76BC-4EB4-9B9B-C17C17EA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991" y="3029347"/>
            <a:ext cx="515720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52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19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Google Shape;104;p18"/>
          <p:cNvSpPr txBox="1"/>
          <p:nvPr/>
        </p:nvSpPr>
        <p:spPr>
          <a:xfrm>
            <a:off x="3281005" y="1436164"/>
            <a:ext cx="562998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ru" sz="4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База данных</a:t>
            </a:r>
            <a:endParaRPr sz="4800" b="1" kern="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078" name="Picture 6" descr="в PostgreSQL логотип - Социальные медиа и логотипы Иконки">
            <a:extLst>
              <a:ext uri="{FF2B5EF4-FFF2-40B4-BE49-F238E27FC236}">
                <a16:creationId xmlns:a16="http://schemas.microsoft.com/office/drawing/2014/main" id="{2928A569-621A-40DE-95CF-2035E8DA8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2761727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05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1647" y="10133"/>
            <a:ext cx="8088984" cy="132556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обязанностей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992010"/>
              </p:ext>
            </p:extLst>
          </p:nvPr>
        </p:nvGraphicFramePr>
        <p:xfrm>
          <a:off x="838200" y="1373705"/>
          <a:ext cx="10935878" cy="446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939">
                  <a:extLst>
                    <a:ext uri="{9D8B030D-6E8A-4147-A177-3AD203B41FA5}">
                      <a16:colId xmlns:a16="http://schemas.microsoft.com/office/drawing/2014/main" val="2218692700"/>
                    </a:ext>
                  </a:extLst>
                </a:gridCol>
                <a:gridCol w="5467939">
                  <a:extLst>
                    <a:ext uri="{9D8B030D-6E8A-4147-A177-3AD203B41FA5}">
                      <a16:colId xmlns:a16="http://schemas.microsoft.com/office/drawing/2014/main" val="2199640258"/>
                    </a:ext>
                  </a:extLst>
                </a:gridCol>
              </a:tblGrid>
              <a:tr h="684965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Член команды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Обязанности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51301"/>
                  </a:ext>
                </a:extLst>
              </a:tr>
              <a:tr h="1246340"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Коротаев Тимофей Александрович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1F3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серверной части приложения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2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автоматизированной системы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2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презентации</a:t>
                      </a:r>
                    </a:p>
                  </a:txBody>
                  <a:tcPr>
                    <a:solidFill>
                      <a:srgbClr val="D1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819529"/>
                  </a:ext>
                </a:extLst>
              </a:tr>
              <a:tr h="1175275"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Капустин Максим Иванович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1F3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клиентской части приложения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Контроль процесса разработки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Развертывание</a:t>
                      </a:r>
                    </a:p>
                  </a:txBody>
                  <a:tcPr>
                    <a:solidFill>
                      <a:srgbClr val="D1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291248"/>
                  </a:ext>
                </a:extLst>
              </a:tr>
              <a:tr h="117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Киреев Олег Александрович</a:t>
                      </a:r>
                    </a:p>
                  </a:txBody>
                  <a:tcPr anchor="ctr">
                    <a:solidFill>
                      <a:srgbClr val="D1F3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Написание технического задания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2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</a:t>
                      </a:r>
                      <a:endParaRPr lang="en-US" sz="2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дизайна</a:t>
                      </a:r>
                    </a:p>
                  </a:txBody>
                  <a:tcPr>
                    <a:solidFill>
                      <a:srgbClr val="D1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880600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2</a:t>
            </a:fld>
            <a:endParaRPr lang="ru-RU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44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20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Google Shape;109;p18"/>
          <p:cNvSpPr txBox="1"/>
          <p:nvPr/>
        </p:nvSpPr>
        <p:spPr>
          <a:xfrm>
            <a:off x="3281006" y="1475592"/>
            <a:ext cx="562998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ru" sz="4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Развертывание</a:t>
            </a:r>
            <a:endParaRPr sz="4800" b="1" kern="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4106" name="Picture 10" descr="Activate Docker containers | Zadara Cloud Services">
            <a:extLst>
              <a:ext uri="{FF2B5EF4-FFF2-40B4-BE49-F238E27FC236}">
                <a16:creationId xmlns:a16="http://schemas.microsoft.com/office/drawing/2014/main" id="{FE5F8818-6E0D-4613-997C-4100ECC9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05" y="2398891"/>
            <a:ext cx="4542790" cy="38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161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21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5E9F9-F53E-4279-B965-7907DE02C633}"/>
              </a:ext>
            </a:extLst>
          </p:cNvPr>
          <p:cNvSpPr txBox="1"/>
          <p:nvPr/>
        </p:nvSpPr>
        <p:spPr>
          <a:xfrm>
            <a:off x="3051731" y="1462212"/>
            <a:ext cx="60885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ru-RU" sz="4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Организация работы</a:t>
            </a:r>
            <a:endParaRPr lang="en-US" sz="4800" b="1" kern="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5122" name="Picture 2" descr="Discovering YouTrack: How to get started with YouTrack">
            <a:extLst>
              <a:ext uri="{FF2B5EF4-FFF2-40B4-BE49-F238E27FC236}">
                <a16:creationId xmlns:a16="http://schemas.microsoft.com/office/drawing/2014/main" id="{6A310EE4-0FFB-41E3-8704-BDE0C0122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9" y="2865008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608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22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5E9F9-F53E-4279-B965-7907DE02C633}"/>
              </a:ext>
            </a:extLst>
          </p:cNvPr>
          <p:cNvSpPr txBox="1"/>
          <p:nvPr/>
        </p:nvSpPr>
        <p:spPr>
          <a:xfrm>
            <a:off x="2692530" y="1490573"/>
            <a:ext cx="68069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ru-RU" sz="4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Дизайн</a:t>
            </a:r>
            <a:r>
              <a:rPr lang="en-US" sz="4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ru-RU" sz="4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и документация</a:t>
            </a:r>
            <a:endParaRPr lang="en-US" sz="4800" b="1" kern="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4C93620-34A4-40AB-9FA9-C068CD129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79" y="3048453"/>
            <a:ext cx="4329379" cy="119421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614864D-AEE8-4855-AA32-B59F8A363E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11" y="4242671"/>
            <a:ext cx="2600176" cy="195013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EDB5470-1994-4D9F-A988-9775A11F4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40" y="3048453"/>
            <a:ext cx="4068571" cy="11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26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6141" y="0"/>
            <a:ext cx="5599718" cy="984727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Планы на развитие</a:t>
            </a:r>
            <a:endParaRPr lang="ru-RU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23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D8810D-C6E6-4E2C-8293-905EDD051A16}"/>
              </a:ext>
            </a:extLst>
          </p:cNvPr>
          <p:cNvSpPr txBox="1">
            <a:spLocks/>
          </p:cNvSpPr>
          <p:nvPr/>
        </p:nvSpPr>
        <p:spPr>
          <a:xfrm>
            <a:off x="-878572" y="994788"/>
            <a:ext cx="5599718" cy="98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Краткосрочные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98E8-B94B-49ED-AAAA-852691689E9D}"/>
              </a:ext>
            </a:extLst>
          </p:cNvPr>
          <p:cNvSpPr txBox="1"/>
          <p:nvPr/>
        </p:nvSpPr>
        <p:spPr>
          <a:xfrm>
            <a:off x="0" y="1790164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удобного взаимодействия между заказчиком и исполнителем.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возможности эффективных способов нахождения и работы с заказами.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безопасности при работе в приложении.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стабильной версии приложения и ее развертывание.</a:t>
            </a:r>
          </a:p>
        </p:txBody>
      </p:sp>
      <p:pic>
        <p:nvPicPr>
          <p:cNvPr id="13316" name="Picture 4" descr="Бизнес картинки для презентаций - 80 фото">
            <a:extLst>
              <a:ext uri="{FF2B5EF4-FFF2-40B4-BE49-F238E27FC236}">
                <a16:creationId xmlns:a16="http://schemas.microsoft.com/office/drawing/2014/main" id="{7DEC225E-EC72-403B-BDA2-6EED2EB92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42" y="1790164"/>
            <a:ext cx="5190634" cy="415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095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6141" y="0"/>
            <a:ext cx="5599718" cy="984727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Планы на развитие</a:t>
            </a:r>
            <a:endParaRPr lang="ru-RU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24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D8810D-C6E6-4E2C-8293-905EDD051A16}"/>
              </a:ext>
            </a:extLst>
          </p:cNvPr>
          <p:cNvSpPr txBox="1">
            <a:spLocks/>
          </p:cNvSpPr>
          <p:nvPr/>
        </p:nvSpPr>
        <p:spPr>
          <a:xfrm>
            <a:off x="438347" y="984727"/>
            <a:ext cx="2759009" cy="98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Долгосрочные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98E8-B94B-49ED-AAAA-852691689E9D}"/>
              </a:ext>
            </a:extLst>
          </p:cNvPr>
          <p:cNvSpPr txBox="1"/>
          <p:nvPr/>
        </p:nvSpPr>
        <p:spPr>
          <a:xfrm>
            <a:off x="1" y="1830796"/>
            <a:ext cx="60959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Полноценная реализация бизнес-модели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мессенджера для удобного взаимодействия между заказчиком и исполнителем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модерация профилей и заказов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группового выполнения заказов</a:t>
            </a:r>
          </a:p>
        </p:txBody>
      </p:sp>
      <p:pic>
        <p:nvPicPr>
          <p:cNvPr id="14338" name="Picture 2" descr="Бизнес-презентация – Бесплатные иконки: бизнес">
            <a:extLst>
              <a:ext uri="{FF2B5EF4-FFF2-40B4-BE49-F238E27FC236}">
                <a16:creationId xmlns:a16="http://schemas.microsoft.com/office/drawing/2014/main" id="{A546D2BA-2C8E-44A1-A9E4-1D368334B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459" y="137755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05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4847" y="211939"/>
            <a:ext cx="8082306" cy="984727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</a:t>
            </a:r>
            <a:b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гостя</a:t>
            </a:r>
            <a:endParaRPr lang="ru-RU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25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BA1D2CC7-5A97-4C03-8A8D-E8111FCB0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751" y="1405032"/>
            <a:ext cx="5148498" cy="531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460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4847" y="211939"/>
            <a:ext cx="8082306" cy="984727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</a:t>
            </a:r>
            <a:b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</a:t>
            </a:r>
            <a:endParaRPr lang="ru-RU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26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B4F10137-9811-4CE6-9339-FAD682D1A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40" y="1390617"/>
            <a:ext cx="5942919" cy="533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59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6566" y="211940"/>
            <a:ext cx="8138867" cy="981709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</a:t>
            </a:r>
            <a:b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фрилансера</a:t>
            </a:r>
            <a:endParaRPr lang="ru-RU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27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4F7D4EBB-A773-481A-B78E-3CFA2A17A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100" y="1437111"/>
            <a:ext cx="5267799" cy="52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031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7909" y="230793"/>
            <a:ext cx="8176182" cy="958362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</a:t>
            </a:r>
            <a:b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администратора</a:t>
            </a:r>
            <a:endParaRPr lang="ru-RU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28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C955CB-6A59-4CDA-85FF-8DD23F34C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241" y="1442538"/>
            <a:ext cx="4657518" cy="52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812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CCC48-6CDB-47E0-9099-3B462954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520" y="18255"/>
            <a:ext cx="3616960" cy="1325563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E6998-EB4F-484C-B080-FFDD0E38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1614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FreelanceFinder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поможет вам найти лучших в своём деле специалистов и 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раскрыть новые горизонты успеха вместе.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Это 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Ваш ключ к талантам и успешным проектам!</a:t>
            </a:r>
          </a:p>
          <a:p>
            <a:endParaRPr lang="ru-RU" b="0" i="0" dirty="0">
              <a:solidFill>
                <a:srgbClr val="D4D4D4"/>
              </a:solidFill>
              <a:effectLst/>
              <a:latin typeface="ui-sans-serif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4359F6-FA7E-4DBB-933D-AEA39E18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29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49C9F-F243-4BC0-B508-2D73583EC44A}"/>
              </a:ext>
            </a:extLst>
          </p:cNvPr>
          <p:cNvSpPr txBox="1"/>
          <p:nvPr/>
        </p:nvSpPr>
        <p:spPr>
          <a:xfrm>
            <a:off x="2851687" y="3934063"/>
            <a:ext cx="6488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FreelanceFinder</a:t>
            </a:r>
            <a:r>
              <a:rPr lang="en-US" sz="2800" b="0" i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Мы помогаем найти!</a:t>
            </a:r>
          </a:p>
        </p:txBody>
      </p:sp>
    </p:spTree>
    <p:extLst>
      <p:ext uri="{BB962C8B-B14F-4D97-AF65-F5344CB8AC3E}">
        <p14:creationId xmlns:p14="http://schemas.microsoft.com/office/powerpoint/2010/main" val="118136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74576" y="18255"/>
            <a:ext cx="4242847" cy="1325563"/>
          </a:xfrm>
        </p:spPr>
        <p:txBody>
          <a:bodyPr/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6516"/>
            <a:ext cx="7230359" cy="5289954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 информации о качестве и достоверности профилей фрилансеров, опыте работы и рейтинге.</a:t>
            </a:r>
          </a:p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Недостаточное обеспечение безопасности и конфиденциальности данных пользователей и плохая эффективность предотвращения мошенничества и злоупотреблений.</a:t>
            </a:r>
          </a:p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Неудобство и непривлекательность большинства интерфейсов для большинства пользователей.</a:t>
            </a:r>
          </a:p>
          <a:p>
            <a:pPr marL="0" indent="0" algn="ctr">
              <a:buNone/>
            </a:pP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3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268" name="Picture 4" descr="Стратегия планирования бизнес-презентации бизнес-тактика бизнесмен  показывает схему указывает и объясняет диаграмму векторная иллюстрация  стиля плоского дизайна план для достижения цели | Премиум векторы">
            <a:extLst>
              <a:ext uri="{FF2B5EF4-FFF2-40B4-BE49-F238E27FC236}">
                <a16:creationId xmlns:a16="http://schemas.microsoft.com/office/drawing/2014/main" id="{6072B3D6-74F3-4751-989C-0663D5F7B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72" y="1534047"/>
            <a:ext cx="4062183" cy="406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830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0697" y="278091"/>
            <a:ext cx="5910606" cy="655999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Контактные данные</a:t>
            </a:r>
            <a:endParaRPr lang="ru-RU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412" y="4592111"/>
            <a:ext cx="3018543" cy="65599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Коротаев</a:t>
            </a:r>
            <a:r>
              <a:rPr lang="en-US" sz="2000" b="0" i="0" dirty="0">
                <a:solidFill>
                  <a:srgbClr val="2027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Тимофей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круглый аватар для телеграм, мужчина с ником Охотник, человек с ружьем, мультяшный вид">
            <a:extLst>
              <a:ext uri="{FF2B5EF4-FFF2-40B4-BE49-F238E27FC236}">
                <a16:creationId xmlns:a16="http://schemas.microsoft.com/office/drawing/2014/main" id="{8D9EF0C4-C505-46CA-9BE4-8ABCDDDB9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85" y="1531152"/>
            <a:ext cx="2830399" cy="283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круглый аватар для телеграм, мужчина ,брутальный капитан дальнего плавпния, мультяшный вид">
            <a:extLst>
              <a:ext uri="{FF2B5EF4-FFF2-40B4-BE49-F238E27FC236}">
                <a16:creationId xmlns:a16="http://schemas.microsoft.com/office/drawing/2014/main" id="{0FD8E693-9FF0-4370-9BE8-46A58856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117" y="1531153"/>
            <a:ext cx="2830400" cy="28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7D017E-C246-430C-9A62-2348802A0ABA}"/>
              </a:ext>
            </a:extLst>
          </p:cNvPr>
          <p:cNvSpPr txBox="1"/>
          <p:nvPr/>
        </p:nvSpPr>
        <p:spPr>
          <a:xfrm>
            <a:off x="655754" y="5215755"/>
            <a:ext cx="32298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vk.com/id218454381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2B883-D73B-402F-9FBD-BEA9121A98E6}"/>
              </a:ext>
            </a:extLst>
          </p:cNvPr>
          <p:cNvSpPr txBox="1"/>
          <p:nvPr/>
        </p:nvSpPr>
        <p:spPr>
          <a:xfrm>
            <a:off x="4628166" y="4592111"/>
            <a:ext cx="2935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Капустин</a:t>
            </a:r>
            <a:r>
              <a:rPr lang="en-US" sz="2800" dirty="0">
                <a:solidFill>
                  <a:srgbClr val="2027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Максим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0015E6-5072-45B8-9FAC-F01F6B067D85}"/>
              </a:ext>
            </a:extLst>
          </p:cNvPr>
          <p:cNvSpPr txBox="1"/>
          <p:nvPr/>
        </p:nvSpPr>
        <p:spPr>
          <a:xfrm>
            <a:off x="8866889" y="4592111"/>
            <a:ext cx="2108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Киреев</a:t>
            </a:r>
            <a:r>
              <a:rPr lang="en-US" sz="2800" dirty="0">
                <a:solidFill>
                  <a:srgbClr val="2027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Олег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6" name="Picture 22" descr="круглый аватар, человек- синяк супергерой, гротеск, в полный рост фокус снизу. concept sketch-art, комикс grunge, цифровая живопись, тушь, акварель, графитовый…">
            <a:extLst>
              <a:ext uri="{FF2B5EF4-FFF2-40B4-BE49-F238E27FC236}">
                <a16:creationId xmlns:a16="http://schemas.microsoft.com/office/drawing/2014/main" id="{E33B29B8-1B7B-4535-992F-9E2B023A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00" y="1531152"/>
            <a:ext cx="2830399" cy="283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621192-ECDE-40FA-952F-8E203DADDDFD}"/>
              </a:ext>
            </a:extLst>
          </p:cNvPr>
          <p:cNvSpPr txBox="1"/>
          <p:nvPr/>
        </p:nvSpPr>
        <p:spPr>
          <a:xfrm>
            <a:off x="4273090" y="5209061"/>
            <a:ext cx="3645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vk.com/miracle_enjoyer </a:t>
            </a:r>
            <a:endParaRPr lang="ru-RU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E601EF-87A6-4AD3-BF0C-E87722E0431D}"/>
              </a:ext>
            </a:extLst>
          </p:cNvPr>
          <p:cNvSpPr txBox="1"/>
          <p:nvPr/>
        </p:nvSpPr>
        <p:spPr>
          <a:xfrm>
            <a:off x="8757497" y="5245490"/>
            <a:ext cx="2327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vk.com/wortan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0741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C0FF9-B3A5-4EEC-853A-5A0B6C8F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67" y="0"/>
            <a:ext cx="5515466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0F10B-9637-4CF8-8FEA-B9F4D5A0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4"/>
            <a:ext cx="6096000" cy="3868606"/>
          </a:xfrm>
        </p:spPr>
        <p:txBody>
          <a:bodyPr>
            <a:noAutofit/>
          </a:bodyPr>
          <a:lstStyle/>
          <a:p>
            <a:pPr algn="just"/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лица, ищущие возможности для заработка на фрилансе</a:t>
            </a:r>
          </a:p>
          <a:p>
            <a:pPr algn="just"/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 и частные лица, ищущие исполнителей для выполнения различных заданий и проектов</a:t>
            </a:r>
          </a:p>
          <a:p>
            <a:pPr algn="just"/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и лица, ищущие дополнительный заработок в свободное время</a:t>
            </a:r>
          </a:p>
          <a:p>
            <a:pPr marL="0" indent="0">
              <a:buNone/>
            </a:pPr>
            <a:endParaRPr lang="ru-RU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6F8C5D-147F-4202-910E-07E3C441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4</a:t>
            </a:fld>
            <a:endParaRPr lang="ru-RU"/>
          </a:p>
        </p:txBody>
      </p:sp>
      <p:pic>
        <p:nvPicPr>
          <p:cNvPr id="12290" name="Picture 2" descr="анализ аналитика бизнес график презентация доска - Бизнес и финансы Иконки">
            <a:extLst>
              <a:ext uri="{FF2B5EF4-FFF2-40B4-BE49-F238E27FC236}">
                <a16:creationId xmlns:a16="http://schemas.microsoft.com/office/drawing/2014/main" id="{2C1BFF25-34DF-40F2-B26D-DF0463B94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4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C0FF9-B3A5-4EEC-853A-5A0B6C8F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286" y="0"/>
            <a:ext cx="5909428" cy="1325563"/>
          </a:xfrm>
        </p:spPr>
        <p:txBody>
          <a:bodyPr>
            <a:normAutofit fontScale="90000"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0F10B-9637-4CF8-8FEA-B9F4D5A0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" y="1325563"/>
            <a:ext cx="10988040" cy="1615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системы оценки профилей и заказов, а также использование отзывов заказчиков и фрилансеров в формировании наиболее полного и достоверного представления о работнике и организации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6F8C5D-147F-4202-910E-07E3C441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5</a:t>
            </a:fld>
            <a:endParaRPr lang="ru-RU"/>
          </a:p>
        </p:txBody>
      </p:sp>
      <p:pic>
        <p:nvPicPr>
          <p:cNvPr id="10242" name="Picture 2" descr="бизнес человечки для презентации: 2 тыс изображений найдено в Яндекс  Картинках">
            <a:extLst>
              <a:ext uri="{FF2B5EF4-FFF2-40B4-BE49-F238E27FC236}">
                <a16:creationId xmlns:a16="http://schemas.microsoft.com/office/drawing/2014/main" id="{502D8513-05FE-4763-85ED-C7397FE34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124756"/>
            <a:ext cx="44767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41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4B0F10B-9637-4CF8-8FEA-B9F4D5A0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78" y="750527"/>
            <a:ext cx="10988040" cy="17758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современных технологий защиты данных, включая шифрование позволит обеспечить безопасность и конфиденциальность данных пользователей и предотвратить их несанкционированный доступ</a:t>
            </a:r>
          </a:p>
          <a:p>
            <a:pPr marL="0" indent="0" algn="ctr">
              <a:buNone/>
            </a:pPr>
            <a:endParaRPr lang="ru-RU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6F8C5D-147F-4202-910E-07E3C441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6</a:t>
            </a:fld>
            <a:endParaRPr lang="ru-RU"/>
          </a:p>
        </p:txBody>
      </p:sp>
      <p:pic>
        <p:nvPicPr>
          <p:cNvPr id="9222" name="Picture 6" descr="Питчи, презентации, переговоры: как правильно рассказать о своем бизнесе,  чтобы привлечь инвестора">
            <a:extLst>
              <a:ext uri="{FF2B5EF4-FFF2-40B4-BE49-F238E27FC236}">
                <a16:creationId xmlns:a16="http://schemas.microsoft.com/office/drawing/2014/main" id="{AABF1C6F-0C64-4170-928F-E98394ADE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610" y="2922392"/>
            <a:ext cx="4246775" cy="31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9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4B0F10B-9637-4CF8-8FEA-B9F4D5A0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79" y="741101"/>
            <a:ext cx="10988040" cy="13255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удобного и интуитивно понятного дизайна платформы, позволяющего повысить привлекательность использования платформы для пользователей и удержать их на платформе</a:t>
            </a:r>
          </a:p>
          <a:p>
            <a:pPr marL="0" indent="0" algn="ctr">
              <a:buNone/>
            </a:pPr>
            <a:endParaRPr lang="ru-RU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6F8C5D-147F-4202-910E-07E3C441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7</a:t>
            </a:fld>
            <a:endParaRPr lang="ru-RU"/>
          </a:p>
        </p:txBody>
      </p:sp>
      <p:pic>
        <p:nvPicPr>
          <p:cNvPr id="8194" name="Picture 2" descr="Картинки для бизнес презентации - 81 фото">
            <a:extLst>
              <a:ext uri="{FF2B5EF4-FFF2-40B4-BE49-F238E27FC236}">
                <a16:creationId xmlns:a16="http://schemas.microsoft.com/office/drawing/2014/main" id="{3B67047E-56BC-4B6F-BEB3-43F3F20B2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292" y="2497007"/>
            <a:ext cx="54594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48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9990" y="18255"/>
            <a:ext cx="4092019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920" y="1343818"/>
            <a:ext cx="10678160" cy="1325563"/>
          </a:xfrm>
        </p:spPr>
        <p:txBody>
          <a:bodyPr>
            <a:noAutofit/>
          </a:bodyPr>
          <a:lstStyle/>
          <a:p>
            <a:pPr indent="0" algn="ctr" rtl="0" fontAlgn="base">
              <a:spcBef>
                <a:spcPts val="600"/>
              </a:spcBef>
              <a:spcAft>
                <a:spcPts val="1600"/>
              </a:spcAft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удобной и эффективной платформы для пользователей с целью поиска и найма квалифицированных специалистов для выполнения различных проектов и задач.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8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170" name="Picture 2" descr="Онлайн-курс &quot;Функции Excel - самое нужное&quot;">
            <a:extLst>
              <a:ext uri="{FF2B5EF4-FFF2-40B4-BE49-F238E27FC236}">
                <a16:creationId xmlns:a16="http://schemas.microsoft.com/office/drawing/2014/main" id="{044E1DE4-8EDC-4667-A29A-B7A5E18BD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13" y="2669381"/>
            <a:ext cx="4239771" cy="334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0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918" y="731640"/>
            <a:ext cx="10678160" cy="1325563"/>
          </a:xfrm>
        </p:spPr>
        <p:txBody>
          <a:bodyPr>
            <a:noAutofit/>
          </a:bodyPr>
          <a:lstStyle/>
          <a:p>
            <a:pPr indent="0" algn="ctr" rtl="0" fontAlgn="base">
              <a:spcBef>
                <a:spcPts val="600"/>
              </a:spcBef>
              <a:spcAft>
                <a:spcPts val="1600"/>
              </a:spcAft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удобного и прозрачного взаимодействия между заказчиками и специалистами, с целью эффективного осуществления процесса найма и выполнения проектов.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9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146" name="Picture 2" descr="Обзор &quot;Бизнес-презентация. Руководство по подготовке и проведению&quot;, 2007,  Джин Желязны">
            <a:extLst>
              <a:ext uri="{FF2B5EF4-FFF2-40B4-BE49-F238E27FC236}">
                <a16:creationId xmlns:a16="http://schemas.microsoft.com/office/drawing/2014/main" id="{9FD2FE4F-9C86-4606-A5E3-45F097521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562" y="2593281"/>
            <a:ext cx="5736871" cy="322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8242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9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</TotalTime>
  <Words>602</Words>
  <Application>Microsoft Office PowerPoint</Application>
  <PresentationFormat>Широкоэкранный</PresentationFormat>
  <Paragraphs>137</Paragraphs>
  <Slides>30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ui-sans-serif</vt:lpstr>
      <vt:lpstr>Wingdings</vt:lpstr>
      <vt:lpstr>Тема Office</vt:lpstr>
      <vt:lpstr>Приложение для поиска и найма независимых специалистов для выполнения различных заданий FreelanceFinder</vt:lpstr>
      <vt:lpstr>Распределение обязанностей</vt:lpstr>
      <vt:lpstr>Проблематика</vt:lpstr>
      <vt:lpstr>Целевая аудитория</vt:lpstr>
      <vt:lpstr>Предлагаемое решение</vt:lpstr>
      <vt:lpstr>Презентация PowerPoint</vt:lpstr>
      <vt:lpstr>Презентация PowerPoint</vt:lpstr>
      <vt:lpstr>Цели проекта</vt:lpstr>
      <vt:lpstr>Презентация PowerPoint</vt:lpstr>
      <vt:lpstr>Презентация PowerPoint</vt:lpstr>
      <vt:lpstr>Задачи проекта</vt:lpstr>
      <vt:lpstr>Презентация PowerPoint</vt:lpstr>
      <vt:lpstr>Презентация PowerPoint</vt:lpstr>
      <vt:lpstr>Презентация PowerPoint</vt:lpstr>
      <vt:lpstr>Бизнес-модель</vt:lpstr>
      <vt:lpstr>Конкурентное преимущество</vt:lpstr>
      <vt:lpstr>Средства реализации</vt:lpstr>
      <vt:lpstr>Средства реализации</vt:lpstr>
      <vt:lpstr>Средства реализации</vt:lpstr>
      <vt:lpstr>Средства реализации</vt:lpstr>
      <vt:lpstr>Средства реализации</vt:lpstr>
      <vt:lpstr>Средства реализации</vt:lpstr>
      <vt:lpstr>Планы на развитие</vt:lpstr>
      <vt:lpstr>Планы на развитие</vt:lpstr>
      <vt:lpstr>Пользовательский сценарий  гостя</vt:lpstr>
      <vt:lpstr>Пользовательский сценарий  заказчик</vt:lpstr>
      <vt:lpstr>Пользовательский сценарий  фрилансера</vt:lpstr>
      <vt:lpstr>Пользовательский сценарий  администратора</vt:lpstr>
      <vt:lpstr>Заключение</vt:lpstr>
      <vt:lpstr>Контактные данные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составления университетского расписания UnivTimetable</dc:title>
  <dc:creator>Fedot-Begemot</dc:creator>
  <cp:lastModifiedBy>Тимофей Коротаев</cp:lastModifiedBy>
  <cp:revision>88</cp:revision>
  <dcterms:created xsi:type="dcterms:W3CDTF">2023-06-06T10:29:36Z</dcterms:created>
  <dcterms:modified xsi:type="dcterms:W3CDTF">2024-03-13T17:23:08Z</dcterms:modified>
</cp:coreProperties>
</file>