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88" r:id="rId3"/>
    <p:sldId id="283" r:id="rId4"/>
    <p:sldId id="284" r:id="rId5"/>
    <p:sldId id="276" r:id="rId6"/>
    <p:sldId id="262" r:id="rId7"/>
    <p:sldId id="259" r:id="rId8"/>
    <p:sldId id="285" r:id="rId9"/>
    <p:sldId id="286" r:id="rId10"/>
    <p:sldId id="287" r:id="rId11"/>
    <p:sldId id="281" r:id="rId12"/>
    <p:sldId id="290" r:id="rId13"/>
    <p:sldId id="289" r:id="rId14"/>
    <p:sldId id="292" r:id="rId15"/>
    <p:sldId id="291" r:id="rId16"/>
    <p:sldId id="265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0FE8A"/>
    <a:srgbClr val="278B25"/>
    <a:srgbClr val="92D050"/>
    <a:srgbClr val="FF5353"/>
    <a:srgbClr val="D1FFD3"/>
    <a:srgbClr val="D1F3FF"/>
    <a:srgbClr val="CC0000"/>
    <a:srgbClr val="DD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152" d="100"/>
          <a:sy n="152" d="100"/>
        </p:scale>
        <p:origin x="61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5101373197914E-2"/>
          <c:y val="0.1139293247272448"/>
          <c:w val="0.94719987447221277"/>
          <c:h val="0.725047100455078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фрилансеров в РФ (млн)</c:v>
                </c:pt>
              </c:strCache>
            </c:strRef>
          </c:tx>
          <c:spPr>
            <a:solidFill>
              <a:srgbClr val="FF5353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 formatCode="d\-mmm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D-4FA4-A01E-57EAF4487DF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Похищения личной информации</c:v>
                </c:pt>
              </c:strCache>
            </c:strRef>
          </c:tx>
          <c:spPr>
            <a:solidFill>
              <a:srgbClr val="A0FE8A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13.6</c:v>
                </c:pt>
                <c:pt idx="1">
                  <c:v>14.2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D-4FA4-A01E-57EAF4487DF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Среднее время выполнения заказов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CD-4FA4-A01E-57EAF4487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59243472"/>
        <c:axId val="709531712"/>
      </c:barChart>
      <c:catAx>
        <c:axId val="85924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9531712"/>
        <c:crosses val="autoZero"/>
        <c:auto val="1"/>
        <c:lblAlgn val="ctr"/>
        <c:lblOffset val="100"/>
        <c:noMultiLvlLbl val="0"/>
      </c:catAx>
      <c:valAx>
        <c:axId val="70953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92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B39E-B251-43B7-9C37-744C1FD35915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F72CF-AB55-4554-8C3F-643712B144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4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6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F72CF-AB55-4554-8C3F-643712B1443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0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C1617-7790-AA8C-DBB0-41C2A5F4B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0B0BFE-C6BA-D2E1-F2AE-53602DF7B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75867-EF46-B9BB-C20C-2FEBD2F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BCC0-8670-44DE-B319-EAECE1519E38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A646D-A7E4-16E5-2886-991B9514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50FF4-4B49-B440-452F-41C08D8D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4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CF7A1-7840-7970-3BD2-D6BDC72F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947068-206C-301C-31FC-BA124CEA5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4602B-4358-F0B6-6418-F69557C5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F0A7-5E57-48FB-A07B-91AF8427C0F8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3E39B-5DBC-6C04-1587-00F484E9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BAE3E-DC8A-A704-E96C-1B9F39D0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66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993BA9-A289-D319-705B-89D9A3AA1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77FB2D-697D-7F4B-1000-8B553FC40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8E328C-72B2-82EC-DFCA-82DCE7B2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225D-51EF-4FDB-A622-3B78D801A1B0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B7657-CB91-ABF0-830D-85DA3ADE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D3440-0106-3F97-4873-84A5E118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4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EEA29-CEA4-3E9B-337B-A042A851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A3368-37D3-741A-13F3-88E75B83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518BAE-A708-45CB-E1EF-925EFDDF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DA76-A81F-4085-9160-59E95C1072B3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A1D57A-8786-37E6-5FF2-2ECD80F8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24245-E7EF-CDF9-D295-22B2295F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9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0C442-9097-225F-70E7-623FC333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8980E-1BBD-FA26-05DC-E2508286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0C8CC-559B-2575-8CE2-A62A764D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5FDF-4366-447B-AAD5-BA2AA0C25999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F3F08F-ED13-29C4-7D3F-5768238C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DA09F-9207-FCF0-2359-5296392F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2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4E3E6-EF4C-195A-011E-EA44E14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E9B0F2-E3A8-CC8B-284F-6B3CD1403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13E432-9325-6DB7-6E51-892F176E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581347-9C1E-DB9B-2EEC-20D92451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EC33-33A5-44D0-B2BF-AB0A7C450594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0A62C-37EA-C6BC-43A9-814BA797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467D68-FFEB-8E6D-1870-F023E937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0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271A3-263E-50A1-5332-D77CA555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0589A0-FB57-195B-AD0D-42F135D4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6805F-051D-614A-E522-A409F1D6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36B89-6E26-95B1-B87C-E57B64098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A2F221-0B0E-5B06-0F42-12A9592D0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634EE2-9B96-6F70-5ED8-FF4FC574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D0D-573A-438B-9A6A-833D65DBB458}" type="datetime1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989552-B546-A019-2790-5FA1BAB3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166AED-4B36-41B9-D6B7-CA0D8C25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18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52FF5-A279-57FF-4CE4-910EA9F5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609897-2760-4F37-6B07-A46B2F97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7D70-DE2F-42C0-8F4A-C9E3446F1140}" type="datetime1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740A29-A95F-E90A-EC7D-804B5B20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8E98F5-E263-FF70-0DE7-A129AE94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8B39EE-5F84-D2F1-F282-B78A2E40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3022-6DD6-4928-998C-357A6A4060FA}" type="datetime1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0CD169-F644-EA82-402B-AB45DA19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FDA3B5-887C-3C79-6179-F30AEBC8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A3F9E-ACE9-7F6C-F309-922CB544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DB6D0-4641-4AC2-77A5-57BF074D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6FBC3D-8BDA-D250-6C61-A5C9257A5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6491CB-1C04-57EC-6E59-F97012CE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5ABE-2949-4CDA-BF92-180E78ED5835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14F6C-7ED2-60B1-F86A-BCA2674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1754DD-B8B2-6998-3235-F787C584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8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CF740-98E8-4613-611F-B24581A2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E49151-0043-6BE7-837F-DF9ED3CF1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FCD3CA-45F0-D2A6-4C88-14F406C1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BFDF5D-FCAE-82BD-A2F6-0CBBDE9E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3B9B-AFD8-4B1A-8A2D-B0DE879FE6D3}" type="datetime1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3B3389-55B7-2493-961A-8D96517E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B14B9A-8C56-EDCD-8957-78F1ADE6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32D80-0CCE-AE71-D3F8-7F4D1713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A6FC2-1D31-DFDF-090B-3C0D0F19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7625FF-A314-E614-3200-FDEE070F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3555-F7E2-4D9D-92A9-8663F2E3FE48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5CB58-8482-44C2-CE33-C43B16889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ACE90-F6D1-81D1-4255-A006F7FE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C0CC-6A6F-4825-8BBF-35BB571340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2362" y="1359545"/>
            <a:ext cx="9967274" cy="1612255"/>
          </a:xfrm>
        </p:spPr>
        <p:txBody>
          <a:bodyPr>
            <a:noAutofit/>
          </a:bodyPr>
          <a:lstStyle/>
          <a:p>
            <a:r>
              <a:rPr lang="en-US" sz="6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FreelanceFinder</a:t>
            </a:r>
            <a:endParaRPr lang="ru-RU" sz="6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02739" y="4860590"/>
            <a:ext cx="3989261" cy="2373721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Коротаев Т. А.</a:t>
            </a:r>
            <a:br>
              <a:rPr lang="ru-RU" sz="3600" dirty="0">
                <a:latin typeface="+mj-lt"/>
                <a:cs typeface="Times New Roman" panose="02020603050405020304" pitchFamily="18" charset="0"/>
              </a:rPr>
            </a:b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Капустин М. И.</a:t>
            </a:r>
            <a:br>
              <a:rPr lang="ru-RU" sz="3600" dirty="0">
                <a:latin typeface="+mj-lt"/>
                <a:cs typeface="Times New Roman" panose="02020603050405020304" pitchFamily="18" charset="0"/>
              </a:rPr>
            </a:b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Киреев О. А.</a:t>
            </a:r>
          </a:p>
          <a:p>
            <a:br>
              <a:rPr lang="ru-RU" sz="2400" dirty="0"/>
            </a:br>
            <a:endParaRPr 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47086367-8749-2741-E8C0-D3E303349A3F}"/>
              </a:ext>
            </a:extLst>
          </p:cNvPr>
          <p:cNvSpPr/>
          <p:nvPr/>
        </p:nvSpPr>
        <p:spPr>
          <a:xfrm rot="10800000">
            <a:off x="5694308" y="3158460"/>
            <a:ext cx="803383" cy="692572"/>
          </a:xfrm>
          <a:prstGeom prst="triangle">
            <a:avLst/>
          </a:prstGeom>
          <a:solidFill>
            <a:srgbClr val="278B25"/>
          </a:solidFill>
          <a:ln>
            <a:solidFill>
              <a:srgbClr val="278B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CF0F2E37-57D7-61BF-C58B-DA0FD5A1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62" y="1632742"/>
            <a:ext cx="2218302" cy="460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9DFD2E24-7281-8450-20EE-F296B066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49" y="1632743"/>
            <a:ext cx="2140522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BE244-95D9-C446-02CF-C538A45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Сценарий рассмотрения жалобы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B7FA97-24EF-2584-40ED-656F97F1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7F3D2A0-E44D-B35B-B283-6904287EBF24}"/>
              </a:ext>
            </a:extLst>
          </p:cNvPr>
          <p:cNvSpPr/>
          <p:nvPr/>
        </p:nvSpPr>
        <p:spPr>
          <a:xfrm>
            <a:off x="9385115" y="1516153"/>
            <a:ext cx="2459996" cy="4835993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494F35-3E6A-B31D-98B2-5C8F3240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4" y="1632742"/>
            <a:ext cx="2175683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E0702AD-EFC6-DAB2-2B60-46EE958B7AF0}"/>
              </a:ext>
            </a:extLst>
          </p:cNvPr>
          <p:cNvSpPr/>
          <p:nvPr/>
        </p:nvSpPr>
        <p:spPr>
          <a:xfrm>
            <a:off x="403478" y="2522757"/>
            <a:ext cx="1923778" cy="791943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E7363AD1-7DB0-F95F-16F6-62572739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71" y="1632743"/>
            <a:ext cx="2172487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E6B5E9F-B0BC-3375-2653-C7C1CC63C508}"/>
              </a:ext>
            </a:extLst>
          </p:cNvPr>
          <p:cNvSpPr/>
          <p:nvPr/>
        </p:nvSpPr>
        <p:spPr>
          <a:xfrm>
            <a:off x="3894163" y="5246287"/>
            <a:ext cx="1127760" cy="297255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56CAAA36-AFAD-B492-0973-5B0D70DA1E77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2327256" y="2918729"/>
            <a:ext cx="1566907" cy="247618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B9EFF81B-CCA0-D372-AD86-F100EA78F05C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8113304" y="3934150"/>
            <a:ext cx="1271811" cy="14804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5E2A22F0-0B14-466B-D3D2-7884075B584A}"/>
              </a:ext>
            </a:extLst>
          </p:cNvPr>
          <p:cNvSpPr/>
          <p:nvPr/>
        </p:nvSpPr>
        <p:spPr>
          <a:xfrm>
            <a:off x="6985544" y="5265934"/>
            <a:ext cx="1127760" cy="297255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691728BD-97A5-4ED4-4182-5178928D167D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5021923" y="5394915"/>
            <a:ext cx="1963621" cy="19647"/>
          </a:xfrm>
          <a:prstGeom prst="bentConnector3">
            <a:avLst>
              <a:gd name="adj1" fmla="val 523"/>
            </a:avLst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87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0753" y="254977"/>
            <a:ext cx="4610493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a typeface="+mn-ea"/>
                <a:cs typeface="Times New Roman" panose="02020603050405020304" pitchFamily="18" charset="0"/>
              </a:rPr>
              <a:t>Бизнес-модель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11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Что такое бизнес-модель? Для чего нужна и как ее построить | Университет  СИНЕРГИЯ">
            <a:extLst>
              <a:ext uri="{FF2B5EF4-FFF2-40B4-BE49-F238E27FC236}">
                <a16:creationId xmlns:a16="http://schemas.microsoft.com/office/drawing/2014/main" id="{D7108173-3638-4274-B8BE-5EC9F0C2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9" y="3287712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FEA308FE-CBDE-1958-6D14-43B5B6CB9B29}"/>
              </a:ext>
            </a:extLst>
          </p:cNvPr>
          <p:cNvSpPr txBox="1">
            <a:spLocks/>
          </p:cNvSpPr>
          <p:nvPr/>
        </p:nvSpPr>
        <p:spPr>
          <a:xfrm>
            <a:off x="2436858" y="1732393"/>
            <a:ext cx="7318282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Платное продвижение своего профиля или заказа</a:t>
            </a:r>
          </a:p>
          <a:p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3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E27-D419-3E8F-3305-44E76D78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Аналитика. Воронка общей статистики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A82A38-9DA6-1DA1-C62F-B10B3EDE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12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B2EA7C-C706-29F9-8F7C-FDFF42772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45" y="1690688"/>
            <a:ext cx="5313910" cy="469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4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E27-D419-3E8F-3305-44E76D78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Аналитика. Воронка аккаунты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A82A38-9DA6-1DA1-C62F-B10B3EDE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13</a:t>
            </a:fld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AE96A8-4B9E-58EA-50CB-2317F46B5F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00" y="1690688"/>
            <a:ext cx="4545599" cy="46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9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E27-D419-3E8F-3305-44E76D78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Аналитика. Воронка заказы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A82A38-9DA6-1DA1-C62F-B10B3EDE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14</a:t>
            </a:fld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C43F9BE-B385-CA45-0CDE-B5E5C49FD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60" y="1690688"/>
            <a:ext cx="4777079" cy="458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E27-D419-3E8F-3305-44E76D78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Аналитика. Воронка рейтинг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A82A38-9DA6-1DA1-C62F-B10B3EDE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mtClean="0"/>
              <a:t>15</a:t>
            </a:fld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C3FEA60-BA58-A23A-079A-7347B436D9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946" y="1690688"/>
            <a:ext cx="4784108" cy="458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3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Бизнес картинки для презентаций - 80 фото">
            <a:extLst>
              <a:ext uri="{FF2B5EF4-FFF2-40B4-BE49-F238E27FC236}">
                <a16:creationId xmlns:a16="http://schemas.microsoft.com/office/drawing/2014/main" id="{7DEC225E-EC72-403B-BDA2-6EED2EB9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6" y="1780103"/>
            <a:ext cx="5190634" cy="4152507"/>
          </a:xfrm>
          <a:prstGeom prst="rect">
            <a:avLst/>
          </a:prstGeom>
          <a:noFill/>
          <a:effectLst>
            <a:glow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6141" y="0"/>
            <a:ext cx="5599718" cy="9847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развитие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16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98E8-B94B-49ED-AAAA-852691689E9D}"/>
              </a:ext>
            </a:extLst>
          </p:cNvPr>
          <p:cNvSpPr txBox="1"/>
          <p:nvPr/>
        </p:nvSpPr>
        <p:spPr>
          <a:xfrm>
            <a:off x="1224737" y="1780103"/>
            <a:ext cx="9742526" cy="2733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latin typeface="+mj-lt"/>
                <a:cs typeface="Times New Roman" panose="02020603050405020304" pitchFamily="18" charset="0"/>
              </a:rPr>
              <a:t>Разработка стабильной версии приложения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latin typeface="+mj-lt"/>
                <a:cs typeface="Times New Roman" panose="02020603050405020304" pitchFamily="18" charset="0"/>
              </a:rPr>
              <a:t>Реализация бизнес-модели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000" dirty="0">
                <a:latin typeface="+mj-lt"/>
                <a:cs typeface="Times New Roman" panose="02020603050405020304" pitchFamily="18" charset="0"/>
              </a:rPr>
              <a:t>Добавление дополнительных способов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29350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DB1A01A-CBBB-A711-7A2D-6210BD74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79" y="844384"/>
            <a:ext cx="8500240" cy="1325563"/>
          </a:xfrm>
        </p:spPr>
        <p:txBody>
          <a:bodyPr/>
          <a:lstStyle/>
          <a:p>
            <a:r>
              <a:rPr lang="ru-RU" b="1" dirty="0"/>
              <a:t>Мы студенты 3-го курса, 6-й группы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E6998-EB4F-484C-B080-FFDD0E38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173" y="2577186"/>
            <a:ext cx="9539653" cy="182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Капустин Максим (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TeamLead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и разработчик клиентской части)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Коротаев Тимофей (Разработчик серверной части и </a:t>
            </a:r>
            <a:r>
              <a:rPr lang="ru-RU" b="0" i="0" dirty="0" err="1">
                <a:effectLst/>
                <a:latin typeface="+mj-lt"/>
              </a:rPr>
              <a:t>devOps</a:t>
            </a:r>
            <a:r>
              <a:rPr lang="ru-RU" b="0" i="0" dirty="0"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+mj-lt"/>
              </a:rPr>
              <a:t>Киреев Олег (Аналитик, дизайнер и представитель команды)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4359F6-FA7E-4DBB-933D-AEA39E18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17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49C9F-F243-4BC0-B508-2D73583EC44A}"/>
              </a:ext>
            </a:extLst>
          </p:cNvPr>
          <p:cNvSpPr txBox="1"/>
          <p:nvPr/>
        </p:nvSpPr>
        <p:spPr>
          <a:xfrm>
            <a:off x="2295537" y="5055003"/>
            <a:ext cx="7600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latin typeface="+mj-lt"/>
                <a:cs typeface="Times New Roman" panose="02020603050405020304" pitchFamily="18" charset="0"/>
              </a:rPr>
              <a:t>FreelanceFinder</a:t>
            </a:r>
            <a:r>
              <a:rPr lang="en-US" sz="3600" b="1" i="0" dirty="0">
                <a:effectLst/>
                <a:latin typeface="+mj-lt"/>
                <a:cs typeface="Times New Roman" panose="02020603050405020304" pitchFamily="18" charset="0"/>
              </a:rPr>
              <a:t> – </a:t>
            </a:r>
            <a:r>
              <a:rPr lang="ru-RU" sz="3600" b="1" i="0" dirty="0">
                <a:effectLst/>
                <a:latin typeface="+mj-lt"/>
                <a:cs typeface="Times New Roman" panose="02020603050405020304" pitchFamily="18" charset="0"/>
              </a:rPr>
              <a:t>Мы помогаем найти!</a:t>
            </a:r>
          </a:p>
        </p:txBody>
      </p:sp>
    </p:spTree>
    <p:extLst>
      <p:ext uri="{BB962C8B-B14F-4D97-AF65-F5344CB8AC3E}">
        <p14:creationId xmlns:p14="http://schemas.microsoft.com/office/powerpoint/2010/main" val="11813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5FEE1-AF2F-B3DC-B345-02C31F1C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/>
              <a:t>Проблематика</a:t>
            </a: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A4435DA-2FDD-B370-5F6C-D9C8ADAAD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88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610A32-FA22-D7E3-A650-5F6D5CE0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/>
              <a:t>2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343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0FF9-B3A5-4EEC-853A-5A0B6C8F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282" y="292466"/>
            <a:ext cx="5757436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cs typeface="Times New Roman" panose="02020603050405020304" pitchFamily="18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0F10B-9637-4CF8-8FEA-B9F4D5A0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59" y="2367250"/>
            <a:ext cx="6937131" cy="2438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Самостоятельные специалисты</a:t>
            </a:r>
          </a:p>
          <a:p>
            <a:pPr>
              <a:lnSpc>
                <a:spcPct val="200000"/>
              </a:lnSpc>
            </a:pP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Заказчики</a:t>
            </a:r>
          </a:p>
          <a:p>
            <a:pPr marL="0" indent="0">
              <a:buNone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6F8C5D-147F-4202-910E-07E3C44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290" name="Picture 2" descr="анализ аналитика бизнес график презентация доска - Бизнес и финансы Иконки">
            <a:extLst>
              <a:ext uri="{FF2B5EF4-FFF2-40B4-BE49-F238E27FC236}">
                <a16:creationId xmlns:a16="http://schemas.microsoft.com/office/drawing/2014/main" id="{2C1BFF25-34DF-40F2-B26D-DF0463B9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889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4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0FF9-B3A5-4EEC-853A-5A0B6C8F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577" y="91599"/>
            <a:ext cx="7224845" cy="1325563"/>
          </a:xfrm>
        </p:spPr>
        <p:txBody>
          <a:bodyPr>
            <a:noAutofit/>
          </a:bodyPr>
          <a:lstStyle/>
          <a:p>
            <a:r>
              <a:rPr lang="ru-RU" sz="5400" b="1" dirty="0">
                <a:cs typeface="Times New Roman" panose="02020603050405020304" pitchFamily="18" charset="0"/>
              </a:rPr>
              <a:t>Предлагаемое решение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08EF568-01F6-2381-DE07-591EBFF0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54" y="2370058"/>
            <a:ext cx="7410319" cy="29082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Сбор статистики (оценки, отзывы)</a:t>
            </a:r>
          </a:p>
          <a:p>
            <a:pPr>
              <a:lnSpc>
                <a:spcPct val="200000"/>
              </a:lnSpc>
            </a:pPr>
            <a:r>
              <a:rPr lang="ru-RU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Отсутствие комиссионных сборов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6F8C5D-147F-4202-910E-07E3C441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42" name="Picture 2" descr="бизнес человечки для презентации: 2 тыс изображений найдено в Яндекс  Картинках">
            <a:extLst>
              <a:ext uri="{FF2B5EF4-FFF2-40B4-BE49-F238E27FC236}">
                <a16:creationId xmlns:a16="http://schemas.microsoft.com/office/drawing/2014/main" id="{502D8513-05FE-4763-85ED-C7397FE3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47" y="2230296"/>
            <a:ext cx="44767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1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14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cs typeface="Times New Roman" panose="02020603050405020304" pitchFamily="18" charset="0"/>
              </a:rPr>
              <a:t>Средства</a:t>
            </a:r>
            <a:r>
              <a:rPr lang="ru-RU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5400" b="1" dirty="0">
                <a:cs typeface="Times New Roman" panose="02020603050405020304" pitchFamily="18" charset="0"/>
              </a:rPr>
              <a:t>реализации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BB7F3159-B075-9851-FD23-4647FF0C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297" y="1771722"/>
            <a:ext cx="3532321" cy="793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Серверная</a:t>
            </a:r>
            <a:r>
              <a:rPr lang="ru-RU" sz="3600" b="0" i="0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600" b="0" i="0" dirty="0">
                <a:effectLst/>
                <a:latin typeface="+mj-lt"/>
                <a:cs typeface="Times New Roman" panose="02020603050405020304" pitchFamily="18" charset="0"/>
              </a:rPr>
              <a:t>часть</a:t>
            </a:r>
          </a:p>
          <a:p>
            <a:pPr marL="0" indent="0">
              <a:buNone/>
            </a:pPr>
            <a:endParaRPr lang="ru-RU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9B3009-1E38-4256-A5EB-1BEEF8592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8" y="2692642"/>
            <a:ext cx="2546838" cy="56607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80EF049-76BC-4EB4-9B9B-C17C17EA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88" y="4030260"/>
            <a:ext cx="3089029" cy="79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в PostgreSQL логотип - Социальные медиа и логотипы Иконки">
            <a:extLst>
              <a:ext uri="{FF2B5EF4-FFF2-40B4-BE49-F238E27FC236}">
                <a16:creationId xmlns:a16="http://schemas.microsoft.com/office/drawing/2014/main" id="{98CE4E1F-C0CC-C030-14F1-142B348C6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03" y="5012592"/>
            <a:ext cx="2828192" cy="141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6DA95C50-DA33-F7D9-9D8B-15B8E9F0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121" y="2940477"/>
            <a:ext cx="2393897" cy="6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8FB2E72D-BE6E-3626-0EE1-4C265F48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93" y="3353750"/>
            <a:ext cx="3002600" cy="300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71B8B521-6A0D-5DC0-F86B-19F380F6BB16}"/>
              </a:ext>
            </a:extLst>
          </p:cNvPr>
          <p:cNvSpPr txBox="1">
            <a:spLocks/>
          </p:cNvSpPr>
          <p:nvPr/>
        </p:nvSpPr>
        <p:spPr>
          <a:xfrm>
            <a:off x="7462832" y="1775119"/>
            <a:ext cx="3532321" cy="79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>
                <a:latin typeface="+mj-lt"/>
                <a:cs typeface="Times New Roman" panose="02020603050405020304" pitchFamily="18" charset="0"/>
              </a:rPr>
              <a:t>Клиентская часть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8936" y="82975"/>
            <a:ext cx="8654125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cs typeface="Times New Roman" panose="02020603050405020304" pitchFamily="18" charset="0"/>
              </a:rPr>
              <a:t>Конкурентное</a:t>
            </a:r>
            <a:r>
              <a:rPr lang="ru-RU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5400" b="1" dirty="0">
                <a:cs typeface="Times New Roman" panose="02020603050405020304" pitchFamily="18" charset="0"/>
              </a:rPr>
              <a:t>преимущество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38150"/>
              </p:ext>
            </p:extLst>
          </p:nvPr>
        </p:nvGraphicFramePr>
        <p:xfrm>
          <a:off x="711920" y="2146785"/>
          <a:ext cx="10768156" cy="3471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039">
                  <a:extLst>
                    <a:ext uri="{9D8B030D-6E8A-4147-A177-3AD203B41FA5}">
                      <a16:colId xmlns:a16="http://schemas.microsoft.com/office/drawing/2014/main" val="1070467818"/>
                    </a:ext>
                  </a:extLst>
                </a:gridCol>
                <a:gridCol w="2692039">
                  <a:extLst>
                    <a:ext uri="{9D8B030D-6E8A-4147-A177-3AD203B41FA5}">
                      <a16:colId xmlns:a16="http://schemas.microsoft.com/office/drawing/2014/main" val="1672901587"/>
                    </a:ext>
                  </a:extLst>
                </a:gridCol>
                <a:gridCol w="2692039">
                  <a:extLst>
                    <a:ext uri="{9D8B030D-6E8A-4147-A177-3AD203B41FA5}">
                      <a16:colId xmlns:a16="http://schemas.microsoft.com/office/drawing/2014/main" val="3163261665"/>
                    </a:ext>
                  </a:extLst>
                </a:gridCol>
                <a:gridCol w="2692039">
                  <a:extLst>
                    <a:ext uri="{9D8B030D-6E8A-4147-A177-3AD203B41FA5}">
                      <a16:colId xmlns:a16="http://schemas.microsoft.com/office/drawing/2014/main" val="4078775654"/>
                    </a:ext>
                  </a:extLst>
                </a:gridCol>
              </a:tblGrid>
              <a:tr h="8129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Параметры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0" dirty="0" err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FreelanceFinder</a:t>
                      </a:r>
                      <a:endParaRPr lang="ru-RU" sz="2100" b="1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 err="1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Хабр</a:t>
                      </a:r>
                      <a:r>
                        <a:rPr lang="ru-RU" sz="2100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Фриланс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Upwork</a:t>
                      </a:r>
                      <a:endParaRPr lang="ru-RU" sz="2300" b="1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66156"/>
                  </a:ext>
                </a:extLst>
              </a:tr>
              <a:tr h="81296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Прозрачность статистики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ru-RU" sz="34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317422"/>
                  </a:ext>
                </a:extLst>
              </a:tr>
              <a:tr h="812966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chemeClr val="tx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Доступность в регионах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43099"/>
                  </a:ext>
                </a:extLst>
              </a:tr>
              <a:tr h="1032419">
                <a:tc>
                  <a:txBody>
                    <a:bodyPr/>
                    <a:lstStyle/>
                    <a:p>
                      <a:pPr algn="ctr"/>
                      <a:r>
                        <a:rPr lang="ru-RU" sz="21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Отсутствие комиссионных сборов</a:t>
                      </a:r>
                      <a:endParaRPr lang="ru-RU" sz="2100" dirty="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FE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400" b="1" dirty="0"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86035" marR="86035" marT="43017" marB="43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37064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5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4E5142D-49C8-C1EA-5B8D-B2DF121D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66" y="220082"/>
            <a:ext cx="8677866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Сценарий добавления заказа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CD868B9-BEFC-0D60-44B9-23250BE9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8" y="1749892"/>
            <a:ext cx="2235348" cy="46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66AD713-CAD8-4D11-9B44-A67DBC93428E}"/>
              </a:ext>
            </a:extLst>
          </p:cNvPr>
          <p:cNvSpPr/>
          <p:nvPr/>
        </p:nvSpPr>
        <p:spPr>
          <a:xfrm>
            <a:off x="3482953" y="2261306"/>
            <a:ext cx="291254" cy="321385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ADEC1CA7-2423-943E-E70B-12177890F65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774207" y="2421999"/>
            <a:ext cx="1074065" cy="1646522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8F4EF63-8C9B-5C07-5CF3-404CE1413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7" y="1749892"/>
            <a:ext cx="2266489" cy="4602815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8BB2FED-87C7-F62B-8A8F-C9FDD3F6D236}"/>
              </a:ext>
            </a:extLst>
          </p:cNvPr>
          <p:cNvSpPr/>
          <p:nvPr/>
        </p:nvSpPr>
        <p:spPr>
          <a:xfrm>
            <a:off x="5596151" y="5455132"/>
            <a:ext cx="1127760" cy="27432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9004B13-5127-CB84-E0A7-4BC31AED0022}"/>
              </a:ext>
            </a:extLst>
          </p:cNvPr>
          <p:cNvSpPr/>
          <p:nvPr/>
        </p:nvSpPr>
        <p:spPr>
          <a:xfrm>
            <a:off x="4848272" y="1610118"/>
            <a:ext cx="2617370" cy="4916806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BA01969-3DF7-950E-CEFA-211382CB7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045" y="1749891"/>
            <a:ext cx="2239439" cy="4602815"/>
          </a:xfrm>
          <a:prstGeom prst="rect">
            <a:avLst/>
          </a:prstGeom>
        </p:spPr>
      </p:pic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348E4322-5BCA-6254-FBE9-D3AE591AF7B3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6723911" y="5095415"/>
            <a:ext cx="2938128" cy="496877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91B55BB-46FE-B9FF-927E-AA19E8CF9CD8}"/>
              </a:ext>
            </a:extLst>
          </p:cNvPr>
          <p:cNvSpPr/>
          <p:nvPr/>
        </p:nvSpPr>
        <p:spPr>
          <a:xfrm>
            <a:off x="8708872" y="4051298"/>
            <a:ext cx="1906333" cy="1044117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FFE8B-5EC0-FCE9-0709-3E6CEF5E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Попытка добавления заказа неавторизованным пользователем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B0965-FAD8-69D7-A627-BBFFE70E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02BF6A4-A56B-4A7C-4EBF-66F27E2EBCEB}"/>
              </a:ext>
            </a:extLst>
          </p:cNvPr>
          <p:cNvSpPr/>
          <p:nvPr/>
        </p:nvSpPr>
        <p:spPr>
          <a:xfrm>
            <a:off x="8306745" y="1636945"/>
            <a:ext cx="2459996" cy="4835993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6CB4EB-2FD4-1687-1A6E-51FC5056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35" y="1753535"/>
            <a:ext cx="2355746" cy="46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1CC7AEC9-60A1-D674-6FDA-FAB7E0BC6378}"/>
              </a:ext>
            </a:extLst>
          </p:cNvPr>
          <p:cNvSpPr/>
          <p:nvPr/>
        </p:nvSpPr>
        <p:spPr>
          <a:xfrm>
            <a:off x="1844040" y="5516880"/>
            <a:ext cx="251460" cy="2514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9D9219C-0608-6278-8BF9-077C67307126}"/>
              </a:ext>
            </a:extLst>
          </p:cNvPr>
          <p:cNvCxnSpPr>
            <a:stCxn id="7" idx="0"/>
          </p:cNvCxnSpPr>
          <p:nvPr/>
        </p:nvCxnSpPr>
        <p:spPr>
          <a:xfrm flipV="1">
            <a:off x="1969770" y="4541520"/>
            <a:ext cx="3810" cy="9753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2E22795A-E895-4D30-4302-7B069145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753535"/>
            <a:ext cx="2333371" cy="46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E3B42B5-71C9-5DD5-740D-0EDB4DEE72B7}"/>
              </a:ext>
            </a:extLst>
          </p:cNvPr>
          <p:cNvCxnSpPr>
            <a:cxnSpLocks/>
            <a:stCxn id="2050" idx="3"/>
            <a:endCxn id="3" idx="1"/>
          </p:cNvCxnSpPr>
          <p:nvPr/>
        </p:nvCxnSpPr>
        <p:spPr>
          <a:xfrm>
            <a:off x="3976381" y="4054942"/>
            <a:ext cx="951219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A18F46E-3DB7-5380-974E-A2A94101FBB2}"/>
              </a:ext>
            </a:extLst>
          </p:cNvPr>
          <p:cNvSpPr/>
          <p:nvPr/>
        </p:nvSpPr>
        <p:spPr>
          <a:xfrm>
            <a:off x="6721664" y="2278680"/>
            <a:ext cx="291254" cy="321385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31DBA26D-F4A5-7453-7FF7-9792122312E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012918" y="2439373"/>
            <a:ext cx="1293827" cy="1615569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C0CFC2BA-0AC5-F308-369A-A4413523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53" y="1755529"/>
            <a:ext cx="2276980" cy="46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7" grpI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47B7-5AF9-DA7E-BEB2-DD7E6420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Сценарий отклика фрилансера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21A49-B0AF-F76D-FE1A-72D374B9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C0CC-6A6F-4825-8BBF-35BB57134084}" type="slidenum">
              <a:rPr lang="ru-RU" sz="4000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FF955-4FE7-9927-0B7A-CAAA6F91A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15" y="1690688"/>
            <a:ext cx="2244939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D67AAD88-4AF5-493D-B878-F00ADDA57EDE}"/>
              </a:ext>
            </a:extLst>
          </p:cNvPr>
          <p:cNvSpPr/>
          <p:nvPr/>
        </p:nvSpPr>
        <p:spPr>
          <a:xfrm>
            <a:off x="2670596" y="3068973"/>
            <a:ext cx="251460" cy="25146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6629AAF-3838-F53A-04AF-367C81BB9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06" y="1700254"/>
            <a:ext cx="2437788" cy="460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8C87F793-FA48-F92C-DE8F-60576F191544}"/>
              </a:ext>
            </a:extLst>
          </p:cNvPr>
          <p:cNvCxnSpPr>
            <a:cxnSpLocks/>
          </p:cNvCxnSpPr>
          <p:nvPr/>
        </p:nvCxnSpPr>
        <p:spPr>
          <a:xfrm>
            <a:off x="3732952" y="3437098"/>
            <a:ext cx="1482281" cy="788276"/>
          </a:xfrm>
          <a:prstGeom prst="bentConnector3">
            <a:avLst/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6CADA0E-AB61-0F7A-4AEB-63D57060B4D3}"/>
              </a:ext>
            </a:extLst>
          </p:cNvPr>
          <p:cNvSpPr/>
          <p:nvPr/>
        </p:nvSpPr>
        <p:spPr>
          <a:xfrm>
            <a:off x="5465682" y="4861742"/>
            <a:ext cx="1127760" cy="27432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8594B3-BAEB-1075-D0C5-C67C47623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38" y="1700254"/>
            <a:ext cx="2305131" cy="4593250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625DA28-5BB1-295A-5BBF-DA1CC56481DD}"/>
              </a:ext>
            </a:extLst>
          </p:cNvPr>
          <p:cNvSpPr/>
          <p:nvPr/>
        </p:nvSpPr>
        <p:spPr>
          <a:xfrm>
            <a:off x="8921804" y="4879205"/>
            <a:ext cx="1127760" cy="27432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2287C0F1-BA32-DBC0-BAF0-212EFFB51A4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593442" y="4998902"/>
            <a:ext cx="228501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7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7109</TotalTime>
  <Words>177</Words>
  <Application>Microsoft Office PowerPoint</Application>
  <PresentationFormat>Широкоэкранный</PresentationFormat>
  <Paragraphs>67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FreelanceFinder</vt:lpstr>
      <vt:lpstr>Проблематика</vt:lpstr>
      <vt:lpstr>Целевая аудитория</vt:lpstr>
      <vt:lpstr>Предлагаемое решение</vt:lpstr>
      <vt:lpstr>Средства реализации</vt:lpstr>
      <vt:lpstr>Конкурентное преимущество</vt:lpstr>
      <vt:lpstr>Сценарий добавления заказа</vt:lpstr>
      <vt:lpstr>Попытка добавления заказа неавторизованным пользователем</vt:lpstr>
      <vt:lpstr>Сценарий отклика фрилансера</vt:lpstr>
      <vt:lpstr>Сценарий рассмотрения жалобы</vt:lpstr>
      <vt:lpstr>Бизнес-модель</vt:lpstr>
      <vt:lpstr>Аналитика. Воронка общей статистики</vt:lpstr>
      <vt:lpstr>Аналитика. Воронка аккаунты</vt:lpstr>
      <vt:lpstr>Аналитика. Воронка заказы</vt:lpstr>
      <vt:lpstr>Аналитика. Воронка рейтинг</vt:lpstr>
      <vt:lpstr>Планы на развитие</vt:lpstr>
      <vt:lpstr>Мы студенты 3-го курса, 6-й группы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составления университетского расписания UnivTimetable</dc:title>
  <dc:creator>Fedot-Begemot</dc:creator>
  <cp:lastModifiedBy>Олег Киреев</cp:lastModifiedBy>
  <cp:revision>98</cp:revision>
  <dcterms:created xsi:type="dcterms:W3CDTF">2023-06-06T10:29:36Z</dcterms:created>
  <dcterms:modified xsi:type="dcterms:W3CDTF">2024-06-24T19:45:21Z</dcterms:modified>
</cp:coreProperties>
</file>