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71" r:id="rId9"/>
    <p:sldId id="263" r:id="rId10"/>
    <p:sldId id="269" r:id="rId11"/>
    <p:sldId id="264" r:id="rId12"/>
    <p:sldId id="265" r:id="rId13"/>
    <p:sldId id="268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1FB4-FDB1-C0E1-4BF8-96C2F706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B9A3-0751-E098-CEBE-1EF63D2B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80CB-C459-5882-1BA6-5C36716C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8B66-ED09-79E2-728B-212F9484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0555B-9643-9E56-D60E-93D0779D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420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BBAA-4A0F-8829-CD41-0277AEB9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31A7E-E4D2-C1AE-9F1F-73FD3C04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FC6-B184-CBE9-11F6-BBCA3AE5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36D8-EFFC-4313-EF94-BA5E54CD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D166-9ED7-ACC4-4754-A5BA1978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30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23551-25A5-AAB1-CCBB-7D9211874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60896-700B-B5C2-FE4D-59CED833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FF1D-6C59-8BF6-96B6-5FB254B5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DE9F-B044-C711-22B4-5064473D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006A-5617-A82E-4D9F-C8EA6887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65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760A-64EB-1317-160E-CCBF07FF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0D78-AD35-0B78-8DBD-D7C299AF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8708-E59C-3EC2-FA3E-EC745CB3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9A6D-638C-8A7C-14D6-EC55AA25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E11D-BD34-724C-715C-CF3DA3CF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67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96D-72A0-6E34-4087-007BF617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35C6A-34D8-D80A-FE20-0C342BA9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2094-046E-1146-30F8-33D02D05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7D01-721C-1676-A54C-93FDD2A8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A019-D5C2-6350-4F04-5CA0322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156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9289-DEF4-FDE7-A9CB-B3E22474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C3E0-7D4D-FEDC-68BB-8DF45CAEA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1F08-0C28-80FD-DE11-B4C088C3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67F9C-D273-7CA0-371F-E94D1D5A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37CF3-4AD4-FEB5-AE7E-3B5209D2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41B1B-78EB-17CE-6F23-50454590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52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3CBA-9FB1-AE7E-EA8D-67BA672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941D-7596-52E0-EDFA-15283B9E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E98F0-729C-6CB8-EFDC-7C9EDD80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E5836-D570-C820-D979-444311258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65644-B3A6-6B9B-65D4-C16B0806B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B14C0-4FF7-306B-A028-9577E949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B2632-5257-A873-B73F-EDF9E685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1E59F-81FF-18BB-826B-2D41C6C5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740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8555-642F-35C3-73BF-3C256611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E0A10-ADFE-9C8B-4AB8-8CFFEB82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40721-536D-3A25-5B06-549BC5CA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6ABC5-0E61-2C11-8C50-EAC31387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98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2DD12-F0A8-01DF-C155-789061EF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1E3A7-3F00-0737-DF86-C300EBB2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78B84-8484-8B6F-AD76-C38C5792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999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4DC7-E833-4D46-2AFC-B29DFD9D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7DF4-FAC1-CEE8-9653-77A6279D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53E22-5B80-D581-2317-91BE88B1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E75CF-0620-E16E-191B-FE237762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79892-3AEF-DF3B-CE2A-DF86AD9E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DAE3-C6FF-C167-1EC8-7C8D9D6D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88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AAA5-921C-483E-13DC-8B1E6D39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5F00A-863E-ED5E-9555-F07928E02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52BA9-CB51-702F-DFDD-F76A9058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331E-66EA-3E47-1F08-5EC144A2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73759-911F-0BFB-696F-58776AC4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3E4DC-F1F6-482E-2485-5EB3D93E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88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55872-4A21-72A2-531B-929F8BE0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FAEF-3F1D-5D18-CFC5-D27F6D715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C824-FA25-0FB8-46A7-3A643ECFD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22CF-D31E-4A9F-B31A-999E10F8DD11}" type="datetimeFigureOut">
              <a:rPr lang="en-NZ" smtClean="0"/>
              <a:t>14/06/2023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7597-A33A-B695-C59B-B12C36E6C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D304-F9A4-5C1A-9602-621DD1D8D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167C-F335-4C6E-825A-F6B3EB71D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003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.visual-paradigm.com/app/diagrams/" TargetMode="External"/><Relationship Id="rId3" Type="http://schemas.openxmlformats.org/officeDocument/2006/relationships/hyperlink" Target="https://github.com/radumas/wesleyan-machine-learning/tree/master/data" TargetMode="External"/><Relationship Id="rId7" Type="http://schemas.openxmlformats.org/officeDocument/2006/relationships/hyperlink" Target="https://spark.apache.org/docs/latest/api/python/reference/api/pyspark.ml.feature.PCA.html" TargetMode="External"/><Relationship Id="rId2" Type="http://schemas.openxmlformats.org/officeDocument/2006/relationships/hyperlink" Target="https://www.niaaa.nih.gov/research/nesarc-ii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reference/api/pyspark.ml.stat.Correlation.html" TargetMode="External"/><Relationship Id="rId5" Type="http://schemas.openxmlformats.org/officeDocument/2006/relationships/hyperlink" Target="https://www.machinelearningplus.com/pyspark/pyspark-lasso-regression/" TargetMode="External"/><Relationship Id="rId4" Type="http://schemas.openxmlformats.org/officeDocument/2006/relationships/hyperlink" Target="https://en.wikipedia.org/wiki/DSM-IV_cod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185B-0DE3-2059-5ECF-1BE184739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6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  <a:br>
              <a:rPr lang="en-NZ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48EE-78EA-631A-7BF8-2F835EDA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Personal disorders classifiers</a:t>
            </a:r>
          </a:p>
          <a:p>
            <a:r>
              <a:rPr lang="en-NZ" dirty="0"/>
              <a:t>based on NESARC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81CE-7E33-F60A-142B-ECF0F7E29FEF}"/>
              </a:ext>
            </a:extLst>
          </p:cNvPr>
          <p:cNvSpPr txBox="1"/>
          <p:nvPr/>
        </p:nvSpPr>
        <p:spPr>
          <a:xfrm>
            <a:off x="7995920" y="670560"/>
            <a:ext cx="3484880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NZ" sz="1800" dirty="0">
                <a:solidFill>
                  <a:srgbClr val="2C717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Svetlana Koroteeva ID: 300432399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N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NZ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AIML 427 - Big Data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5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0D2E-E3A3-B670-06E9-069C6CDE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scaling did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DE78-1088-BC9B-6137-8E4AF1B0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FE1D5-584C-9D62-7EC8-7B8BE475AC50}"/>
              </a:ext>
            </a:extLst>
          </p:cNvPr>
          <p:cNvSpPr/>
          <p:nvPr/>
        </p:nvSpPr>
        <p:spPr>
          <a:xfrm>
            <a:off x="1106954" y="2014087"/>
            <a:ext cx="3887002" cy="242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 is in the same magnitude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7A02D-D8F1-169D-E912-265D6F20587D}"/>
              </a:ext>
            </a:extLst>
          </p:cNvPr>
          <p:cNvSpPr/>
          <p:nvPr/>
        </p:nvSpPr>
        <p:spPr>
          <a:xfrm>
            <a:off x="5946856" y="2014087"/>
            <a:ext cx="4583181" cy="242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 is categorical</a:t>
            </a:r>
          </a:p>
        </p:txBody>
      </p:sp>
    </p:spTree>
    <p:extLst>
      <p:ext uri="{BB962C8B-B14F-4D97-AF65-F5344CB8AC3E}">
        <p14:creationId xmlns:p14="http://schemas.microsoft.com/office/powerpoint/2010/main" val="320580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4214-4F89-D582-80FB-534900D1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PCA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27427-E8BA-0404-0FD1-D6C111F8C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959" y="2088813"/>
            <a:ext cx="4426177" cy="2400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7E26E-E44D-B5B8-33F5-F6362BC13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35" y="1690688"/>
            <a:ext cx="6481541" cy="2873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37829-8056-1723-D586-C0DE86C7E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49" y="4489236"/>
            <a:ext cx="6379627" cy="22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78BA-F013-11F0-4FC5-CB39550B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MORE PCA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269D12-BE80-B530-B5B4-9994A09AE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612" y="2268204"/>
            <a:ext cx="8230023" cy="2502029"/>
          </a:xfrm>
        </p:spPr>
      </p:pic>
    </p:spTree>
    <p:extLst>
      <p:ext uri="{BB962C8B-B14F-4D97-AF65-F5344CB8AC3E}">
        <p14:creationId xmlns:p14="http://schemas.microsoft.com/office/powerpoint/2010/main" val="176591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73AB-136D-A984-B57A-1299870D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PCA did not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7BDA-5E03-DFE6-2006-F3FA740E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C8043-B050-E384-D906-B3AD05F41417}"/>
              </a:ext>
            </a:extLst>
          </p:cNvPr>
          <p:cNvSpPr/>
          <p:nvPr/>
        </p:nvSpPr>
        <p:spPr>
          <a:xfrm>
            <a:off x="1106954" y="1690688"/>
            <a:ext cx="3739366" cy="2180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Categorical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9255-EEC5-89CF-1831-57041B4F88B0}"/>
              </a:ext>
            </a:extLst>
          </p:cNvPr>
          <p:cNvSpPr/>
          <p:nvPr/>
        </p:nvSpPr>
        <p:spPr>
          <a:xfrm>
            <a:off x="3012197" y="4066043"/>
            <a:ext cx="3668246" cy="2110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Outliers?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9BD2D-172E-0B62-3FC4-93ED69764C8F}"/>
              </a:ext>
            </a:extLst>
          </p:cNvPr>
          <p:cNvSpPr/>
          <p:nvPr/>
        </p:nvSpPr>
        <p:spPr>
          <a:xfrm>
            <a:off x="5826590" y="1685175"/>
            <a:ext cx="3739366" cy="2180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Non-linear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50937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B9FE-92BF-555A-2BED-61A31567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Further trials: Lasso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133C2-DC55-D0A8-AF14-44639EA26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5872"/>
            <a:ext cx="7377009" cy="372513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A2BBD6-F30F-A5EC-0164-2B34292687B0}"/>
              </a:ext>
            </a:extLst>
          </p:cNvPr>
          <p:cNvSpPr/>
          <p:nvPr/>
        </p:nvSpPr>
        <p:spPr>
          <a:xfrm>
            <a:off x="8453120" y="4228967"/>
            <a:ext cx="2777022" cy="2080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unbalanced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A7E47-E92F-8462-4980-3B0D4AA9C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209" y="1517948"/>
            <a:ext cx="2874808" cy="26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7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3153-3714-125F-1BCE-93232E0E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400" b="1" dirty="0">
                <a:solidFill>
                  <a:srgbClr val="1F546B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br>
              <a:rPr lang="en-NZ" sz="4400" b="1" dirty="0">
                <a:solidFill>
                  <a:srgbClr val="1F546B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40D4-8858-3621-3940-CBD6EC0E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National Epidemiologic Survey on Alcohol and Related Conditions-III (NESARC-III) | National Institute on Alcohol Abuse and Alcoholism (NIAAA) (nih.gov)</a:t>
            </a:r>
            <a:r>
              <a:rPr lang="en-N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about NESARC dataset for the Q1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NZ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wesleyan</a:t>
            </a: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-machine-learning/data at master · </a:t>
            </a:r>
            <a:r>
              <a:rPr lang="en-NZ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radumas</a:t>
            </a: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NZ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wesleyan</a:t>
            </a: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-machine-learning (github.com)</a:t>
            </a:r>
            <a:r>
              <a:rPr lang="en-N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source for  download nesarc_pds.csv dataset for Q1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DSM-IV codes - Wikipedia</a:t>
            </a:r>
            <a:r>
              <a:rPr lang="en-N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 Diagnostic and Statistical Manual of Mental Disorders, 4th Edition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NZ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PySpark</a:t>
            </a: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Lasso Regression – Building, Tuning, and Evaluating Lasso Regression with </a:t>
            </a:r>
            <a:r>
              <a:rPr lang="en-NZ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PySpark</a:t>
            </a: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NZ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MLlib</a:t>
            </a: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- Machine Learning Plus</a:t>
            </a:r>
            <a:r>
              <a:rPr lang="en-N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Lasso regression with </a:t>
            </a:r>
            <a:r>
              <a:rPr lang="en-NZ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N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making vector from features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Correlation — </a:t>
            </a:r>
            <a:r>
              <a:rPr lang="en-NZ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PySpark</a:t>
            </a: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3.4.0 documentation (apache.org)</a:t>
            </a:r>
            <a:r>
              <a:rPr lang="en-N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Ranking with correlation: chi-square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PCA — </a:t>
            </a:r>
            <a:r>
              <a:rPr lang="en-NZ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PySpark</a:t>
            </a: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 3.4.0 documentation (apache.org)</a:t>
            </a:r>
            <a:r>
              <a:rPr lang="en-N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-PCA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NZ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Visual Paradigm Online (visual-paradigm.com)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7702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26FD-6500-8AC5-B9F3-756C55AE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ABOUT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22C74-E942-0C27-923D-DC5426694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49919" cy="30142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CAAD7-3074-610B-E36A-44EB13C1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33" y="1517702"/>
            <a:ext cx="3587934" cy="4464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6E54C-80A4-6982-2431-D0BC381A9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295" y="4487006"/>
            <a:ext cx="4219200" cy="21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2FB-478C-0688-CFE2-78B1EB6F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DATASET specifics and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DE6D8-74B0-CEA7-AC54-844F95E8E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524" y="1962378"/>
            <a:ext cx="7020335" cy="239339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9BAF58-BF1B-9DD6-3438-8EA0DC7E3648}"/>
              </a:ext>
            </a:extLst>
          </p:cNvPr>
          <p:cNvSpPr/>
          <p:nvPr/>
        </p:nvSpPr>
        <p:spPr>
          <a:xfrm>
            <a:off x="8823208" y="4627461"/>
            <a:ext cx="3144155" cy="1745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50.0% missing data in 2183 features from 3008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99329-1BCF-1C4D-7284-8604BD0DAA51}"/>
              </a:ext>
            </a:extLst>
          </p:cNvPr>
          <p:cNvSpPr/>
          <p:nvPr/>
        </p:nvSpPr>
        <p:spPr>
          <a:xfrm>
            <a:off x="1491964" y="4627462"/>
            <a:ext cx="3144155" cy="1745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Blank or populated with 9,99,999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ED054D-6320-5287-9AD2-808959A09971}"/>
              </a:ext>
            </a:extLst>
          </p:cNvPr>
          <p:cNvSpPr/>
          <p:nvPr/>
        </p:nvSpPr>
        <p:spPr>
          <a:xfrm>
            <a:off x="5157586" y="4698966"/>
            <a:ext cx="3144155" cy="1745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Sometimes several columns represent a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F34ED-D756-A845-5BE4-E8A9F1E62142}"/>
              </a:ext>
            </a:extLst>
          </p:cNvPr>
          <p:cNvSpPr/>
          <p:nvPr/>
        </p:nvSpPr>
        <p:spPr>
          <a:xfrm>
            <a:off x="8823207" y="864316"/>
            <a:ext cx="3144155" cy="1745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43094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57D4F-681B-A577-823E-CC74CEEF6CE5}"/>
              </a:ext>
            </a:extLst>
          </p:cNvPr>
          <p:cNvSpPr/>
          <p:nvPr/>
        </p:nvSpPr>
        <p:spPr>
          <a:xfrm>
            <a:off x="8880960" y="2722641"/>
            <a:ext cx="3144155" cy="1745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229804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434A-FC15-5398-18D7-3CEFB327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DATASET CLEANING and PREPARING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5617C9-95F7-A4C5-9C8B-CF866CE84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14" y="2165532"/>
            <a:ext cx="4760358" cy="132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44E52-39B6-2EB2-F688-CAD678B0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14" y="4070759"/>
            <a:ext cx="7192238" cy="1164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8C5C4F-FA37-3898-1CAD-932176B74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14" y="5539767"/>
            <a:ext cx="8010761" cy="7647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CD8F7-13B8-70F5-15C2-A7F8E7172248}"/>
              </a:ext>
            </a:extLst>
          </p:cNvPr>
          <p:cNvSpPr/>
          <p:nvPr/>
        </p:nvSpPr>
        <p:spPr>
          <a:xfrm>
            <a:off x="7403865" y="1914377"/>
            <a:ext cx="3144155" cy="1745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652 columns left after deleting those columns which have missing data more then 30%</a:t>
            </a:r>
          </a:p>
        </p:txBody>
      </p:sp>
    </p:spTree>
    <p:extLst>
      <p:ext uri="{BB962C8B-B14F-4D97-AF65-F5344CB8AC3E}">
        <p14:creationId xmlns:p14="http://schemas.microsoft.com/office/powerpoint/2010/main" val="165060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B1-4C5D-76BE-C90C-8336B6A9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Baseline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9B77C-AB7E-DF6F-98D2-630DB3E02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10" y="1690688"/>
            <a:ext cx="3881056" cy="435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574A14-9EE9-A40F-4A64-FF8EC28191B7}"/>
              </a:ext>
            </a:extLst>
          </p:cNvPr>
          <p:cNvSpPr/>
          <p:nvPr/>
        </p:nvSpPr>
        <p:spPr>
          <a:xfrm>
            <a:off x="6530105" y="2259647"/>
            <a:ext cx="3144155" cy="1745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Accuracy 100%?</a:t>
            </a:r>
          </a:p>
        </p:txBody>
      </p:sp>
    </p:spTree>
    <p:extLst>
      <p:ext uri="{BB962C8B-B14F-4D97-AF65-F5344CB8AC3E}">
        <p14:creationId xmlns:p14="http://schemas.microsoft.com/office/powerpoint/2010/main" val="38122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CAAB-6AFF-F37F-21FB-D48C507F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Feature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DC7167-7018-EE39-BDC2-8D65DDC09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65" y="1690688"/>
            <a:ext cx="5937947" cy="210527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792DAD-9703-0660-BB92-C2526628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83978"/>
              </p:ext>
            </p:extLst>
          </p:nvPr>
        </p:nvGraphicFramePr>
        <p:xfrm>
          <a:off x="3303587" y="4194937"/>
          <a:ext cx="5828665" cy="2297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3299030489"/>
                    </a:ext>
                  </a:extLst>
                </a:gridCol>
                <a:gridCol w="4478020">
                  <a:extLst>
                    <a:ext uri="{9D8B030D-6E8A-4147-A177-3AD203B41FA5}">
                      <a16:colId xmlns:a16="http://schemas.microsoft.com/office/drawing/2014/main" val="3157993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Class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Features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32352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AVOIDPDX2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DEPPDDX2, S1Q211, S1Q212, S1Q16, DOBY, S1Q20, MARITAL, S1Q14C4, S1Q7A9, SPOUSE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69883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DEPPDDX2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AVOIDPDX2, S1Q16, S1Q212, S1Q211, S1Q14C4, S1Q20, S1Q7A1, S1Q8A, S3EQ8B, S3EQ8C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7924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OBCOMDX2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S1Q211, S1Q212, S1Q6A, S1Q7A9, DOBY, S4BQ11, S1Q20, S1Q14C1, S1Q131, S4BQ7C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36234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DEP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S1Q211, S1Q212, S1Q16, S1Q20, SEX, S4BQ11, S4BQ7C, S1Q7A1, S4BQ12, S4BQ7B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07634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PAN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S1Q211, S1Q212, S1Q16, S1Q20, SEX, S1Q7A9, S1Q1D3, S1Q7A1, S4BQ11, S11BQ11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57197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AGORA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S1Q211, S1Q212, S1Q16, S1Q20, SEX, S1Q7A9, S1Q7A1, S2AQ16B, S4BQ11, S4BQ7C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39562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SPECPHOB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SEX, S1Q211, S1Q212, S1Q16, S1Q20, S4BQ11, S1Q7A9, DOBY, S4BQ7C, S1Q14C1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2007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>
                          <a:effectLst/>
                        </a:rPr>
                        <a:t>ANX</a:t>
                      </a:r>
                      <a:endParaRPr lang="en-NZ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950" dirty="0">
                          <a:effectLst/>
                        </a:rPr>
                        <a:t>DEP, PARADX2, S1Q211, S1Q212, S1Q20, S1Q16, SEX, S1Q1C, S1Q7A1, S1Q7A9</a:t>
                      </a:r>
                      <a:endParaRPr lang="en-NZ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8965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74C053-D8F5-D481-031A-E74AEA58AE4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7A876-1990-EF1E-B434-B5054294A01C}"/>
              </a:ext>
            </a:extLst>
          </p:cNvPr>
          <p:cNvSpPr/>
          <p:nvPr/>
        </p:nvSpPr>
        <p:spPr>
          <a:xfrm>
            <a:off x="7560174" y="1790199"/>
            <a:ext cx="3144155" cy="1745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362 columns left</a:t>
            </a:r>
          </a:p>
        </p:txBody>
      </p:sp>
    </p:spTree>
    <p:extLst>
      <p:ext uri="{BB962C8B-B14F-4D97-AF65-F5344CB8AC3E}">
        <p14:creationId xmlns:p14="http://schemas.microsoft.com/office/powerpoint/2010/main" val="255646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35B1-4C5D-76BE-C90C-8336B6A9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Baseline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9B77C-AB7E-DF6F-98D2-630DB3E02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10" y="1690688"/>
            <a:ext cx="388105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14D04D-7BAD-F466-7DD3-A89832D6F7D4}"/>
              </a:ext>
            </a:extLst>
          </p:cNvPr>
          <p:cNvSpPr txBox="1"/>
          <p:nvPr/>
        </p:nvSpPr>
        <p:spPr>
          <a:xfrm>
            <a:off x="5707781" y="1087655"/>
            <a:ext cx="5919537" cy="51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NZ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and evaluate the model pseudocode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measuring the time.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dataset into training and test sets.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i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(Clean and impute test and train data) #not implemented yet</a:t>
            </a:r>
            <a:endParaRPr lang="en-NZ" sz="1600" i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instance of classifier 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pipeline and add the classifier.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Vector assembler object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training and test data</a:t>
            </a:r>
          </a:p>
          <a:p>
            <a:r>
              <a:rPr lang="en-NZ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Scaler object           #this part is for normalizing script only</a:t>
            </a:r>
            <a:endParaRPr lang="en-NZ" sz="1600" i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i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 a scaler on the training data</a:t>
            </a:r>
            <a:endParaRPr lang="en-NZ" sz="1600" i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i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 training and test data with scaler</a:t>
            </a:r>
            <a:endParaRPr lang="en-NZ" sz="1600" i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 the pipeline on the training data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trained model to make predictions.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accuracy of the training predictions 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trained model to make predictions on test data.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accuracy of the test predictions 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 measuring time and calculate the running time.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the training accuracy, test accuracy, and running time.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NZ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3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A46D-90AD-E282-AFDC-B4F02BCC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Baseline model performance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653FEA-00F9-FA46-4EF6-594EA59D2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943741"/>
              </p:ext>
            </p:extLst>
          </p:nvPr>
        </p:nvGraphicFramePr>
        <p:xfrm>
          <a:off x="1188720" y="1825625"/>
          <a:ext cx="9926320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983">
                  <a:extLst>
                    <a:ext uri="{9D8B030D-6E8A-4147-A177-3AD203B41FA5}">
                      <a16:colId xmlns:a16="http://schemas.microsoft.com/office/drawing/2014/main" val="244049231"/>
                    </a:ext>
                  </a:extLst>
                </a:gridCol>
                <a:gridCol w="1980833">
                  <a:extLst>
                    <a:ext uri="{9D8B030D-6E8A-4147-A177-3AD203B41FA5}">
                      <a16:colId xmlns:a16="http://schemas.microsoft.com/office/drawing/2014/main" val="3766608651"/>
                    </a:ext>
                  </a:extLst>
                </a:gridCol>
                <a:gridCol w="1694168">
                  <a:extLst>
                    <a:ext uri="{9D8B030D-6E8A-4147-A177-3AD203B41FA5}">
                      <a16:colId xmlns:a16="http://schemas.microsoft.com/office/drawing/2014/main" val="3436472420"/>
                    </a:ext>
                  </a:extLst>
                </a:gridCol>
                <a:gridCol w="1694168">
                  <a:extLst>
                    <a:ext uri="{9D8B030D-6E8A-4147-A177-3AD203B41FA5}">
                      <a16:colId xmlns:a16="http://schemas.microsoft.com/office/drawing/2014/main" val="4267427117"/>
                    </a:ext>
                  </a:extLst>
                </a:gridCol>
                <a:gridCol w="1694168">
                  <a:extLst>
                    <a:ext uri="{9D8B030D-6E8A-4147-A177-3AD203B41FA5}">
                      <a16:colId xmlns:a16="http://schemas.microsoft.com/office/drawing/2014/main" val="3156662568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300"/>
                        </a:spcBef>
                        <a:spcAft>
                          <a:spcPts val="160"/>
                        </a:spcAft>
                      </a:pPr>
                      <a:r>
                        <a:rPr lang="en-NZ" sz="1600" dirty="0">
                          <a:effectLst/>
                        </a:rPr>
                        <a:t>Classifier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300"/>
                        </a:spcBef>
                        <a:spcAft>
                          <a:spcPts val="160"/>
                        </a:spcAft>
                      </a:pPr>
                      <a:r>
                        <a:rPr lang="en-NZ" sz="1600">
                          <a:effectLst/>
                        </a:rPr>
                        <a:t>Class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300"/>
                        </a:spcBef>
                        <a:spcAft>
                          <a:spcPts val="160"/>
                        </a:spcAft>
                      </a:pPr>
                      <a:r>
                        <a:rPr lang="en-NZ" sz="1600">
                          <a:effectLst/>
                        </a:rPr>
                        <a:t>Training Accuracy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300"/>
                        </a:spcBef>
                        <a:spcAft>
                          <a:spcPts val="160"/>
                        </a:spcAft>
                      </a:pPr>
                      <a:r>
                        <a:rPr lang="en-NZ" sz="1600">
                          <a:effectLst/>
                        </a:rPr>
                        <a:t>Test Accuracy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300"/>
                        </a:spcBef>
                        <a:spcAft>
                          <a:spcPts val="160"/>
                        </a:spcAft>
                      </a:pPr>
                      <a:r>
                        <a:rPr lang="en-NZ" sz="1600">
                          <a:effectLst/>
                        </a:rPr>
                        <a:t>Running Time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155566772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LogisticRegression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CONDUCTONLY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0.990667586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0.989592767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112.1902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426024290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RandomForestClassifier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CONDUCTONLY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0.99051317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0.990032873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5.487722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123083678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 err="1">
                          <a:effectLst/>
                        </a:rPr>
                        <a:t>NaiveBayes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CONDUCTONLY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0.656224096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0.655213452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1.641517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90592237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LogisticRegression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ANTISOCDX2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0.969575959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0.967224738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6.093356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356626787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RandomForestClassifier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ANTISOCDX2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0.967115992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0.967691178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5.507843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324731785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NaiveBayes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ANTISOCDX2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0.377409928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0.377975363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1.567013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402201837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LogisticRegression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AVOIDPDX2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0.981357332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0.978460826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5.791655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290371362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RandomForestClassifier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AVOIDPDX2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0.976702169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0.978020777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5.373419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240200382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NaiveBayes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AVOIDPDX2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0.48252516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0.478837491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1.602829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324998323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LogisticRegression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DEPPDDX2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0.997473886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0.993372754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5.482821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44024358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RandomForestClassifier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DEPPDDX2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0.995102155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0.995391874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5.322338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129218993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NaiveBayes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DEPPDDX2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0.579333386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0.573646909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1.564391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361762780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LogisticRegression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OBCOMDX2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0.929256918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0.928884067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63.72542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423568464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RandomForestClassifier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OBCOMDX2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0.924017117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0.925880876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5.896053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264003768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NaiveBayes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OBCOMDX2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0.566107277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0.568573574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1.557272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110381480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LogisticRegression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PARADX2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0.960453252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>
                          <a:effectLst/>
                        </a:rPr>
                        <a:t>0.956274904</a:t>
                      </a:r>
                      <a:endParaRPr lang="en-NZ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tc>
                  <a:txBody>
                    <a:bodyPr/>
                    <a:lstStyle/>
                    <a:p>
                      <a:pPr marL="68580" algn="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NZ" sz="1600" dirty="0">
                          <a:effectLst/>
                        </a:rPr>
                        <a:t>31.97484</a:t>
                      </a:r>
                      <a:endParaRPr lang="en-NZ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56" marR="52356" marT="0" marB="0"/>
                </a:tc>
                <a:extLst>
                  <a:ext uri="{0D108BD9-81ED-4DB2-BD59-A6C34878D82A}">
                    <a16:rowId xmlns:a16="http://schemas.microsoft.com/office/drawing/2014/main" val="164721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1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E38-CDD2-5232-DE27-4A136EA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Normalized data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5C1F0E-B480-2587-809B-D97BBA333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96" y="1922622"/>
            <a:ext cx="7017111" cy="577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38E6F-85D4-24A7-5EFF-F0237625BE73}"/>
              </a:ext>
            </a:extLst>
          </p:cNvPr>
          <p:cNvSpPr txBox="1"/>
          <p:nvPr/>
        </p:nvSpPr>
        <p:spPr>
          <a:xfrm>
            <a:off x="1926202" y="2995448"/>
            <a:ext cx="669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(Applied for both training and test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C33DA-54EA-3679-C239-E4515F70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3478872"/>
            <a:ext cx="7017110" cy="31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7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672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Assignment 3 </vt:lpstr>
      <vt:lpstr>ABOUT DATASET</vt:lpstr>
      <vt:lpstr>DATASET specifics and problems</vt:lpstr>
      <vt:lpstr>DATASET CLEANING and PREPARING</vt:lpstr>
      <vt:lpstr>Baseline model</vt:lpstr>
      <vt:lpstr>Feature selection</vt:lpstr>
      <vt:lpstr>Baseline model</vt:lpstr>
      <vt:lpstr>Baseline model performance results</vt:lpstr>
      <vt:lpstr>Normalized data model</vt:lpstr>
      <vt:lpstr>Why scaling did not work?</vt:lpstr>
      <vt:lpstr>PCA model</vt:lpstr>
      <vt:lpstr>MORE PCA</vt:lpstr>
      <vt:lpstr>Why PCA did not work</vt:lpstr>
      <vt:lpstr>Further trials: Lasso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NESARC data</dc:title>
  <dc:creator>Svetlana Koroteeva</dc:creator>
  <cp:lastModifiedBy>Svetlana Koroteeva</cp:lastModifiedBy>
  <cp:revision>14</cp:revision>
  <dcterms:created xsi:type="dcterms:W3CDTF">2023-06-13T12:28:27Z</dcterms:created>
  <dcterms:modified xsi:type="dcterms:W3CDTF">2023-06-14T11:13:59Z</dcterms:modified>
</cp:coreProperties>
</file>