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301" r:id="rId4"/>
    <p:sldId id="28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99" r:id="rId14"/>
    <p:sldId id="321" r:id="rId15"/>
    <p:sldId id="322" r:id="rId16"/>
    <p:sldId id="324" r:id="rId17"/>
    <p:sldId id="323" r:id="rId18"/>
    <p:sldId id="325" r:id="rId19"/>
    <p:sldId id="326" r:id="rId20"/>
    <p:sldId id="328" r:id="rId21"/>
    <p:sldId id="327" r:id="rId22"/>
    <p:sldId id="329" r:id="rId23"/>
    <p:sldId id="331" r:id="rId24"/>
    <p:sldId id="332" r:id="rId25"/>
    <p:sldId id="333" r:id="rId26"/>
    <p:sldId id="335" r:id="rId27"/>
    <p:sldId id="338" r:id="rId28"/>
    <p:sldId id="336" r:id="rId29"/>
    <p:sldId id="337" r:id="rId30"/>
    <p:sldId id="310" r:id="rId31"/>
    <p:sldId id="311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A1F556B2-F66D-426C-B2BC-6E0CB2CA2EDC}">
          <p14:sldIdLst>
            <p14:sldId id="256"/>
            <p14:sldId id="277"/>
          </p14:sldIdLst>
        </p14:section>
        <p14:section name="Вводные мысли" id="{73989641-3ED2-46D2-AA30-1BC8030CD197}">
          <p14:sldIdLst/>
        </p14:section>
        <p14:section name="Общая физика" id="{5A6A8399-BF64-4EC0-8CC9-4BB969FFD349}">
          <p14:sldIdLst>
            <p14:sldId id="301"/>
            <p14:sldId id="28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Расчет спина" id="{D643AA6D-0A19-4B85-B5ED-4B291C7B6E59}">
          <p14:sldIdLst>
            <p14:sldId id="299"/>
            <p14:sldId id="321"/>
            <p14:sldId id="322"/>
          </p14:sldIdLst>
        </p14:section>
        <p14:section name="Теория вероятности" id="{EC5724C7-994B-4B26-85B2-F640DEB7B00E}">
          <p14:sldIdLst>
            <p14:sldId id="324"/>
            <p14:sldId id="323"/>
            <p14:sldId id="325"/>
            <p14:sldId id="326"/>
            <p14:sldId id="328"/>
            <p14:sldId id="327"/>
            <p14:sldId id="329"/>
            <p14:sldId id="331"/>
            <p14:sldId id="332"/>
          </p14:sldIdLst>
        </p14:section>
        <p14:section name="Алгоритм Метрополиса" id="{EBE50A52-8108-402A-8EFF-F2F20CEE43A2}">
          <p14:sldIdLst>
            <p14:sldId id="333"/>
            <p14:sldId id="335"/>
            <p14:sldId id="338"/>
            <p14:sldId id="336"/>
            <p14:sldId id="337"/>
          </p14:sldIdLst>
        </p14:section>
        <p14:section name="Заключение" id="{3326DEA9-7E10-4359-A962-857D4233FB96}">
          <p14:sldIdLst>
            <p14:sldId id="310"/>
            <p14:sldId id="311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33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6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0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6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0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75215-7CE0-4387-8D54-EFD5C01FD9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25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E2B8-FC20-4B04-8DBE-7178B7E146BA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5215-7CE0-4387-8D54-EFD5C01FD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9118" y="2290351"/>
            <a:ext cx="7916091" cy="168451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описание свойств парамагнетика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2833" y="6061166"/>
            <a:ext cx="29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МФТИ 2022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8023" y="425974"/>
            <a:ext cx="3326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Коротнев Вячеслав Андреевич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ЛФИ, Б02-110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964" y="4302855"/>
            <a:ext cx="8083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зависимость намагниченности системы спинов в постоянном магнитном поле от температуры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9117" y="1153736"/>
            <a:ext cx="7916091" cy="979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по выбору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554" y="1475543"/>
                <a:ext cx="1709571" cy="1260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475543"/>
                <a:ext cx="1709571" cy="1260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2023" y="1534529"/>
                <a:ext cx="1725344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23" y="1534529"/>
                <a:ext cx="1725344" cy="11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22023" y="3407730"/>
                <a:ext cx="23083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23" y="3407730"/>
                <a:ext cx="230832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554" y="1198544"/>
                <a:ext cx="7666906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8544"/>
                <a:ext cx="7666906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4" y="2305065"/>
                <a:ext cx="4054700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fun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305065"/>
                <a:ext cx="4054700" cy="936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2113" y="4067141"/>
                <a:ext cx="3435556" cy="93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13" y="4067141"/>
                <a:ext cx="3435556" cy="933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4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554" y="1591156"/>
                <a:ext cx="36987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591156"/>
                <a:ext cx="369870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54" y="2716864"/>
                <a:ext cx="73492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716864"/>
                <a:ext cx="734925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71069" y="4435238"/>
                <a:ext cx="4905767" cy="8309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5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69" y="4435238"/>
                <a:ext cx="490576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481944"/>
            <a:ext cx="8168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236617" y="2560322"/>
            <a:ext cx="0" cy="3152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5246" y="2094411"/>
                <a:ext cx="4658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6" y="2094411"/>
                <a:ext cx="46583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 flipV="1">
            <a:off x="1815736" y="3641783"/>
            <a:ext cx="0" cy="756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676399" y="3880469"/>
            <a:ext cx="278674" cy="278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55073" y="3264916"/>
                <a:ext cx="6336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73" y="3264916"/>
                <a:ext cx="63363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588708" y="1493816"/>
            <a:ext cx="5797645" cy="15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состояния (вверх и вниз)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между моментами малы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7163" y="3264916"/>
                <a:ext cx="2765372" cy="66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63" y="3264916"/>
                <a:ext cx="2765372" cy="663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07163" y="4159143"/>
                <a:ext cx="3984552" cy="66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63" y="4159143"/>
                <a:ext cx="3984552" cy="663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7163" y="5004356"/>
                <a:ext cx="3700628" cy="66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63" y="5004356"/>
                <a:ext cx="3700628" cy="663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1554" y="1196130"/>
                <a:ext cx="7708649" cy="635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6130"/>
                <a:ext cx="7708649" cy="635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1554" y="2527190"/>
                <a:ext cx="427931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527190"/>
                <a:ext cx="4279313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1554" y="3521010"/>
                <a:ext cx="4610236" cy="116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3521010"/>
                <a:ext cx="4610236" cy="1160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80526" y="5189543"/>
                <a:ext cx="3270704" cy="1033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526" y="5189543"/>
                <a:ext cx="3270704" cy="103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6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481944"/>
            <a:ext cx="8342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теории вероятности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4" y="1196130"/>
                <a:ext cx="79247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ru-RU" sz="3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вероятностная мера на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-алгебре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6130"/>
                <a:ext cx="7924799" cy="1107996"/>
              </a:xfrm>
              <a:prstGeom prst="rect">
                <a:avLst/>
              </a:prstGeom>
              <a:blipFill>
                <a:blip r:embed="rId2"/>
                <a:stretch>
                  <a:fillRect l="-3538" t="-13187" b="-23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4" y="2410975"/>
                <a:ext cx="79247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ru-RU" sz="3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реализация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410975"/>
                <a:ext cx="7924799" cy="1107996"/>
              </a:xfrm>
              <a:prstGeom prst="rect">
                <a:avLst/>
              </a:prstGeom>
              <a:blipFill>
                <a:blip r:embed="rId3"/>
                <a:stretch>
                  <a:fillRect l="-3538" t="-13260" b="-23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553" y="3625820"/>
                <a:ext cx="79247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распределения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3625820"/>
                <a:ext cx="7924799" cy="1107996"/>
              </a:xfrm>
              <a:prstGeom prst="rect">
                <a:avLst/>
              </a:prstGeom>
              <a:blipFill>
                <a:blip r:embed="rId4"/>
                <a:stretch>
                  <a:fillRect l="-3538" t="-13187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53" y="5084506"/>
                <a:ext cx="7924799" cy="1197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5084506"/>
                <a:ext cx="7924799" cy="1197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554" y="1196130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ожидание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54" y="2162227"/>
                <a:ext cx="7924799" cy="1264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162227"/>
                <a:ext cx="7924799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1554" y="3638884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1554" y="4604981"/>
                <a:ext cx="79247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4604981"/>
                <a:ext cx="79247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4" y="1196130"/>
                <a:ext cx="79247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ru-RU" sz="3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стохастический процесс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6130"/>
                <a:ext cx="7924799" cy="553998"/>
              </a:xfrm>
              <a:prstGeom prst="rect">
                <a:avLst/>
              </a:prstGeom>
              <a:blipFill>
                <a:blip r:embed="rId2"/>
                <a:stretch>
                  <a:fillRect l="-154" t="-26374" r="-769" b="-4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553" y="2097467"/>
                <a:ext cx="79247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набор дискретных времен и борелевских множеств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097467"/>
                <a:ext cx="7924799" cy="1107996"/>
              </a:xfrm>
              <a:prstGeom prst="rect">
                <a:avLst/>
              </a:prstGeom>
              <a:blipFill>
                <a:blip r:embed="rId3"/>
                <a:stretch>
                  <a:fillRect l="-3538" t="-13187" r="-923" b="-23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1553" y="3875020"/>
                <a:ext cx="7924799" cy="1649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совместное распределение вероятностей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3875020"/>
                <a:ext cx="7924799" cy="1649234"/>
              </a:xfrm>
              <a:prstGeom prst="rect">
                <a:avLst/>
              </a:prstGeom>
              <a:blipFill>
                <a:blip r:embed="rId4"/>
                <a:stretch>
                  <a:fillRect l="-353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5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5" y="182881"/>
            <a:ext cx="665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555" y="1380435"/>
            <a:ext cx="8090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Прикладные задачи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ru-RU" sz="3200" dirty="0" smtClean="0"/>
              <a:t>Определить теоретическую зависимость, основываясь на результатах статистической механики</a:t>
            </a:r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ru-RU" sz="3200" dirty="0" err="1" smtClean="0"/>
              <a:t>Промоделлировать</a:t>
            </a:r>
            <a:r>
              <a:rPr lang="ru-RU" sz="3200" dirty="0" smtClean="0"/>
              <a:t> систему спинов с помощью эффективных алгоритмов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1554" y="1198544"/>
                <a:ext cx="7924799" cy="1649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совместное распределение вероятностей</a:t>
                </a: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8544"/>
                <a:ext cx="7924799" cy="1649234"/>
              </a:xfrm>
              <a:prstGeom prst="rect">
                <a:avLst/>
              </a:prstGeom>
              <a:blipFill>
                <a:blip r:embed="rId2"/>
                <a:stretch>
                  <a:fillRect l="-353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553" y="3021910"/>
                <a:ext cx="7924799" cy="757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nary>
                            <m:nary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3021910"/>
                <a:ext cx="7924799" cy="75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1552" y="3779040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плотность совместных вероятностей.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51" y="4567099"/>
                <a:ext cx="7924799" cy="779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1" y="4567099"/>
                <a:ext cx="7924799" cy="77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9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4" y="1196130"/>
                <a:ext cx="7924799" cy="10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196130"/>
                <a:ext cx="7924799" cy="1095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1553" y="2211793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условие Марковского процесса.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1552" y="3242483"/>
                <a:ext cx="7924799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2" y="3242483"/>
                <a:ext cx="7924799" cy="536557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552" y="4067026"/>
                <a:ext cx="7924799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2" y="4067026"/>
                <a:ext cx="7924799" cy="536557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1551" y="4785847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Условная вероятность перехода.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551" y="1198544"/>
                <a:ext cx="7924799" cy="129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1" y="1198544"/>
                <a:ext cx="7924799" cy="1291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1543" y="5073644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Уравнение Чепмена-Колмогорова.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548" y="2490244"/>
                <a:ext cx="7924799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8" y="2490244"/>
                <a:ext cx="7924799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43" y="3781944"/>
                <a:ext cx="7924799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3" y="3781944"/>
                <a:ext cx="7924799" cy="1130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54" y="1198544"/>
            <a:ext cx="79247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Эргодическая теорема (для дискретных случаев)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553" y="2572460"/>
                <a:ext cx="7924799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572460"/>
                <a:ext cx="7924799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553" y="3883923"/>
                <a:ext cx="7924799" cy="467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3883923"/>
                <a:ext cx="7924799" cy="467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2" y="4617600"/>
                <a:ext cx="792479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2" y="4617600"/>
                <a:ext cx="7924799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1" y="5332297"/>
                <a:ext cx="7924799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строка начальных вероятностей.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переходных вероятностей.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1" y="5332297"/>
                <a:ext cx="7924799" cy="861774"/>
              </a:xfrm>
              <a:prstGeom prst="rect">
                <a:avLst/>
              </a:prstGeom>
              <a:blipFill>
                <a:blip r:embed="rId5"/>
                <a:stretch>
                  <a:fillRect t="-12766" b="-24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54" y="1198544"/>
            <a:ext cx="79247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Эргодическая теорема (для дискретных случаев)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553" y="5036124"/>
                <a:ext cx="7924799" cy="597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5036124"/>
                <a:ext cx="7924799" cy="597279"/>
              </a:xfrm>
              <a:prstGeom prst="rect">
                <a:avLst/>
              </a:prstGeom>
              <a:blipFill>
                <a:blip r:embed="rId2"/>
                <a:stretch>
                  <a:fillRect t="-4082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553" y="2587561"/>
                <a:ext cx="7924799" cy="102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найдутся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587561"/>
                <a:ext cx="7924799" cy="1028167"/>
              </a:xfrm>
              <a:prstGeom prst="rect">
                <a:avLst/>
              </a:prstGeom>
              <a:blipFill>
                <a:blip r:embed="rId3"/>
                <a:stretch>
                  <a:fillRect l="-2769" t="-2367" b="-20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953" y="4041317"/>
                <a:ext cx="7924799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3" y="4041317"/>
                <a:ext cx="7924799" cy="465577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5312" y="3726936"/>
                <a:ext cx="7924799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2" y="3726936"/>
                <a:ext cx="7924799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3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481944"/>
            <a:ext cx="834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Метрополиса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822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Метрополиса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54" y="1738475"/>
            <a:ext cx="7924799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физической системы.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Предполагается, что система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эргодична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существует стационарное состояние.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стремиться к состоянию с наименьшей энергией.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822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Метрополиса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54" y="1198544"/>
            <a:ext cx="79247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Термодинамическое равновесие (детальный баланс)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553" y="2606093"/>
                <a:ext cx="79247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606093"/>
                <a:ext cx="792479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1553" y="3036980"/>
            <a:ext cx="792479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перехода из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вероятности перехода из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554" y="4444529"/>
                <a:ext cx="79247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4444529"/>
                <a:ext cx="792479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3" y="4959525"/>
                <a:ext cx="79247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выбирается произвольно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4959525"/>
                <a:ext cx="7924799" cy="430887"/>
              </a:xfrm>
              <a:prstGeom prst="rect">
                <a:avLst/>
              </a:prstGeom>
              <a:blipFill>
                <a:blip r:embed="rId4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822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Метрополиса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54" y="1198544"/>
            <a:ext cx="79247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Изинга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(предложена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Ленцом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552" y="2415296"/>
                <a:ext cx="7924799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2" y="2415296"/>
                <a:ext cx="7924799" cy="1094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553" y="1861298"/>
                <a:ext cx="79247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спин в решетке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1861298"/>
                <a:ext cx="7924799" cy="430887"/>
              </a:xfrm>
              <a:prstGeom prst="rect">
                <a:avLst/>
              </a:prstGeom>
              <a:blipFill>
                <a:blip r:embed="rId3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1552" y="3632746"/>
            <a:ext cx="792479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общей физики известно распределение  ̶  распределение Гиббса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1" y="4840633"/>
                <a:ext cx="792479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1" y="4840633"/>
                <a:ext cx="792479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822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Метрополиса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4" y="1834269"/>
                <a:ext cx="7924799" cy="3209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Сгенерируем произвольное распределение спинов.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Меняем положение произвольного спина и считаем изменение энергии системы.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Генерируем случайное число от 0 до 1.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оно меньше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𝑘𝑇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то сохраняем конфигурацию.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Повторяем шаги до стационарного состояния.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834269"/>
                <a:ext cx="7924799" cy="3209340"/>
              </a:xfrm>
              <a:prstGeom prst="rect">
                <a:avLst/>
              </a:prstGeom>
              <a:blipFill>
                <a:blip r:embed="rId2"/>
                <a:stretch>
                  <a:fillRect l="-2538" t="-3422" r="-3231" b="-5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481944"/>
            <a:ext cx="834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введение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1554" y="182881"/>
            <a:ext cx="8235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249" y="1751354"/>
            <a:ext cx="8216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Проделанная работа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распределения Гиббса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намагниченности одного спина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начал теории вероятности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алгоритма Метрополиса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алгоритма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1554" y="182881"/>
            <a:ext cx="8235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554" y="1620725"/>
            <a:ext cx="82160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000" dirty="0" smtClean="0"/>
              <a:t>Курс лекций по термодинамике, Овчинкин В.А., МФТИ</a:t>
            </a:r>
          </a:p>
          <a:p>
            <a:pPr marL="457200" indent="-457200">
              <a:buFontTx/>
              <a:buChar char="-"/>
            </a:pPr>
            <a:r>
              <a:rPr lang="ru-RU" sz="2000" dirty="0" smtClean="0"/>
              <a:t>Курс лекций по термодинамике, Александров Д.А., МФТИ</a:t>
            </a:r>
          </a:p>
          <a:p>
            <a:pPr marL="457200" indent="-457200">
              <a:buFontTx/>
              <a:buChar char="-"/>
            </a:pPr>
            <a:r>
              <a:rPr lang="ru-RU" sz="2000" dirty="0"/>
              <a:t>Курс лекций по </a:t>
            </a:r>
            <a:r>
              <a:rPr lang="ru-RU" sz="2000" dirty="0" smtClean="0"/>
              <a:t>физической кинетике, Щелкачев Н.М., МФТИ</a:t>
            </a:r>
          </a:p>
          <a:p>
            <a:pPr marL="457200" indent="-457200">
              <a:buFontTx/>
              <a:buChar char="-"/>
            </a:pPr>
            <a:r>
              <a:rPr lang="ru-RU" sz="2000" dirty="0" err="1" smtClean="0"/>
              <a:t>Кельберт</a:t>
            </a:r>
            <a:r>
              <a:rPr lang="ru-RU" sz="2000" dirty="0" smtClean="0"/>
              <a:t> </a:t>
            </a:r>
            <a:r>
              <a:rPr lang="ru-RU" sz="2000" dirty="0"/>
              <a:t>М., Сухов Ю. Вероятность и статистика в примерах и задачах. Том 1. Основные понятия теории вероятностей и математической статистики. – </a:t>
            </a:r>
            <a:r>
              <a:rPr lang="ru-RU" sz="2000" dirty="0" err="1"/>
              <a:t>Litres</a:t>
            </a:r>
            <a:r>
              <a:rPr lang="ru-RU" sz="2000" dirty="0"/>
              <a:t>, 2017</a:t>
            </a:r>
            <a:r>
              <a:rPr lang="ru-RU" sz="2000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ru-RU" sz="2000" dirty="0" err="1"/>
              <a:t>Бройер</a:t>
            </a:r>
            <a:r>
              <a:rPr lang="ru-RU" sz="2000" dirty="0"/>
              <a:t> Х. П., </a:t>
            </a:r>
            <a:r>
              <a:rPr lang="ru-RU" sz="2000" dirty="0" err="1"/>
              <a:t>Петруччионе</a:t>
            </a:r>
            <a:r>
              <a:rPr lang="ru-RU" sz="2000" dirty="0"/>
              <a:t> Ф. Теория открытых квантовых систем. – 2010.</a:t>
            </a:r>
          </a:p>
          <a:p>
            <a:pPr marL="457200" indent="-457200">
              <a:buFontTx/>
              <a:buChar char="-"/>
            </a:pPr>
            <a:r>
              <a:rPr lang="ru-RU" sz="2000" dirty="0" err="1"/>
              <a:t>Рейф</a:t>
            </a:r>
            <a:r>
              <a:rPr lang="ru-RU" sz="2000" dirty="0"/>
              <a:t> Ф. Статистическая физика. – Наука, 1972</a:t>
            </a:r>
            <a:r>
              <a:rPr lang="ru-RU" sz="2000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ru-RU" sz="2000" dirty="0"/>
              <a:t>Ширяев А. Н. Вероятность-1. – МЦНМО, </a:t>
            </a:r>
            <a:r>
              <a:rPr lang="ru-RU" sz="2000" dirty="0" smtClean="0"/>
              <a:t>2021.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97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Постулаты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554" y="2376678"/>
            <a:ext cx="79247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изолированная система с равной вероятностью находится в любом из доступных состояний, то она находится в состоянии равновесия.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1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Постулаты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554" y="2376678"/>
            <a:ext cx="7924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изолированную систему нельзя обнаружить с равной вероятностью в любом из ее доступных состояний, то она не находится в равновесии. При этом она будет изменяться со временем в сторону равновесного состояния.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7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Постулаты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554" y="2376678"/>
            <a:ext cx="79247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изолированная система находится в равновесии, то ее можно обнаружить с равной вероятностью в любом из доступных состояний.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7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555" y="1287475"/>
            <a:ext cx="792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l-G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состояния.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554" y="1961181"/>
                <a:ext cx="1724768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961181"/>
                <a:ext cx="1724768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554" y="3407730"/>
                <a:ext cx="79247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системы в равновесии с доступными состояниями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энергиями в диапазоне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*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вся система.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3407730"/>
                <a:ext cx="7924799" cy="1569660"/>
              </a:xfrm>
              <a:prstGeom prst="rect">
                <a:avLst/>
              </a:prstGeom>
              <a:blipFill>
                <a:blip r:embed="rId3"/>
                <a:stretch>
                  <a:fillRect l="-2000" t="-5426" b="-1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4" y="5126747"/>
                <a:ext cx="5510676" cy="1339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sub>
                            <m:sup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5126747"/>
                <a:ext cx="5510676" cy="1339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554" y="1475543"/>
                <a:ext cx="46299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475543"/>
                <a:ext cx="462992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554" y="3130731"/>
                <a:ext cx="57243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3130731"/>
                <a:ext cx="572438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1554" y="2303137"/>
                <a:ext cx="56385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2303137"/>
                <a:ext cx="563859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sun9-17.userapi.com/impf/5CIc8JlrmmmVUxEgz6_vZE9UvK6RoZqYNTLk3w/tV2pRIst0nc.jpg?size=1500x982&amp;quality=96&amp;sign=5cbf662afa71be57208c1a24b66821a5&amp;type=albu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t="9908" r="8685" b="6970"/>
          <a:stretch/>
        </p:blipFill>
        <p:spPr bwMode="auto">
          <a:xfrm>
            <a:off x="3727267" y="3958325"/>
            <a:ext cx="3997235" cy="257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" y="182881"/>
            <a:ext cx="7924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307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554" y="1475543"/>
                <a:ext cx="80666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" y="1475543"/>
                <a:ext cx="806669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1555" y="2175751"/>
            <a:ext cx="792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Максимум при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1553" y="2845181"/>
                <a:ext cx="2942921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" y="2845181"/>
                <a:ext cx="2942921" cy="11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23953" y="3122660"/>
                <a:ext cx="32786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53" y="3122660"/>
                <a:ext cx="327865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69167" y="4820356"/>
                <a:ext cx="1709571" cy="126021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67" y="4820356"/>
                <a:ext cx="1709571" cy="1260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5261</TotalTime>
  <Words>530</Words>
  <Application>Microsoft Office PowerPoint</Application>
  <PresentationFormat>Экран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Тема Office</vt:lpstr>
      <vt:lpstr>Теоретическое описание свойств парамагнетика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№1.2.1 Скорость пули</dc:title>
  <dc:creator>User</dc:creator>
  <cp:lastModifiedBy>User</cp:lastModifiedBy>
  <cp:revision>114</cp:revision>
  <dcterms:created xsi:type="dcterms:W3CDTF">2021-09-21T06:56:45Z</dcterms:created>
  <dcterms:modified xsi:type="dcterms:W3CDTF">2022-06-05T05:38:49Z</dcterms:modified>
</cp:coreProperties>
</file>