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60" r:id="rId2"/>
  </p:sldMasterIdLst>
  <p:notesMasterIdLst>
    <p:notesMasterId r:id="rId14"/>
  </p:notesMasterIdLst>
  <p:handoutMasterIdLst>
    <p:handoutMasterId r:id="rId15"/>
  </p:handoutMasterIdLst>
  <p:sldIdLst>
    <p:sldId id="256" r:id="rId3"/>
    <p:sldId id="258" r:id="rId4"/>
    <p:sldId id="261" r:id="rId5"/>
    <p:sldId id="263" r:id="rId6"/>
    <p:sldId id="262" r:id="rId7"/>
    <p:sldId id="269" r:id="rId8"/>
    <p:sldId id="265" r:id="rId9"/>
    <p:sldId id="266" r:id="rId10"/>
    <p:sldId id="268" r:id="rId11"/>
    <p:sldId id="267" r:id="rId12"/>
    <p:sldId id="26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28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85011" autoAdjust="0"/>
  </p:normalViewPr>
  <p:slideViewPr>
    <p:cSldViewPr snapToObjects="1">
      <p:cViewPr>
        <p:scale>
          <a:sx n="100" d="100"/>
          <a:sy n="100" d="100"/>
        </p:scale>
        <p:origin x="-194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Thread Timing per</a:t>
            </a:r>
            <a:r>
              <a:rPr lang="en-US" baseline="0"/>
              <a:t> Number Particles</a:t>
            </a:r>
            <a:endParaRPr 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T = 1</c:v>
                </c:pt>
              </c:strCache>
            </c:strRef>
          </c:tx>
          <c:cat>
            <c:strRef>
              <c:f>Sheet1!$A$3:$A$7</c:f>
              <c:strCache>
                <c:ptCount val="5"/>
                <c:pt idx="0">
                  <c:v>N=4</c:v>
                </c:pt>
                <c:pt idx="1">
                  <c:v>N=6</c:v>
                </c:pt>
                <c:pt idx="2">
                  <c:v>N=8</c:v>
                </c:pt>
                <c:pt idx="3">
                  <c:v>N=12</c:v>
                </c:pt>
                <c:pt idx="4">
                  <c:v>N=20</c:v>
                </c:pt>
              </c:strCache>
            </c:strRef>
          </c:cat>
          <c:val>
            <c:numRef>
              <c:f>Sheet1!$B$3:$B$7</c:f>
              <c:numCache>
                <c:formatCode>0.00000</c:formatCode>
                <c:ptCount val="5"/>
                <c:pt idx="0">
                  <c:v>0.76831099999999997</c:v>
                </c:pt>
                <c:pt idx="1">
                  <c:v>1.1285666000000001</c:v>
                </c:pt>
                <c:pt idx="2">
                  <c:v>2.2058064000000002</c:v>
                </c:pt>
                <c:pt idx="3">
                  <c:v>3.3989006000000002</c:v>
                </c:pt>
                <c:pt idx="4">
                  <c:v>10.10100001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T = 2</c:v>
                </c:pt>
              </c:strCache>
            </c:strRef>
          </c:tx>
          <c:cat>
            <c:strRef>
              <c:f>Sheet1!$A$3:$A$7</c:f>
              <c:strCache>
                <c:ptCount val="5"/>
                <c:pt idx="0">
                  <c:v>N=4</c:v>
                </c:pt>
                <c:pt idx="1">
                  <c:v>N=6</c:v>
                </c:pt>
                <c:pt idx="2">
                  <c:v>N=8</c:v>
                </c:pt>
                <c:pt idx="3">
                  <c:v>N=12</c:v>
                </c:pt>
                <c:pt idx="4">
                  <c:v>N=20</c:v>
                </c:pt>
              </c:strCache>
            </c:strRef>
          </c:cat>
          <c:val>
            <c:numRef>
              <c:f>Sheet1!$C$3:$C$7</c:f>
              <c:numCache>
                <c:formatCode>0.00000</c:formatCode>
                <c:ptCount val="5"/>
                <c:pt idx="0">
                  <c:v>0.78414700000000004</c:v>
                </c:pt>
                <c:pt idx="1">
                  <c:v>1.1352012</c:v>
                </c:pt>
                <c:pt idx="2">
                  <c:v>2.2100173000000001</c:v>
                </c:pt>
                <c:pt idx="3">
                  <c:v>3.3994513999999998</c:v>
                </c:pt>
                <c:pt idx="4">
                  <c:v>10.101439060000001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Sheet1!$D$2</c:f>
              <c:strCache>
                <c:ptCount val="1"/>
                <c:pt idx="0">
                  <c:v>T = 3</c:v>
                </c:pt>
              </c:strCache>
            </c:strRef>
          </c:tx>
          <c:cat>
            <c:strRef>
              <c:f>Sheet1!$A$3:$A$7</c:f>
              <c:strCache>
                <c:ptCount val="5"/>
                <c:pt idx="0">
                  <c:v>N=4</c:v>
                </c:pt>
                <c:pt idx="1">
                  <c:v>N=6</c:v>
                </c:pt>
                <c:pt idx="2">
                  <c:v>N=8</c:v>
                </c:pt>
                <c:pt idx="3">
                  <c:v>N=12</c:v>
                </c:pt>
                <c:pt idx="4">
                  <c:v>N=20</c:v>
                </c:pt>
              </c:strCache>
            </c:strRef>
          </c:cat>
          <c:val>
            <c:numRef>
              <c:f>Sheet1!$D$3:$D$7</c:f>
              <c:numCache>
                <c:formatCode>0.00000</c:formatCode>
                <c:ptCount val="5"/>
                <c:pt idx="0">
                  <c:v>0.80762400000000001</c:v>
                </c:pt>
                <c:pt idx="1">
                  <c:v>1.1367589</c:v>
                </c:pt>
                <c:pt idx="2">
                  <c:v>2.2090017</c:v>
                </c:pt>
                <c:pt idx="3">
                  <c:v>3.3966946999999998</c:v>
                </c:pt>
                <c:pt idx="4">
                  <c:v>10.10118825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Sheet1!$E$2</c:f>
              <c:strCache>
                <c:ptCount val="1"/>
                <c:pt idx="0">
                  <c:v>T = 4</c:v>
                </c:pt>
              </c:strCache>
            </c:strRef>
          </c:tx>
          <c:cat>
            <c:strRef>
              <c:f>Sheet1!$A$3:$A$7</c:f>
              <c:strCache>
                <c:ptCount val="5"/>
                <c:pt idx="0">
                  <c:v>N=4</c:v>
                </c:pt>
                <c:pt idx="1">
                  <c:v>N=6</c:v>
                </c:pt>
                <c:pt idx="2">
                  <c:v>N=8</c:v>
                </c:pt>
                <c:pt idx="3">
                  <c:v>N=12</c:v>
                </c:pt>
                <c:pt idx="4">
                  <c:v>N=20</c:v>
                </c:pt>
              </c:strCache>
            </c:strRef>
          </c:cat>
          <c:val>
            <c:numRef>
              <c:f>Sheet1!$E$3:$E$7</c:f>
              <c:numCache>
                <c:formatCode>0.00000</c:formatCode>
                <c:ptCount val="5"/>
                <c:pt idx="0">
                  <c:v>0.80893300000000001</c:v>
                </c:pt>
                <c:pt idx="1">
                  <c:v>1.1393895000000001</c:v>
                </c:pt>
                <c:pt idx="2">
                  <c:v>2.2081097000000001</c:v>
                </c:pt>
                <c:pt idx="3">
                  <c:v>3.3993064</c:v>
                </c:pt>
                <c:pt idx="4">
                  <c:v>10.10109074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9343872"/>
        <c:axId val="92886080"/>
      </c:lineChart>
      <c:catAx>
        <c:axId val="993438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</a:t>
                </a:r>
                <a:r>
                  <a:rPr lang="en-US" baseline="0"/>
                  <a:t> of Particles</a:t>
                </a:r>
                <a:endParaRPr lang="en-US"/>
              </a:p>
            </c:rich>
          </c:tx>
          <c:layout/>
          <c:overlay val="0"/>
        </c:title>
        <c:majorTickMark val="out"/>
        <c:minorTickMark val="none"/>
        <c:tickLblPos val="nextTo"/>
        <c:crossAx val="92886080"/>
        <c:crosses val="autoZero"/>
        <c:auto val="1"/>
        <c:lblAlgn val="ctr"/>
        <c:lblOffset val="100"/>
        <c:noMultiLvlLbl val="0"/>
      </c:catAx>
      <c:valAx>
        <c:axId val="9288608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Time</a:t>
                </a:r>
                <a:r>
                  <a:rPr lang="en-US" baseline="0"/>
                  <a:t> (seconds)</a:t>
                </a:r>
                <a:endParaRPr lang="en-US"/>
              </a:p>
            </c:rich>
          </c:tx>
          <c:layout/>
          <c:overlay val="0"/>
        </c:title>
        <c:numFmt formatCode="0.00000" sourceLinked="1"/>
        <c:majorTickMark val="out"/>
        <c:minorTickMark val="none"/>
        <c:tickLblPos val="nextTo"/>
        <c:crossAx val="99343872"/>
        <c:crosses val="autoZero"/>
        <c:crossBetween val="between"/>
      </c:valAx>
    </c:plotArea>
    <c:legend>
      <c:legendPos val="r"/>
      <c:layout/>
      <c:overlay val="0"/>
    </c:legend>
    <c:plotVisOnly val="1"/>
    <c:dispBlanksAs val="zero"/>
    <c:showDLblsOverMax val="0"/>
  </c:chart>
  <c:spPr>
    <a:solidFill>
      <a:schemeClr val="bg2"/>
    </a:solidFill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70B40-DE16-D54D-85DC-685D6FFA149C}" type="datetime1">
              <a:rPr lang="en-US" smtClean="0"/>
              <a:pPr/>
              <a:t>5/7/2014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C3608-F790-BC4D-8073-B02F47744B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405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D3576-ACB6-8D40-880A-9611A3F06BD9}" type="datetime1">
              <a:rPr lang="en-US" smtClean="0"/>
              <a:pPr/>
              <a:t>5/7/2014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B1A8-FEDC-4896-9407-D08B494A84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084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B1A8-FEDC-4896-9407-D08B494A846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B1A8-FEDC-4896-9407-D08B494A846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B1A8-FEDC-4896-9407-D08B494A846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B1A8-FEDC-4896-9407-D08B494A846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B1A8-FEDC-4896-9407-D08B494A846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B1A8-FEDC-4896-9407-D08B494A846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B1A8-FEDC-4896-9407-D08B494A846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B1A8-FEDC-4896-9407-D08B494A846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B1A8-FEDC-4896-9407-D08B494A846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B1A8-FEDC-4896-9407-D08B494A846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B1A8-FEDC-4896-9407-D08B494A846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1813-851F-5145-86F8-ECF664C746EA}" type="datetime1">
              <a:rPr lang="en-US" smtClean="0"/>
              <a:pPr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76244"/>
            <a:ext cx="2133600" cy="365125"/>
          </a:xfrm>
        </p:spPr>
        <p:txBody>
          <a:bodyPr/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DB39340E-C3FF-664C-9089-3FAC821AE40C}" type="slidenum">
              <a:rPr lang="en-US" smtClean="0"/>
              <a:pPr/>
              <a:t>‹#›</a:t>
            </a:fld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2710A-E3D4-874C-BF0A-2EE80737C278}" type="datetime1">
              <a:rPr lang="en-US" smtClean="0"/>
              <a:pPr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066AA-89AE-324F-8F2B-CC24E59E8D6A}" type="datetime1">
              <a:rPr lang="en-US" smtClean="0"/>
              <a:pPr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DF5F-1255-4F4A-9AC8-5B0C0DD0F5EA}" type="datetime1">
              <a:rPr lang="en-US" smtClean="0"/>
              <a:pPr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C503-78BA-9640-98E1-AD450543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E481-A6A7-A348-90D0-F489B0344A4E}" type="datetime1">
              <a:rPr lang="en-US" smtClean="0"/>
              <a:pPr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C503-78BA-9640-98E1-AD450543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57AA-B2D0-9542-BE82-6E97009B1C4E}" type="datetime1">
              <a:rPr lang="en-US" smtClean="0"/>
              <a:pPr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C503-78BA-9640-98E1-AD450543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879A-F294-9946-9049-AEA09E5BB65C}" type="datetime1">
              <a:rPr lang="en-US" smtClean="0"/>
              <a:pPr/>
              <a:t>5/7/2014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C503-78BA-9640-98E1-AD450543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28E8E-E6F9-F149-ABE2-5B9FE24A1EE9}" type="datetime1">
              <a:rPr lang="en-US" smtClean="0"/>
              <a:pPr/>
              <a:t>5/7/2014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C503-78BA-9640-98E1-AD450543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694D6-E286-C449-B838-77F4302685A5}" type="datetime1">
              <a:rPr lang="en-US" smtClean="0"/>
              <a:pPr/>
              <a:t>5/7/2014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C503-78BA-9640-98E1-AD450543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477C-1A80-CE40-8592-179D3E91B1D7}" type="datetime1">
              <a:rPr lang="en-US" smtClean="0"/>
              <a:pPr/>
              <a:t>5/7/2014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C503-78BA-9640-98E1-AD450543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74CE-19E7-E94B-B2BA-7D0083CC0E14}" type="datetime1">
              <a:rPr lang="en-US" smtClean="0"/>
              <a:pPr/>
              <a:t>5/7/2014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C503-78BA-9640-98E1-AD450543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AFF3A-3CF6-1F4C-9B10-D041B65BB86A}" type="datetime1">
              <a:rPr lang="en-US" smtClean="0"/>
              <a:pPr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340E-C3FF-664C-9089-3FAC821AE40C}" type="slidenum">
              <a:rPr lang="en-US" smtClean="0"/>
              <a:pPr/>
              <a:t>‹#›</a:t>
            </a:fld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A16A-E975-FD45-8B19-6CB9BD698A31}" type="datetime1">
              <a:rPr lang="en-US" smtClean="0"/>
              <a:pPr/>
              <a:t>5/7/2014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C503-78BA-9640-98E1-AD450543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9416-490C-6A4E-B82A-9188413D04DE}" type="datetime1">
              <a:rPr lang="en-US" smtClean="0"/>
              <a:pPr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C503-78BA-9640-98E1-AD450543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304B5-89DE-CF47-B6A6-AC2C0EBF33F4}" type="datetime1">
              <a:rPr lang="en-US" smtClean="0"/>
              <a:pPr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C503-78BA-9640-98E1-AD450543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7969-01FE-8B48-B8C2-021D5D0CF10E}" type="datetime1">
              <a:rPr lang="en-US" smtClean="0"/>
              <a:pPr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05B7-F591-E24F-81C6-9F9BF66C33A3}" type="datetime1">
              <a:rPr lang="en-US" smtClean="0"/>
              <a:pPr/>
              <a:t>5/7/2014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0AD2-A256-3643-BBDD-E1237D986062}" type="datetime1">
              <a:rPr lang="en-US" smtClean="0"/>
              <a:pPr/>
              <a:t>5/7/2014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25B6-C6F8-9640-ADA1-34CBE656D510}" type="datetime1">
              <a:rPr lang="en-US" smtClean="0"/>
              <a:pPr/>
              <a:t>5/7/2014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83AD-69D5-A14D-AEDB-C0E412390144}" type="datetime1">
              <a:rPr lang="en-US" smtClean="0"/>
              <a:pPr/>
              <a:t>5/7/2014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AB1D-B131-5845-A557-6E90F8692FFD}" type="datetime1">
              <a:rPr lang="en-US" smtClean="0"/>
              <a:pPr/>
              <a:t>5/7/2014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FAFB5-169B-A047-AD09-50B1DD1CDA6A}" type="datetime1">
              <a:rPr lang="en-US" smtClean="0"/>
              <a:pPr/>
              <a:t>5/7/2014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d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A343B-4A7D-B242-BE3C-11B9F0D31BD1}" type="datetime1">
              <a:rPr lang="en-US" smtClean="0"/>
              <a:pPr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B39340E-C3FF-664C-9089-3FAC821AE40C}" type="slidenum">
              <a:rPr lang="en-US" smtClean="0"/>
              <a:pPr/>
              <a:t>‹#›</a:t>
            </a:fld>
            <a:r>
              <a:rPr lang="en-US" dirty="0" smtClean="0"/>
              <a:t> / 24</a:t>
            </a:r>
            <a:endParaRPr lang="en-US" dirty="0"/>
          </a:p>
        </p:txBody>
      </p:sp>
      <p:pic>
        <p:nvPicPr>
          <p:cNvPr id="7" name="Picture 4" descr="bbckgrnd-blue.jpg"/>
          <p:cNvPicPr>
            <a:picLocks noChangeAspect="1"/>
          </p:cNvPicPr>
          <p:nvPr userDrawn="1"/>
        </p:nvPicPr>
        <p:blipFill>
          <a:blip r:embed="rId13"/>
          <a:srcRect t="82486" r="8945" b="5731"/>
          <a:stretch>
            <a:fillRect/>
          </a:stretch>
        </p:blipFill>
        <p:spPr bwMode="auto">
          <a:xfrm>
            <a:off x="0" y="0"/>
            <a:ext cx="9144000" cy="109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waterloo.pdf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7696202" y="57150"/>
            <a:ext cx="1363663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Content Placeholder 6" descr="iqc-logo-white.pct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5"/>
              <a:srcRect l="-5579" r="-5579"/>
              <a:stretch>
                <a:fillRect/>
              </a:stretch>
            </p:blipFill>
          </mc:Choice>
          <mc:Fallback>
            <p:blipFill>
              <a:blip r:embed="rId16"/>
              <a:srcRect l="-5579" r="-5579"/>
              <a:stretch>
                <a:fillRect/>
              </a:stretch>
            </p:blipFill>
          </mc:Fallback>
        </mc:AlternateContent>
        <p:spPr bwMode="auto">
          <a:xfrm>
            <a:off x="127001" y="63501"/>
            <a:ext cx="981075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Content Placeholder 6" descr="iqc-text-white.pdf"/>
          <p:cNvPicPr>
            <a:picLocks noChangeAspect="1"/>
          </p:cNvPicPr>
          <p:nvPr userDrawn="1"/>
        </p:nvPicPr>
        <p:blipFill>
          <a:blip r:embed="rId17"/>
          <a:srcRect l="-8186" r="-8186"/>
          <a:stretch>
            <a:fillRect/>
          </a:stretch>
        </p:blipFill>
        <p:spPr bwMode="auto">
          <a:xfrm>
            <a:off x="152400" y="609600"/>
            <a:ext cx="83185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 userDrawn="1"/>
        </p:nvSpPr>
        <p:spPr>
          <a:xfrm rot="16200000">
            <a:off x="4530726" y="-3440112"/>
            <a:ext cx="82550" cy="9144000"/>
          </a:xfrm>
          <a:prstGeom prst="rect">
            <a:avLst/>
          </a:prstGeom>
          <a:solidFill>
            <a:srgbClr val="35161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07BF8-223B-9D48-B5EC-AED0E1259D01}" type="datetime1">
              <a:rPr lang="en-US" smtClean="0"/>
              <a:pPr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9C503-78BA-9640-98E1-AD450543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7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hyperlink" Target="https://www.maths.unsw.edu.au/sites/default/files/imagecache/default_content/me100im1.jpg" TargetMode="External"/><Relationship Id="rId4" Type="http://schemas.openxmlformats.org/officeDocument/2006/relationships/hyperlink" Target="http://tracer.lcc.uma.es/problems/thomson/img/electr.gif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5.jpeg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ithub.com/calebwherry/Concurrent-GARTH" TargetMode="External"/><Relationship Id="rId4" Type="http://schemas.openxmlformats.org/officeDocument/2006/relationships/image" Target="../media/image7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9.jpg"/><Relationship Id="rId4" Type="http://schemas.openxmlformats.org/officeDocument/2006/relationships/image" Target="../media/image8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5.jpeg"/><Relationship Id="rId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7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bbckgrnd-blue.jpg"/>
          <p:cNvPicPr>
            <a:picLocks noChangeAspect="1"/>
          </p:cNvPicPr>
          <p:nvPr/>
        </p:nvPicPr>
        <p:blipFill>
          <a:blip r:embed="rId3"/>
          <a:srcRect t="16695" r="8945" b="5731"/>
          <a:stretch>
            <a:fillRect/>
          </a:stretch>
        </p:blipFill>
        <p:spPr bwMode="auto">
          <a:xfrm>
            <a:off x="0" y="-27384"/>
            <a:ext cx="91440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166887"/>
            <a:ext cx="8568952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Concurrent GARTH (Genetic </a:t>
            </a:r>
            <a:r>
              <a:rPr lang="en-US" dirty="0" err="1" smtClean="0">
                <a:solidFill>
                  <a:schemeClr val="bg1"/>
                </a:solidFill>
                <a:latin typeface="Helvetica Neue Light"/>
                <a:cs typeface="Helvetica Neue Light"/>
              </a:rPr>
              <a:t>AlgoRiTHms</a:t>
            </a:r>
            <a:r>
              <a:rPr lang="en-US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) using C++11</a:t>
            </a:r>
            <a:endParaRPr lang="en-US" sz="2800" i="1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3861048"/>
            <a:ext cx="6872808" cy="1080120"/>
          </a:xfrm>
        </p:spPr>
        <p:txBody>
          <a:bodyPr>
            <a:norm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J. Caleb </a:t>
            </a:r>
            <a:r>
              <a:rPr lang="en-US" sz="1600" dirty="0" err="1" smtClean="0">
                <a:solidFill>
                  <a:schemeClr val="bg1"/>
                </a:solidFill>
                <a:latin typeface="Helvetica Neue Light"/>
                <a:cs typeface="Helvetica Neue Light"/>
              </a:rPr>
              <a:t>Wherry</a:t>
            </a:r>
            <a:endParaRPr lang="en-US" sz="1600" dirty="0" smtClean="0">
              <a:solidFill>
                <a:schemeClr val="bg1"/>
              </a:solidFill>
              <a:latin typeface="Helvetica Neue Light"/>
              <a:cs typeface="Helvetica Neue Light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Virginia Tech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Department of Engineering Science &amp; Mechanics</a:t>
            </a:r>
            <a:endParaRPr lang="en-US" sz="1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5661026"/>
            <a:ext cx="9144000" cy="12096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12" name="Rectangle 11"/>
          <p:cNvSpPr/>
          <p:nvPr/>
        </p:nvSpPr>
        <p:spPr>
          <a:xfrm rot="16200000">
            <a:off x="4530726" y="1076325"/>
            <a:ext cx="82550" cy="9144000"/>
          </a:xfrm>
          <a:prstGeom prst="rect">
            <a:avLst/>
          </a:prstGeom>
          <a:solidFill>
            <a:srgbClr val="35161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3579" y="2833772"/>
            <a:ext cx="7196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A Concurrent Framework for Genetic Algorithms</a:t>
            </a:r>
            <a:endParaRPr lang="en-US" sz="2800" i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Meagan\Desktop\Caleb\vt-sea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700" y="5757334"/>
            <a:ext cx="1044600" cy="10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320538" y="260649"/>
            <a:ext cx="6375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kern="0" dirty="0" smtClean="0">
                <a:solidFill>
                  <a:schemeClr val="bg1"/>
                </a:solidFill>
                <a:latin typeface="Helvetica Neue Light"/>
                <a:ea typeface="ＭＳ Ｐゴシック" charset="-128"/>
              </a:rPr>
              <a:t>References</a:t>
            </a:r>
            <a:endParaRPr lang="en-US" sz="3600" dirty="0"/>
          </a:p>
        </p:txBody>
      </p:sp>
      <p:pic>
        <p:nvPicPr>
          <p:cNvPr id="3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9752" y="3878911"/>
            <a:ext cx="6804248" cy="297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>
                <a:solidFill>
                  <a:schemeClr val="tx1"/>
                </a:solidFill>
              </a:rPr>
              <a:pPr/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412776"/>
            <a:ext cx="821925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M. </a:t>
            </a:r>
            <a:r>
              <a:rPr lang="en-US" dirty="0" err="1"/>
              <a:t>Herlihy</a:t>
            </a:r>
            <a:r>
              <a:rPr lang="en-US" dirty="0"/>
              <a:t> and N. </a:t>
            </a:r>
            <a:r>
              <a:rPr lang="en-US" dirty="0" err="1"/>
              <a:t>Shavit</a:t>
            </a:r>
            <a:r>
              <a:rPr lang="en-US" dirty="0"/>
              <a:t>. The Art of </a:t>
            </a:r>
            <a:r>
              <a:rPr lang="en-US" dirty="0" smtClean="0"/>
              <a:t>Multiprocessor Programming</a:t>
            </a:r>
            <a:r>
              <a:rPr lang="en-US" dirty="0"/>
              <a:t>. Morgan Kaufmann </a:t>
            </a:r>
            <a:r>
              <a:rPr lang="en-US" dirty="0" smtClean="0"/>
              <a:t>Publishers, 2012.</a:t>
            </a:r>
          </a:p>
          <a:p>
            <a:endParaRPr lang="en-US" dirty="0"/>
          </a:p>
          <a:p>
            <a:r>
              <a:rPr lang="en-US" dirty="0"/>
              <a:t>[2] M. K ̈</a:t>
            </a:r>
            <a:r>
              <a:rPr lang="en-US" dirty="0" err="1"/>
              <a:t>ppen</a:t>
            </a:r>
            <a:r>
              <a:rPr lang="en-US" dirty="0"/>
              <a:t> and E. </a:t>
            </a:r>
            <a:r>
              <a:rPr lang="en-US" dirty="0" err="1"/>
              <a:t>Dimitriadou</a:t>
            </a:r>
            <a:r>
              <a:rPr lang="en-US" dirty="0"/>
              <a:t>. </a:t>
            </a:r>
            <a:r>
              <a:rPr lang="en-US" dirty="0" smtClean="0"/>
              <a:t>Concurrent Application </a:t>
            </a:r>
            <a:r>
              <a:rPr lang="en-US" dirty="0"/>
              <a:t>of Genetic Algorithm in </a:t>
            </a:r>
            <a:r>
              <a:rPr lang="en-US" dirty="0" smtClean="0"/>
              <a:t>Pattern Recognition</a:t>
            </a:r>
            <a:r>
              <a:rPr lang="en-US" dirty="0"/>
              <a:t>, pages 868–877. IOS Press, </a:t>
            </a:r>
            <a:r>
              <a:rPr lang="en-US" dirty="0" smtClean="0"/>
              <a:t>Amsterdam, The </a:t>
            </a:r>
            <a:r>
              <a:rPr lang="en-US" dirty="0"/>
              <a:t>Netherlands, The Netherlands, 2003.</a:t>
            </a:r>
          </a:p>
          <a:p>
            <a:endParaRPr lang="en-US" dirty="0" smtClean="0"/>
          </a:p>
          <a:p>
            <a:r>
              <a:rPr lang="en-US" dirty="0"/>
              <a:t>[3] T. Pang. Introduction to Computational </a:t>
            </a:r>
            <a:r>
              <a:rPr lang="en-US" dirty="0" smtClean="0"/>
              <a:t>Physics. Cambridge </a:t>
            </a:r>
            <a:r>
              <a:rPr lang="en-US" dirty="0"/>
              <a:t>University Press, Cambridge, 2006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[4] A. Williams. C++ Concurrency In Action: </a:t>
            </a:r>
            <a:r>
              <a:rPr lang="en-US" dirty="0" smtClean="0"/>
              <a:t>Practical Multithreading</a:t>
            </a:r>
            <a:r>
              <a:rPr lang="en-US" dirty="0"/>
              <a:t>. Manning </a:t>
            </a:r>
            <a:r>
              <a:rPr lang="en-US" dirty="0" smtClean="0"/>
              <a:t>Publications, 2012.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[5]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tracer.lcc.uma.es/problems/thomson/img/electr.gif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[</a:t>
            </a:r>
            <a:r>
              <a:rPr lang="en-US" dirty="0" smtClean="0"/>
              <a:t>6] </a:t>
            </a: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www.maths.unsw.edu.au/sites/default/files/imagecache/default_content/me100im1.jpg</a:t>
            </a:r>
            <a:endParaRPr lang="en-US" dirty="0" smtClean="0"/>
          </a:p>
        </p:txBody>
      </p:sp>
      <p:pic>
        <p:nvPicPr>
          <p:cNvPr id="9" name="Picture 2" descr="C:\Users\Meagan\Desktop\Caleb\vt-seal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583"/>
            <a:ext cx="1187623" cy="10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lowchart: Process 10"/>
          <p:cNvSpPr/>
          <p:nvPr/>
        </p:nvSpPr>
        <p:spPr>
          <a:xfrm>
            <a:off x="7668344" y="0"/>
            <a:ext cx="1475656" cy="1052736"/>
          </a:xfrm>
          <a:prstGeom prst="flowChartProcess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56946"/>
            <a:ext cx="1325507" cy="99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11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320538" y="260649"/>
            <a:ext cx="6375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kern="0" dirty="0" smtClean="0">
                <a:solidFill>
                  <a:schemeClr val="bg1"/>
                </a:solidFill>
                <a:latin typeface="Helvetica Neue Light"/>
                <a:ea typeface="ＭＳ Ｐゴシック" charset="-128"/>
              </a:rPr>
              <a:t>Questions</a:t>
            </a:r>
            <a:endParaRPr lang="en-US" sz="3600" dirty="0"/>
          </a:p>
        </p:txBody>
      </p:sp>
      <p:pic>
        <p:nvPicPr>
          <p:cNvPr id="3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9752" y="3878911"/>
            <a:ext cx="6804248" cy="297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>
                <a:solidFill>
                  <a:schemeClr val="tx1"/>
                </a:solidFill>
              </a:rPr>
              <a:pPr/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1700808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Times New Roman" pitchFamily="18" charset="0"/>
                <a:cs typeface="Times New Roman" pitchFamily="18" charset="0"/>
              </a:rPr>
              <a:t>Questions  &amp;|  Comments</a:t>
            </a: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012" y="3519264"/>
            <a:ext cx="2286000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41658" y="3284984"/>
            <a:ext cx="2876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12, ~10,000 generations</a:t>
            </a:r>
            <a:endParaRPr lang="en-US" dirty="0"/>
          </a:p>
        </p:txBody>
      </p:sp>
      <p:pic>
        <p:nvPicPr>
          <p:cNvPr id="11" name="Picture 2" descr="C:\Users\Meagan\Desktop\Caleb\vt-sea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583"/>
            <a:ext cx="1187623" cy="10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lowchart: Process 13"/>
          <p:cNvSpPr/>
          <p:nvPr/>
        </p:nvSpPr>
        <p:spPr>
          <a:xfrm>
            <a:off x="7668344" y="0"/>
            <a:ext cx="1475656" cy="1052736"/>
          </a:xfrm>
          <a:prstGeom prst="flowChartProcess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56946"/>
            <a:ext cx="1325507" cy="99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99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0" y="0"/>
            <a:ext cx="1187624" cy="1052736"/>
          </a:xfrm>
          <a:prstGeom prst="flowChartProcess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320538" y="260649"/>
            <a:ext cx="6375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kern="0" dirty="0" smtClean="0">
                <a:solidFill>
                  <a:schemeClr val="bg1"/>
                </a:solidFill>
                <a:latin typeface="Helvetica Neue Light"/>
                <a:ea typeface="ＭＳ Ｐゴシック" charset="-128"/>
              </a:rPr>
              <a:t>Outline</a:t>
            </a:r>
            <a:endParaRPr lang="en-US" sz="3600" dirty="0"/>
          </a:p>
        </p:txBody>
      </p:sp>
      <p:pic>
        <p:nvPicPr>
          <p:cNvPr id="3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9752" y="3878911"/>
            <a:ext cx="6804248" cy="297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39687" y="1772816"/>
            <a:ext cx="83807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93738" indent="-693738">
              <a:lnSpc>
                <a:spcPct val="150000"/>
              </a:lnSpc>
              <a:buFont typeface="+mj-lt"/>
              <a:buAutoNum type="romanU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Introduction &amp; Motivations</a:t>
            </a:r>
          </a:p>
          <a:p>
            <a:pPr marL="693738" indent="-693738">
              <a:lnSpc>
                <a:spcPct val="150000"/>
              </a:lnSpc>
              <a:buFont typeface="+mj-lt"/>
              <a:buAutoNum type="romanU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Application Area</a:t>
            </a:r>
          </a:p>
          <a:p>
            <a:pPr marL="693738" indent="-693738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Genetic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Algorithms &amp; Framework</a:t>
            </a:r>
          </a:p>
          <a:p>
            <a:pPr marL="693738" indent="-693738">
              <a:lnSpc>
                <a:spcPct val="150000"/>
              </a:lnSpc>
              <a:buFont typeface="+mj-lt"/>
              <a:buAutoNum type="romanUcPeriod"/>
            </a:pPr>
            <a:r>
              <a:rPr lang="en-US" sz="2800" strike="sngStrike" dirty="0" smtClean="0">
                <a:latin typeface="Times New Roman" pitchFamily="18" charset="0"/>
                <a:cs typeface="Times New Roman" pitchFamily="18" charset="0"/>
              </a:rPr>
              <a:t>Concurrent Methods &amp; Implementation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(Timing)</a:t>
            </a:r>
            <a:endParaRPr lang="en-US" sz="2800" strike="sngStrike" dirty="0" smtClean="0">
              <a:latin typeface="Times New Roman" pitchFamily="18" charset="0"/>
              <a:cs typeface="Times New Roman" pitchFamily="18" charset="0"/>
            </a:endParaRPr>
          </a:p>
          <a:p>
            <a:pPr marL="693738" indent="-693738">
              <a:lnSpc>
                <a:spcPct val="150000"/>
              </a:lnSpc>
              <a:buFont typeface="+mj-lt"/>
              <a:buAutoNum type="romanU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Results</a:t>
            </a:r>
          </a:p>
          <a:p>
            <a:pPr marL="693738" indent="-693738">
              <a:lnSpc>
                <a:spcPct val="150000"/>
              </a:lnSpc>
              <a:buFont typeface="+mj-lt"/>
              <a:buAutoNum type="romanU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Future Work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5" name="Picture 2" descr="C:\Users\Meagan\Desktop\Caleb\vt-sea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583"/>
            <a:ext cx="1187623" cy="10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lowchart: Process 11"/>
          <p:cNvSpPr/>
          <p:nvPr/>
        </p:nvSpPr>
        <p:spPr>
          <a:xfrm>
            <a:off x="7668344" y="0"/>
            <a:ext cx="1475656" cy="1052736"/>
          </a:xfrm>
          <a:prstGeom prst="flowChartProcess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56946"/>
            <a:ext cx="1325507" cy="9957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320538" y="260649"/>
            <a:ext cx="6375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kern="0" dirty="0" smtClean="0">
                <a:solidFill>
                  <a:schemeClr val="bg1"/>
                </a:solidFill>
                <a:latin typeface="Helvetica Neue Light"/>
                <a:ea typeface="ＭＳ Ｐゴシック" charset="-128"/>
              </a:rPr>
              <a:t>Intro &amp; Motivations</a:t>
            </a:r>
            <a:endParaRPr lang="en-US" sz="3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2" descr="C:\Users\Meagan\Desktop\Caleb\vt-se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583"/>
            <a:ext cx="1187623" cy="10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lowchart: Process 10"/>
          <p:cNvSpPr/>
          <p:nvPr/>
        </p:nvSpPr>
        <p:spPr>
          <a:xfrm>
            <a:off x="7668344" y="0"/>
            <a:ext cx="1475656" cy="1052736"/>
          </a:xfrm>
          <a:prstGeom prst="flowChartProcess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56946"/>
            <a:ext cx="1325507" cy="9957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3811" y="1340768"/>
            <a:ext cx="736256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Problem Statement: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Create a cross-platform Genetic Algorithm framework using native C++11 </a:t>
            </a:r>
            <a:r>
              <a:rPr lang="en-US" sz="2000" dirty="0" smtClean="0"/>
              <a:t>features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Goals:</a:t>
            </a:r>
          </a:p>
          <a:p>
            <a:pPr marL="800100" lvl="2" indent="-342900">
              <a:buFont typeface="Wingdings" panose="05000000000000000000" pitchFamily="2" charset="2"/>
              <a:buChar char="§"/>
            </a:pPr>
            <a:r>
              <a:rPr lang="en-US" sz="2000" dirty="0"/>
              <a:t>Integrate concurrent principles wherever </a:t>
            </a:r>
            <a:r>
              <a:rPr lang="en-US" sz="2000" dirty="0" smtClean="0"/>
              <a:t>possible</a:t>
            </a:r>
          </a:p>
          <a:p>
            <a:pPr marL="800100" lvl="2" indent="-342900">
              <a:buFont typeface="Wingdings" panose="05000000000000000000" pitchFamily="2" charset="2"/>
              <a:buChar char="§"/>
            </a:pPr>
            <a:r>
              <a:rPr lang="en-US" sz="2000" dirty="0"/>
              <a:t>Apply framework to real world </a:t>
            </a:r>
            <a:r>
              <a:rPr lang="en-US" sz="2000" dirty="0" smtClean="0"/>
              <a:t>problem</a:t>
            </a:r>
            <a:endParaRPr lang="en-US" sz="20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Test cross-compiler / cross-platform C++11 standard support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Specifically new native thread support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Performance benchmark of framework against sequential </a:t>
            </a:r>
            <a:r>
              <a:rPr lang="en-US" sz="2000" dirty="0" smtClean="0"/>
              <a:t>GAs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Software Engineering Notes: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Open Source (MIT License) </a:t>
            </a:r>
            <a:endParaRPr lang="en-US" sz="2000" dirty="0">
              <a:hlinkClick r:id="rId5"/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hlinkClick r:id="rId5"/>
              </a:rPr>
              <a:t>http://github.com/calebwherry/Concurrent-GARTH</a:t>
            </a:r>
            <a:endParaRPr lang="en-US" sz="20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 err="1" smtClean="0"/>
              <a:t>Cmake</a:t>
            </a:r>
            <a:r>
              <a:rPr lang="en-US" sz="2000" dirty="0" smtClean="0"/>
              <a:t> build system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000" dirty="0"/>
              <a:t>C</a:t>
            </a:r>
            <a:r>
              <a:rPr lang="en-US" sz="2000" dirty="0" smtClean="0"/>
              <a:t>ross-compiler/cross-platform development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Python wrapper for cross-platform testing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Library Unit Tests (Google Test)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Travis-CI (Continuous Integration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2232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051985" y="4168972"/>
            <a:ext cx="6912768" cy="24283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320538" y="260649"/>
            <a:ext cx="6375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kern="0" dirty="0" smtClean="0">
                <a:solidFill>
                  <a:schemeClr val="bg1"/>
                </a:solidFill>
                <a:latin typeface="Helvetica Neue Light"/>
                <a:ea typeface="ＭＳ Ｐゴシック" charset="-128"/>
              </a:rPr>
              <a:t>Application Area</a:t>
            </a:r>
            <a:endParaRPr lang="en-US" sz="3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91780" y="4991972"/>
                <a:ext cx="4032448" cy="1317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𝑈</m:t>
                      </m:r>
                      <m:r>
                        <a:rPr lang="pt-BR" sz="28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80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8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4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8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&gt;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8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pt-BR" sz="28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pt-BR" sz="280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80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pt-BR" sz="2800" i="1" smtClean="0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2800" b="0" i="1" smtClean="0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780" y="4991972"/>
                <a:ext cx="4032448" cy="131734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276872"/>
            <a:ext cx="3615728" cy="14562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76779" y="1340768"/>
            <a:ext cx="2506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Thomson Problem</a:t>
            </a:r>
            <a:endParaRPr lang="en-US" sz="2400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641747" y="4211796"/>
            <a:ext cx="59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Minimize Electrostatic Energy Between All Charged Particles</a:t>
            </a:r>
            <a:endParaRPr lang="en-US" u="sn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028056"/>
            <a:ext cx="4608512" cy="1905000"/>
          </a:xfrm>
          <a:prstGeom prst="rect">
            <a:avLst/>
          </a:prstGeom>
        </p:spPr>
      </p:pic>
      <p:pic>
        <p:nvPicPr>
          <p:cNvPr id="13" name="Picture 2" descr="C:\Users\Meagan\Desktop\Caleb\vt-seal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583"/>
            <a:ext cx="1187623" cy="10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lowchart: Process 13"/>
          <p:cNvSpPr/>
          <p:nvPr/>
        </p:nvSpPr>
        <p:spPr>
          <a:xfrm>
            <a:off x="7668344" y="0"/>
            <a:ext cx="1475656" cy="1052736"/>
          </a:xfrm>
          <a:prstGeom prst="flowChartProcess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56946"/>
            <a:ext cx="1325507" cy="99579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803801" y="4618432"/>
            <a:ext cx="345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 nomenclature: </a:t>
            </a:r>
            <a:r>
              <a:rPr lang="en-US" i="1" u="sng" dirty="0" smtClean="0"/>
              <a:t>Fitness Function</a:t>
            </a:r>
            <a:endParaRPr lang="en-US" i="1" u="sng" dirty="0"/>
          </a:p>
        </p:txBody>
      </p:sp>
    </p:spTree>
    <p:extLst>
      <p:ext uri="{BB962C8B-B14F-4D97-AF65-F5344CB8AC3E}">
        <p14:creationId xmlns:p14="http://schemas.microsoft.com/office/powerpoint/2010/main" val="179724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320538" y="260649"/>
            <a:ext cx="6375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kern="0" dirty="0" smtClean="0">
                <a:solidFill>
                  <a:schemeClr val="bg1"/>
                </a:solidFill>
                <a:latin typeface="Helvetica Neue Light"/>
                <a:ea typeface="ＭＳ Ｐゴシック" charset="-128"/>
              </a:rPr>
              <a:t>Genetic Algorithms</a:t>
            </a:r>
            <a:endParaRPr lang="en-US" sz="3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1556792"/>
            <a:ext cx="389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0111" y="1159584"/>
            <a:ext cx="8064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Based on principles from Darwin’s </a:t>
            </a:r>
            <a:r>
              <a:rPr lang="en-US" i="1" dirty="0" smtClean="0"/>
              <a:t>Origin of Species</a:t>
            </a:r>
            <a:endParaRPr lang="en-US" i="1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Natural Selection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Very powerful for non-linear optimization problems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Selection &amp; Mutation drive exploration of search space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Larger population = better searching of space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2165781" y="2643887"/>
            <a:ext cx="2592288" cy="504056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Create Initial (Random) Population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2849857" y="3543987"/>
            <a:ext cx="1224136" cy="324036"/>
          </a:xfrm>
          <a:prstGeom prst="flowChartProcess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2440335" y="4264067"/>
            <a:ext cx="2043181" cy="324036"/>
          </a:xfrm>
          <a:prstGeom prst="flowChartProcess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Crossover (Mating)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lowchart: Process 13"/>
          <p:cNvSpPr/>
          <p:nvPr/>
        </p:nvSpPr>
        <p:spPr>
          <a:xfrm>
            <a:off x="2440335" y="4984147"/>
            <a:ext cx="2043181" cy="324036"/>
          </a:xfrm>
          <a:prstGeom prst="flowChartProcess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Mutation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lowchart: Process 15"/>
          <p:cNvSpPr/>
          <p:nvPr/>
        </p:nvSpPr>
        <p:spPr>
          <a:xfrm>
            <a:off x="2440335" y="5668223"/>
            <a:ext cx="2043181" cy="324036"/>
          </a:xfrm>
          <a:prstGeom prst="flowChartProcess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Converged?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457736" y="3219951"/>
            <a:ext cx="8379" cy="252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457736" y="3956216"/>
            <a:ext cx="8379" cy="252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457736" y="4656874"/>
            <a:ext cx="8379" cy="252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457736" y="5380191"/>
            <a:ext cx="8379" cy="252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457736" y="6100271"/>
            <a:ext cx="8379" cy="252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lowchart: Process 21"/>
          <p:cNvSpPr/>
          <p:nvPr/>
        </p:nvSpPr>
        <p:spPr>
          <a:xfrm>
            <a:off x="2444524" y="6417332"/>
            <a:ext cx="2043181" cy="324036"/>
          </a:xfrm>
          <a:prstGeom prst="flowChartProcess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Done!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25556" y="6080526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1403648" y="465589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cxnSp>
        <p:nvCxnSpPr>
          <p:cNvPr id="25" name="Elbow Connector 24"/>
          <p:cNvCxnSpPr>
            <a:stCxn id="16" idx="1"/>
            <a:endCxn id="9" idx="1"/>
          </p:cNvCxnSpPr>
          <p:nvPr/>
        </p:nvCxnSpPr>
        <p:spPr>
          <a:xfrm rot="10800000" flipH="1">
            <a:off x="2440335" y="3706005"/>
            <a:ext cx="409522" cy="2124236"/>
          </a:xfrm>
          <a:prstGeom prst="bentConnector3">
            <a:avLst>
              <a:gd name="adj1" fmla="val -113968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C:\Users\Meagan\Desktop\Caleb\vt-se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583"/>
            <a:ext cx="1187623" cy="10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Flowchart: Process 34"/>
          <p:cNvSpPr/>
          <p:nvPr/>
        </p:nvSpPr>
        <p:spPr>
          <a:xfrm>
            <a:off x="7668344" y="0"/>
            <a:ext cx="1475656" cy="1052736"/>
          </a:xfrm>
          <a:prstGeom prst="flowChartProcess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56946"/>
            <a:ext cx="1325507" cy="99579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4804905" y="3498691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based on fitness function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804905" y="4208244"/>
            <a:ext cx="234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Pick organisms to mate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804905" y="4942378"/>
            <a:ext cx="185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Mutate certain %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815149" y="5622927"/>
            <a:ext cx="2688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 convergence (hard!)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5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259632" y="260649"/>
            <a:ext cx="6375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kern="0" dirty="0" smtClean="0">
                <a:solidFill>
                  <a:schemeClr val="bg1"/>
                </a:solidFill>
                <a:latin typeface="Helvetica Neue Light"/>
                <a:ea typeface="ＭＳ Ｐゴシック" charset="-128"/>
              </a:rPr>
              <a:t>Genetic Algorithm Framework</a:t>
            </a:r>
            <a:endParaRPr lang="en-US" sz="3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6" y="1700807"/>
            <a:ext cx="8280920" cy="46555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896336" y="1337568"/>
            <a:ext cx="365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unique_ptr</a:t>
            </a:r>
            <a:r>
              <a:rPr lang="en-US" dirty="0" smtClean="0"/>
              <a:t>&lt;Zoo</a:t>
            </a:r>
            <a:r>
              <a:rPr lang="en-US" dirty="0"/>
              <a:t>&gt; (“Galapagos”)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980372"/>
            <a:ext cx="1179129" cy="16646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47664" y="1772816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std</a:t>
            </a:r>
            <a:r>
              <a:rPr lang="en-US" sz="1600" dirty="0" smtClean="0"/>
              <a:t>::</a:t>
            </a:r>
            <a:r>
              <a:rPr lang="en-US" sz="1600" dirty="0" err="1" smtClean="0"/>
              <a:t>unique_ptr</a:t>
            </a:r>
            <a:r>
              <a:rPr lang="en-US" sz="1600" dirty="0" smtClean="0"/>
              <a:t>&lt;</a:t>
            </a:r>
            <a:r>
              <a:rPr lang="en-US" sz="1600" dirty="0" err="1" smtClean="0"/>
              <a:t>ZooKeeper</a:t>
            </a:r>
            <a:r>
              <a:rPr lang="en-US" sz="1600" dirty="0" smtClean="0"/>
              <a:t>&gt;(“Darwin”)</a:t>
            </a:r>
            <a:endParaRPr lang="en-US" sz="1600" dirty="0"/>
          </a:p>
        </p:txBody>
      </p:sp>
      <p:sp>
        <p:nvSpPr>
          <p:cNvPr id="7" name="Freeform 6"/>
          <p:cNvSpPr/>
          <p:nvPr/>
        </p:nvSpPr>
        <p:spPr>
          <a:xfrm>
            <a:off x="899592" y="4293096"/>
            <a:ext cx="1699400" cy="1838325"/>
          </a:xfrm>
          <a:custGeom>
            <a:avLst/>
            <a:gdLst>
              <a:gd name="connsiteX0" fmla="*/ 295284 w 1699400"/>
              <a:gd name="connsiteY0" fmla="*/ 28575 h 1838325"/>
              <a:gd name="connsiteX1" fmla="*/ 295284 w 1699400"/>
              <a:gd name="connsiteY1" fmla="*/ 28575 h 1838325"/>
              <a:gd name="connsiteX2" fmla="*/ 219084 w 1699400"/>
              <a:gd name="connsiteY2" fmla="*/ 95250 h 1838325"/>
              <a:gd name="connsiteX3" fmla="*/ 190509 w 1699400"/>
              <a:gd name="connsiteY3" fmla="*/ 104775 h 1838325"/>
              <a:gd name="connsiteX4" fmla="*/ 152409 w 1699400"/>
              <a:gd name="connsiteY4" fmla="*/ 133350 h 1838325"/>
              <a:gd name="connsiteX5" fmla="*/ 123834 w 1699400"/>
              <a:gd name="connsiteY5" fmla="*/ 152400 h 1838325"/>
              <a:gd name="connsiteX6" fmla="*/ 114309 w 1699400"/>
              <a:gd name="connsiteY6" fmla="*/ 180975 h 1838325"/>
              <a:gd name="connsiteX7" fmla="*/ 95259 w 1699400"/>
              <a:gd name="connsiteY7" fmla="*/ 209550 h 1838325"/>
              <a:gd name="connsiteX8" fmla="*/ 66684 w 1699400"/>
              <a:gd name="connsiteY8" fmla="*/ 276225 h 1838325"/>
              <a:gd name="connsiteX9" fmla="*/ 66684 w 1699400"/>
              <a:gd name="connsiteY9" fmla="*/ 409575 h 1838325"/>
              <a:gd name="connsiteX10" fmla="*/ 85734 w 1699400"/>
              <a:gd name="connsiteY10" fmla="*/ 466725 h 1838325"/>
              <a:gd name="connsiteX11" fmla="*/ 104784 w 1699400"/>
              <a:gd name="connsiteY11" fmla="*/ 495300 h 1838325"/>
              <a:gd name="connsiteX12" fmla="*/ 114309 w 1699400"/>
              <a:gd name="connsiteY12" fmla="*/ 523875 h 1838325"/>
              <a:gd name="connsiteX13" fmla="*/ 142884 w 1699400"/>
              <a:gd name="connsiteY13" fmla="*/ 600075 h 1838325"/>
              <a:gd name="connsiteX14" fmla="*/ 152409 w 1699400"/>
              <a:gd name="connsiteY14" fmla="*/ 638175 h 1838325"/>
              <a:gd name="connsiteX15" fmla="*/ 180984 w 1699400"/>
              <a:gd name="connsiteY15" fmla="*/ 666750 h 1838325"/>
              <a:gd name="connsiteX16" fmla="*/ 200034 w 1699400"/>
              <a:gd name="connsiteY16" fmla="*/ 695325 h 1838325"/>
              <a:gd name="connsiteX17" fmla="*/ 238134 w 1699400"/>
              <a:gd name="connsiteY17" fmla="*/ 723900 h 1838325"/>
              <a:gd name="connsiteX18" fmla="*/ 266709 w 1699400"/>
              <a:gd name="connsiteY18" fmla="*/ 762000 h 1838325"/>
              <a:gd name="connsiteX19" fmla="*/ 295284 w 1699400"/>
              <a:gd name="connsiteY19" fmla="*/ 781050 h 1838325"/>
              <a:gd name="connsiteX20" fmla="*/ 361959 w 1699400"/>
              <a:gd name="connsiteY20" fmla="*/ 838200 h 1838325"/>
              <a:gd name="connsiteX21" fmla="*/ 342909 w 1699400"/>
              <a:gd name="connsiteY21" fmla="*/ 914400 h 1838325"/>
              <a:gd name="connsiteX22" fmla="*/ 228609 w 1699400"/>
              <a:gd name="connsiteY22" fmla="*/ 981075 h 1838325"/>
              <a:gd name="connsiteX23" fmla="*/ 171459 w 1699400"/>
              <a:gd name="connsiteY23" fmla="*/ 1009650 h 1838325"/>
              <a:gd name="connsiteX24" fmla="*/ 133359 w 1699400"/>
              <a:gd name="connsiteY24" fmla="*/ 1038225 h 1838325"/>
              <a:gd name="connsiteX25" fmla="*/ 66684 w 1699400"/>
              <a:gd name="connsiteY25" fmla="*/ 1076325 h 1838325"/>
              <a:gd name="connsiteX26" fmla="*/ 19059 w 1699400"/>
              <a:gd name="connsiteY26" fmla="*/ 1143000 h 1838325"/>
              <a:gd name="connsiteX27" fmla="*/ 9534 w 1699400"/>
              <a:gd name="connsiteY27" fmla="*/ 1171575 h 1838325"/>
              <a:gd name="connsiteX28" fmla="*/ 9534 w 1699400"/>
              <a:gd name="connsiteY28" fmla="*/ 1543050 h 1838325"/>
              <a:gd name="connsiteX29" fmla="*/ 85734 w 1699400"/>
              <a:gd name="connsiteY29" fmla="*/ 1600200 h 1838325"/>
              <a:gd name="connsiteX30" fmla="*/ 133359 w 1699400"/>
              <a:gd name="connsiteY30" fmla="*/ 1638300 h 1838325"/>
              <a:gd name="connsiteX31" fmla="*/ 228609 w 1699400"/>
              <a:gd name="connsiteY31" fmla="*/ 1695450 h 1838325"/>
              <a:gd name="connsiteX32" fmla="*/ 257184 w 1699400"/>
              <a:gd name="connsiteY32" fmla="*/ 1714500 h 1838325"/>
              <a:gd name="connsiteX33" fmla="*/ 295284 w 1699400"/>
              <a:gd name="connsiteY33" fmla="*/ 1724025 h 1838325"/>
              <a:gd name="connsiteX34" fmla="*/ 352434 w 1699400"/>
              <a:gd name="connsiteY34" fmla="*/ 1743075 h 1838325"/>
              <a:gd name="connsiteX35" fmla="*/ 485784 w 1699400"/>
              <a:gd name="connsiteY35" fmla="*/ 1733550 h 1838325"/>
              <a:gd name="connsiteX36" fmla="*/ 704859 w 1699400"/>
              <a:gd name="connsiteY36" fmla="*/ 1762125 h 1838325"/>
              <a:gd name="connsiteX37" fmla="*/ 752484 w 1699400"/>
              <a:gd name="connsiteY37" fmla="*/ 1790700 h 1838325"/>
              <a:gd name="connsiteX38" fmla="*/ 781059 w 1699400"/>
              <a:gd name="connsiteY38" fmla="*/ 1800225 h 1838325"/>
              <a:gd name="connsiteX39" fmla="*/ 828684 w 1699400"/>
              <a:gd name="connsiteY39" fmla="*/ 1819275 h 1838325"/>
              <a:gd name="connsiteX40" fmla="*/ 904884 w 1699400"/>
              <a:gd name="connsiteY40" fmla="*/ 1838325 h 1838325"/>
              <a:gd name="connsiteX41" fmla="*/ 1076334 w 1699400"/>
              <a:gd name="connsiteY41" fmla="*/ 1819275 h 1838325"/>
              <a:gd name="connsiteX42" fmla="*/ 1104909 w 1699400"/>
              <a:gd name="connsiteY42" fmla="*/ 1800225 h 1838325"/>
              <a:gd name="connsiteX43" fmla="*/ 1143009 w 1699400"/>
              <a:gd name="connsiteY43" fmla="*/ 1781175 h 1838325"/>
              <a:gd name="connsiteX44" fmla="*/ 1162059 w 1699400"/>
              <a:gd name="connsiteY44" fmla="*/ 1752600 h 1838325"/>
              <a:gd name="connsiteX45" fmla="*/ 1181109 w 1699400"/>
              <a:gd name="connsiteY45" fmla="*/ 1695450 h 1838325"/>
              <a:gd name="connsiteX46" fmla="*/ 1171584 w 1699400"/>
              <a:gd name="connsiteY46" fmla="*/ 1609725 h 1838325"/>
              <a:gd name="connsiteX47" fmla="*/ 1181109 w 1699400"/>
              <a:gd name="connsiteY47" fmla="*/ 1581150 h 1838325"/>
              <a:gd name="connsiteX48" fmla="*/ 1209684 w 1699400"/>
              <a:gd name="connsiteY48" fmla="*/ 1571625 h 1838325"/>
              <a:gd name="connsiteX49" fmla="*/ 1238259 w 1699400"/>
              <a:gd name="connsiteY49" fmla="*/ 1552575 h 1838325"/>
              <a:gd name="connsiteX50" fmla="*/ 1343034 w 1699400"/>
              <a:gd name="connsiteY50" fmla="*/ 1533525 h 1838325"/>
              <a:gd name="connsiteX51" fmla="*/ 1371609 w 1699400"/>
              <a:gd name="connsiteY51" fmla="*/ 1524000 h 1838325"/>
              <a:gd name="connsiteX52" fmla="*/ 1409709 w 1699400"/>
              <a:gd name="connsiteY52" fmla="*/ 1514475 h 1838325"/>
              <a:gd name="connsiteX53" fmla="*/ 1485909 w 1699400"/>
              <a:gd name="connsiteY53" fmla="*/ 1476375 h 1838325"/>
              <a:gd name="connsiteX54" fmla="*/ 1514484 w 1699400"/>
              <a:gd name="connsiteY54" fmla="*/ 1447800 h 1838325"/>
              <a:gd name="connsiteX55" fmla="*/ 1543059 w 1699400"/>
              <a:gd name="connsiteY55" fmla="*/ 1438275 h 1838325"/>
              <a:gd name="connsiteX56" fmla="*/ 1638309 w 1699400"/>
              <a:gd name="connsiteY56" fmla="*/ 1390650 h 1838325"/>
              <a:gd name="connsiteX57" fmla="*/ 1666884 w 1699400"/>
              <a:gd name="connsiteY57" fmla="*/ 1362075 h 1838325"/>
              <a:gd name="connsiteX58" fmla="*/ 1695459 w 1699400"/>
              <a:gd name="connsiteY58" fmla="*/ 1343025 h 1838325"/>
              <a:gd name="connsiteX59" fmla="*/ 1647834 w 1699400"/>
              <a:gd name="connsiteY59" fmla="*/ 1123950 h 1838325"/>
              <a:gd name="connsiteX60" fmla="*/ 1609734 w 1699400"/>
              <a:gd name="connsiteY60" fmla="*/ 1076325 h 1838325"/>
              <a:gd name="connsiteX61" fmla="*/ 1590684 w 1699400"/>
              <a:gd name="connsiteY61" fmla="*/ 1047750 h 1838325"/>
              <a:gd name="connsiteX62" fmla="*/ 1552584 w 1699400"/>
              <a:gd name="connsiteY62" fmla="*/ 1019175 h 1838325"/>
              <a:gd name="connsiteX63" fmla="*/ 1495434 w 1699400"/>
              <a:gd name="connsiteY63" fmla="*/ 962025 h 1838325"/>
              <a:gd name="connsiteX64" fmla="*/ 1466859 w 1699400"/>
              <a:gd name="connsiteY64" fmla="*/ 904875 h 1838325"/>
              <a:gd name="connsiteX65" fmla="*/ 1457334 w 1699400"/>
              <a:gd name="connsiteY65" fmla="*/ 876300 h 1838325"/>
              <a:gd name="connsiteX66" fmla="*/ 1447809 w 1699400"/>
              <a:gd name="connsiteY66" fmla="*/ 504825 h 1838325"/>
              <a:gd name="connsiteX67" fmla="*/ 1419234 w 1699400"/>
              <a:gd name="connsiteY67" fmla="*/ 447675 h 1838325"/>
              <a:gd name="connsiteX68" fmla="*/ 1381134 w 1699400"/>
              <a:gd name="connsiteY68" fmla="*/ 438150 h 1838325"/>
              <a:gd name="connsiteX69" fmla="*/ 1200159 w 1699400"/>
              <a:gd name="connsiteY69" fmla="*/ 419100 h 1838325"/>
              <a:gd name="connsiteX70" fmla="*/ 1095384 w 1699400"/>
              <a:gd name="connsiteY70" fmla="*/ 371475 h 1838325"/>
              <a:gd name="connsiteX71" fmla="*/ 1038234 w 1699400"/>
              <a:gd name="connsiteY71" fmla="*/ 304800 h 1838325"/>
              <a:gd name="connsiteX72" fmla="*/ 1009659 w 1699400"/>
              <a:gd name="connsiteY72" fmla="*/ 285750 h 1838325"/>
              <a:gd name="connsiteX73" fmla="*/ 990609 w 1699400"/>
              <a:gd name="connsiteY73" fmla="*/ 257175 h 1838325"/>
              <a:gd name="connsiteX74" fmla="*/ 981084 w 1699400"/>
              <a:gd name="connsiteY74" fmla="*/ 228600 h 1838325"/>
              <a:gd name="connsiteX75" fmla="*/ 962034 w 1699400"/>
              <a:gd name="connsiteY75" fmla="*/ 152400 h 1838325"/>
              <a:gd name="connsiteX76" fmla="*/ 952509 w 1699400"/>
              <a:gd name="connsiteY76" fmla="*/ 123825 h 1838325"/>
              <a:gd name="connsiteX77" fmla="*/ 933459 w 1699400"/>
              <a:gd name="connsiteY77" fmla="*/ 95250 h 1838325"/>
              <a:gd name="connsiteX78" fmla="*/ 923934 w 1699400"/>
              <a:gd name="connsiteY78" fmla="*/ 57150 h 1838325"/>
              <a:gd name="connsiteX79" fmla="*/ 895359 w 1699400"/>
              <a:gd name="connsiteY79" fmla="*/ 28575 h 1838325"/>
              <a:gd name="connsiteX80" fmla="*/ 828684 w 1699400"/>
              <a:gd name="connsiteY80" fmla="*/ 9525 h 1838325"/>
              <a:gd name="connsiteX81" fmla="*/ 800109 w 1699400"/>
              <a:gd name="connsiteY81" fmla="*/ 0 h 1838325"/>
              <a:gd name="connsiteX82" fmla="*/ 714384 w 1699400"/>
              <a:gd name="connsiteY82" fmla="*/ 9525 h 1838325"/>
              <a:gd name="connsiteX83" fmla="*/ 685809 w 1699400"/>
              <a:gd name="connsiteY83" fmla="*/ 19050 h 1838325"/>
              <a:gd name="connsiteX84" fmla="*/ 647709 w 1699400"/>
              <a:gd name="connsiteY84" fmla="*/ 28575 h 1838325"/>
              <a:gd name="connsiteX85" fmla="*/ 590559 w 1699400"/>
              <a:gd name="connsiteY85" fmla="*/ 47625 h 1838325"/>
              <a:gd name="connsiteX86" fmla="*/ 400059 w 1699400"/>
              <a:gd name="connsiteY86" fmla="*/ 38100 h 1838325"/>
              <a:gd name="connsiteX87" fmla="*/ 295284 w 1699400"/>
              <a:gd name="connsiteY87" fmla="*/ 28575 h 183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699400" h="1838325">
                <a:moveTo>
                  <a:pt x="295284" y="28575"/>
                </a:moveTo>
                <a:lnTo>
                  <a:pt x="295284" y="28575"/>
                </a:lnTo>
                <a:cubicBezTo>
                  <a:pt x="269884" y="50800"/>
                  <a:pt x="246379" y="75399"/>
                  <a:pt x="219084" y="95250"/>
                </a:cubicBezTo>
                <a:cubicBezTo>
                  <a:pt x="210964" y="101155"/>
                  <a:pt x="199226" y="99794"/>
                  <a:pt x="190509" y="104775"/>
                </a:cubicBezTo>
                <a:cubicBezTo>
                  <a:pt x="176726" y="112651"/>
                  <a:pt x="165327" y="124123"/>
                  <a:pt x="152409" y="133350"/>
                </a:cubicBezTo>
                <a:cubicBezTo>
                  <a:pt x="143094" y="140004"/>
                  <a:pt x="133359" y="146050"/>
                  <a:pt x="123834" y="152400"/>
                </a:cubicBezTo>
                <a:cubicBezTo>
                  <a:pt x="120659" y="161925"/>
                  <a:pt x="118799" y="171995"/>
                  <a:pt x="114309" y="180975"/>
                </a:cubicBezTo>
                <a:cubicBezTo>
                  <a:pt x="109189" y="191214"/>
                  <a:pt x="99768" y="199028"/>
                  <a:pt x="95259" y="209550"/>
                </a:cubicBezTo>
                <a:cubicBezTo>
                  <a:pt x="58355" y="295660"/>
                  <a:pt x="114510" y="204486"/>
                  <a:pt x="66684" y="276225"/>
                </a:cubicBezTo>
                <a:cubicBezTo>
                  <a:pt x="51641" y="336396"/>
                  <a:pt x="50443" y="322954"/>
                  <a:pt x="66684" y="409575"/>
                </a:cubicBezTo>
                <a:cubicBezTo>
                  <a:pt x="70385" y="429312"/>
                  <a:pt x="74595" y="450017"/>
                  <a:pt x="85734" y="466725"/>
                </a:cubicBezTo>
                <a:cubicBezTo>
                  <a:pt x="92084" y="476250"/>
                  <a:pt x="99664" y="485061"/>
                  <a:pt x="104784" y="495300"/>
                </a:cubicBezTo>
                <a:cubicBezTo>
                  <a:pt x="109274" y="504280"/>
                  <a:pt x="110784" y="514474"/>
                  <a:pt x="114309" y="523875"/>
                </a:cubicBezTo>
                <a:cubicBezTo>
                  <a:pt x="126387" y="556083"/>
                  <a:pt x="134236" y="569807"/>
                  <a:pt x="142884" y="600075"/>
                </a:cubicBezTo>
                <a:cubicBezTo>
                  <a:pt x="146480" y="612662"/>
                  <a:pt x="145914" y="626809"/>
                  <a:pt x="152409" y="638175"/>
                </a:cubicBezTo>
                <a:cubicBezTo>
                  <a:pt x="159092" y="649871"/>
                  <a:pt x="172360" y="656402"/>
                  <a:pt x="180984" y="666750"/>
                </a:cubicBezTo>
                <a:cubicBezTo>
                  <a:pt x="188313" y="675544"/>
                  <a:pt x="191939" y="687230"/>
                  <a:pt x="200034" y="695325"/>
                </a:cubicBezTo>
                <a:cubicBezTo>
                  <a:pt x="211259" y="706550"/>
                  <a:pt x="226909" y="712675"/>
                  <a:pt x="238134" y="723900"/>
                </a:cubicBezTo>
                <a:cubicBezTo>
                  <a:pt x="249359" y="735125"/>
                  <a:pt x="255484" y="750775"/>
                  <a:pt x="266709" y="762000"/>
                </a:cubicBezTo>
                <a:cubicBezTo>
                  <a:pt x="274804" y="770095"/>
                  <a:pt x="285969" y="774396"/>
                  <a:pt x="295284" y="781050"/>
                </a:cubicBezTo>
                <a:cubicBezTo>
                  <a:pt x="338051" y="811598"/>
                  <a:pt x="327343" y="803584"/>
                  <a:pt x="361959" y="838200"/>
                </a:cubicBezTo>
                <a:cubicBezTo>
                  <a:pt x="355609" y="863600"/>
                  <a:pt x="359085" y="893813"/>
                  <a:pt x="342909" y="914400"/>
                </a:cubicBezTo>
                <a:cubicBezTo>
                  <a:pt x="277499" y="997649"/>
                  <a:pt x="281383" y="954688"/>
                  <a:pt x="228609" y="981075"/>
                </a:cubicBezTo>
                <a:cubicBezTo>
                  <a:pt x="154751" y="1018004"/>
                  <a:pt x="243283" y="985709"/>
                  <a:pt x="171459" y="1009650"/>
                </a:cubicBezTo>
                <a:cubicBezTo>
                  <a:pt x="158759" y="1019175"/>
                  <a:pt x="146821" y="1029811"/>
                  <a:pt x="133359" y="1038225"/>
                </a:cubicBezTo>
                <a:cubicBezTo>
                  <a:pt x="113437" y="1050676"/>
                  <a:pt x="84162" y="1058847"/>
                  <a:pt x="66684" y="1076325"/>
                </a:cubicBezTo>
                <a:cubicBezTo>
                  <a:pt x="62370" y="1080639"/>
                  <a:pt x="24467" y="1132183"/>
                  <a:pt x="19059" y="1143000"/>
                </a:cubicBezTo>
                <a:cubicBezTo>
                  <a:pt x="14569" y="1151980"/>
                  <a:pt x="12709" y="1162050"/>
                  <a:pt x="9534" y="1171575"/>
                </a:cubicBezTo>
                <a:cubicBezTo>
                  <a:pt x="7914" y="1213707"/>
                  <a:pt x="-11085" y="1460573"/>
                  <a:pt x="9534" y="1543050"/>
                </a:cubicBezTo>
                <a:cubicBezTo>
                  <a:pt x="14627" y="1563420"/>
                  <a:pt x="76823" y="1593963"/>
                  <a:pt x="85734" y="1600200"/>
                </a:cubicBezTo>
                <a:cubicBezTo>
                  <a:pt x="102389" y="1611858"/>
                  <a:pt x="116443" y="1627023"/>
                  <a:pt x="133359" y="1638300"/>
                </a:cubicBezTo>
                <a:cubicBezTo>
                  <a:pt x="164167" y="1658839"/>
                  <a:pt x="197801" y="1674911"/>
                  <a:pt x="228609" y="1695450"/>
                </a:cubicBezTo>
                <a:cubicBezTo>
                  <a:pt x="238134" y="1701800"/>
                  <a:pt x="246662" y="1709991"/>
                  <a:pt x="257184" y="1714500"/>
                </a:cubicBezTo>
                <a:cubicBezTo>
                  <a:pt x="269216" y="1719657"/>
                  <a:pt x="282745" y="1720263"/>
                  <a:pt x="295284" y="1724025"/>
                </a:cubicBezTo>
                <a:cubicBezTo>
                  <a:pt x="314518" y="1729795"/>
                  <a:pt x="352434" y="1743075"/>
                  <a:pt x="352434" y="1743075"/>
                </a:cubicBezTo>
                <a:cubicBezTo>
                  <a:pt x="396884" y="1739900"/>
                  <a:pt x="441221" y="1733550"/>
                  <a:pt x="485784" y="1733550"/>
                </a:cubicBezTo>
                <a:cubicBezTo>
                  <a:pt x="623254" y="1733550"/>
                  <a:pt x="626287" y="1718474"/>
                  <a:pt x="704859" y="1762125"/>
                </a:cubicBezTo>
                <a:cubicBezTo>
                  <a:pt x="721043" y="1771116"/>
                  <a:pt x="735925" y="1782421"/>
                  <a:pt x="752484" y="1790700"/>
                </a:cubicBezTo>
                <a:cubicBezTo>
                  <a:pt x="761464" y="1795190"/>
                  <a:pt x="771658" y="1796700"/>
                  <a:pt x="781059" y="1800225"/>
                </a:cubicBezTo>
                <a:cubicBezTo>
                  <a:pt x="797068" y="1806228"/>
                  <a:pt x="812342" y="1814247"/>
                  <a:pt x="828684" y="1819275"/>
                </a:cubicBezTo>
                <a:cubicBezTo>
                  <a:pt x="853708" y="1826975"/>
                  <a:pt x="904884" y="1838325"/>
                  <a:pt x="904884" y="1838325"/>
                </a:cubicBezTo>
                <a:cubicBezTo>
                  <a:pt x="912857" y="1837755"/>
                  <a:pt x="1035668" y="1836703"/>
                  <a:pt x="1076334" y="1819275"/>
                </a:cubicBezTo>
                <a:cubicBezTo>
                  <a:pt x="1086856" y="1814766"/>
                  <a:pt x="1094970" y="1805905"/>
                  <a:pt x="1104909" y="1800225"/>
                </a:cubicBezTo>
                <a:cubicBezTo>
                  <a:pt x="1117237" y="1793180"/>
                  <a:pt x="1130309" y="1787525"/>
                  <a:pt x="1143009" y="1781175"/>
                </a:cubicBezTo>
                <a:cubicBezTo>
                  <a:pt x="1149359" y="1771650"/>
                  <a:pt x="1157410" y="1763061"/>
                  <a:pt x="1162059" y="1752600"/>
                </a:cubicBezTo>
                <a:cubicBezTo>
                  <a:pt x="1170214" y="1734250"/>
                  <a:pt x="1181109" y="1695450"/>
                  <a:pt x="1181109" y="1695450"/>
                </a:cubicBezTo>
                <a:cubicBezTo>
                  <a:pt x="1177934" y="1666875"/>
                  <a:pt x="1171584" y="1638476"/>
                  <a:pt x="1171584" y="1609725"/>
                </a:cubicBezTo>
                <a:cubicBezTo>
                  <a:pt x="1171584" y="1599685"/>
                  <a:pt x="1174009" y="1588250"/>
                  <a:pt x="1181109" y="1581150"/>
                </a:cubicBezTo>
                <a:cubicBezTo>
                  <a:pt x="1188209" y="1574050"/>
                  <a:pt x="1200704" y="1576115"/>
                  <a:pt x="1209684" y="1571625"/>
                </a:cubicBezTo>
                <a:cubicBezTo>
                  <a:pt x="1219923" y="1566505"/>
                  <a:pt x="1227540" y="1556595"/>
                  <a:pt x="1238259" y="1552575"/>
                </a:cubicBezTo>
                <a:cubicBezTo>
                  <a:pt x="1250866" y="1547847"/>
                  <a:pt x="1334280" y="1535470"/>
                  <a:pt x="1343034" y="1533525"/>
                </a:cubicBezTo>
                <a:cubicBezTo>
                  <a:pt x="1352835" y="1531347"/>
                  <a:pt x="1361955" y="1526758"/>
                  <a:pt x="1371609" y="1524000"/>
                </a:cubicBezTo>
                <a:cubicBezTo>
                  <a:pt x="1384196" y="1520404"/>
                  <a:pt x="1397290" y="1518615"/>
                  <a:pt x="1409709" y="1514475"/>
                </a:cubicBezTo>
                <a:cubicBezTo>
                  <a:pt x="1438887" y="1504749"/>
                  <a:pt x="1462575" y="1495820"/>
                  <a:pt x="1485909" y="1476375"/>
                </a:cubicBezTo>
                <a:cubicBezTo>
                  <a:pt x="1496257" y="1467751"/>
                  <a:pt x="1503276" y="1455272"/>
                  <a:pt x="1514484" y="1447800"/>
                </a:cubicBezTo>
                <a:cubicBezTo>
                  <a:pt x="1522838" y="1442231"/>
                  <a:pt x="1534282" y="1443151"/>
                  <a:pt x="1543059" y="1438275"/>
                </a:cubicBezTo>
                <a:cubicBezTo>
                  <a:pt x="1635844" y="1386728"/>
                  <a:pt x="1563850" y="1409265"/>
                  <a:pt x="1638309" y="1390650"/>
                </a:cubicBezTo>
                <a:cubicBezTo>
                  <a:pt x="1647834" y="1381125"/>
                  <a:pt x="1656536" y="1370699"/>
                  <a:pt x="1666884" y="1362075"/>
                </a:cubicBezTo>
                <a:cubicBezTo>
                  <a:pt x="1675678" y="1354746"/>
                  <a:pt x="1694914" y="1354460"/>
                  <a:pt x="1695459" y="1343025"/>
                </a:cubicBezTo>
                <a:cubicBezTo>
                  <a:pt x="1703033" y="1183976"/>
                  <a:pt x="1705401" y="1200706"/>
                  <a:pt x="1647834" y="1123950"/>
                </a:cubicBezTo>
                <a:cubicBezTo>
                  <a:pt x="1629291" y="1068320"/>
                  <a:pt x="1652818" y="1119409"/>
                  <a:pt x="1609734" y="1076325"/>
                </a:cubicBezTo>
                <a:cubicBezTo>
                  <a:pt x="1601639" y="1068230"/>
                  <a:pt x="1598779" y="1055845"/>
                  <a:pt x="1590684" y="1047750"/>
                </a:cubicBezTo>
                <a:cubicBezTo>
                  <a:pt x="1579459" y="1036525"/>
                  <a:pt x="1564384" y="1029795"/>
                  <a:pt x="1552584" y="1019175"/>
                </a:cubicBezTo>
                <a:cubicBezTo>
                  <a:pt x="1532559" y="1001153"/>
                  <a:pt x="1495434" y="962025"/>
                  <a:pt x="1495434" y="962025"/>
                </a:cubicBezTo>
                <a:cubicBezTo>
                  <a:pt x="1471493" y="890201"/>
                  <a:pt x="1503788" y="978733"/>
                  <a:pt x="1466859" y="904875"/>
                </a:cubicBezTo>
                <a:cubicBezTo>
                  <a:pt x="1462369" y="895895"/>
                  <a:pt x="1460509" y="885825"/>
                  <a:pt x="1457334" y="876300"/>
                </a:cubicBezTo>
                <a:cubicBezTo>
                  <a:pt x="1454159" y="752475"/>
                  <a:pt x="1453701" y="628550"/>
                  <a:pt x="1447809" y="504825"/>
                </a:cubicBezTo>
                <a:cubicBezTo>
                  <a:pt x="1447185" y="491731"/>
                  <a:pt x="1429577" y="454570"/>
                  <a:pt x="1419234" y="447675"/>
                </a:cubicBezTo>
                <a:cubicBezTo>
                  <a:pt x="1408342" y="440413"/>
                  <a:pt x="1394115" y="439843"/>
                  <a:pt x="1381134" y="438150"/>
                </a:cubicBezTo>
                <a:cubicBezTo>
                  <a:pt x="1320985" y="430305"/>
                  <a:pt x="1260484" y="425450"/>
                  <a:pt x="1200159" y="419100"/>
                </a:cubicBezTo>
                <a:cubicBezTo>
                  <a:pt x="1150766" y="402636"/>
                  <a:pt x="1136884" y="402600"/>
                  <a:pt x="1095384" y="371475"/>
                </a:cubicBezTo>
                <a:cubicBezTo>
                  <a:pt x="1053911" y="340370"/>
                  <a:pt x="1076862" y="343428"/>
                  <a:pt x="1038234" y="304800"/>
                </a:cubicBezTo>
                <a:cubicBezTo>
                  <a:pt x="1030139" y="296705"/>
                  <a:pt x="1019184" y="292100"/>
                  <a:pt x="1009659" y="285750"/>
                </a:cubicBezTo>
                <a:cubicBezTo>
                  <a:pt x="1003309" y="276225"/>
                  <a:pt x="995729" y="267414"/>
                  <a:pt x="990609" y="257175"/>
                </a:cubicBezTo>
                <a:cubicBezTo>
                  <a:pt x="986119" y="248195"/>
                  <a:pt x="983726" y="238286"/>
                  <a:pt x="981084" y="228600"/>
                </a:cubicBezTo>
                <a:cubicBezTo>
                  <a:pt x="974195" y="203341"/>
                  <a:pt x="970313" y="177238"/>
                  <a:pt x="962034" y="152400"/>
                </a:cubicBezTo>
                <a:cubicBezTo>
                  <a:pt x="958859" y="142875"/>
                  <a:pt x="956999" y="132805"/>
                  <a:pt x="952509" y="123825"/>
                </a:cubicBezTo>
                <a:cubicBezTo>
                  <a:pt x="947389" y="113586"/>
                  <a:pt x="939809" y="104775"/>
                  <a:pt x="933459" y="95250"/>
                </a:cubicBezTo>
                <a:cubicBezTo>
                  <a:pt x="930284" y="82550"/>
                  <a:pt x="930429" y="68516"/>
                  <a:pt x="923934" y="57150"/>
                </a:cubicBezTo>
                <a:cubicBezTo>
                  <a:pt x="917251" y="45454"/>
                  <a:pt x="906567" y="36047"/>
                  <a:pt x="895359" y="28575"/>
                </a:cubicBezTo>
                <a:cubicBezTo>
                  <a:pt x="886795" y="22866"/>
                  <a:pt x="834241" y="11113"/>
                  <a:pt x="828684" y="9525"/>
                </a:cubicBezTo>
                <a:cubicBezTo>
                  <a:pt x="819030" y="6767"/>
                  <a:pt x="809634" y="3175"/>
                  <a:pt x="800109" y="0"/>
                </a:cubicBezTo>
                <a:cubicBezTo>
                  <a:pt x="771534" y="3175"/>
                  <a:pt x="742744" y="4798"/>
                  <a:pt x="714384" y="9525"/>
                </a:cubicBezTo>
                <a:cubicBezTo>
                  <a:pt x="704480" y="11176"/>
                  <a:pt x="695463" y="16292"/>
                  <a:pt x="685809" y="19050"/>
                </a:cubicBezTo>
                <a:cubicBezTo>
                  <a:pt x="673222" y="22646"/>
                  <a:pt x="660248" y="24813"/>
                  <a:pt x="647709" y="28575"/>
                </a:cubicBezTo>
                <a:cubicBezTo>
                  <a:pt x="628475" y="34345"/>
                  <a:pt x="590559" y="47625"/>
                  <a:pt x="590559" y="47625"/>
                </a:cubicBezTo>
                <a:cubicBezTo>
                  <a:pt x="527059" y="44450"/>
                  <a:pt x="463277" y="44873"/>
                  <a:pt x="400059" y="38100"/>
                </a:cubicBezTo>
                <a:cubicBezTo>
                  <a:pt x="207885" y="17510"/>
                  <a:pt x="312746" y="30162"/>
                  <a:pt x="295284" y="28575"/>
                </a:cubicBezTo>
                <a:close/>
              </a:path>
            </a:pathLst>
          </a:cu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3347864" y="4328119"/>
            <a:ext cx="1699400" cy="1838325"/>
          </a:xfrm>
          <a:custGeom>
            <a:avLst/>
            <a:gdLst>
              <a:gd name="connsiteX0" fmla="*/ 295284 w 1699400"/>
              <a:gd name="connsiteY0" fmla="*/ 28575 h 1838325"/>
              <a:gd name="connsiteX1" fmla="*/ 295284 w 1699400"/>
              <a:gd name="connsiteY1" fmla="*/ 28575 h 1838325"/>
              <a:gd name="connsiteX2" fmla="*/ 219084 w 1699400"/>
              <a:gd name="connsiteY2" fmla="*/ 95250 h 1838325"/>
              <a:gd name="connsiteX3" fmla="*/ 190509 w 1699400"/>
              <a:gd name="connsiteY3" fmla="*/ 104775 h 1838325"/>
              <a:gd name="connsiteX4" fmla="*/ 152409 w 1699400"/>
              <a:gd name="connsiteY4" fmla="*/ 133350 h 1838325"/>
              <a:gd name="connsiteX5" fmla="*/ 123834 w 1699400"/>
              <a:gd name="connsiteY5" fmla="*/ 152400 h 1838325"/>
              <a:gd name="connsiteX6" fmla="*/ 114309 w 1699400"/>
              <a:gd name="connsiteY6" fmla="*/ 180975 h 1838325"/>
              <a:gd name="connsiteX7" fmla="*/ 95259 w 1699400"/>
              <a:gd name="connsiteY7" fmla="*/ 209550 h 1838325"/>
              <a:gd name="connsiteX8" fmla="*/ 66684 w 1699400"/>
              <a:gd name="connsiteY8" fmla="*/ 276225 h 1838325"/>
              <a:gd name="connsiteX9" fmla="*/ 66684 w 1699400"/>
              <a:gd name="connsiteY9" fmla="*/ 409575 h 1838325"/>
              <a:gd name="connsiteX10" fmla="*/ 85734 w 1699400"/>
              <a:gd name="connsiteY10" fmla="*/ 466725 h 1838325"/>
              <a:gd name="connsiteX11" fmla="*/ 104784 w 1699400"/>
              <a:gd name="connsiteY11" fmla="*/ 495300 h 1838325"/>
              <a:gd name="connsiteX12" fmla="*/ 114309 w 1699400"/>
              <a:gd name="connsiteY12" fmla="*/ 523875 h 1838325"/>
              <a:gd name="connsiteX13" fmla="*/ 142884 w 1699400"/>
              <a:gd name="connsiteY13" fmla="*/ 600075 h 1838325"/>
              <a:gd name="connsiteX14" fmla="*/ 152409 w 1699400"/>
              <a:gd name="connsiteY14" fmla="*/ 638175 h 1838325"/>
              <a:gd name="connsiteX15" fmla="*/ 180984 w 1699400"/>
              <a:gd name="connsiteY15" fmla="*/ 666750 h 1838325"/>
              <a:gd name="connsiteX16" fmla="*/ 200034 w 1699400"/>
              <a:gd name="connsiteY16" fmla="*/ 695325 h 1838325"/>
              <a:gd name="connsiteX17" fmla="*/ 238134 w 1699400"/>
              <a:gd name="connsiteY17" fmla="*/ 723900 h 1838325"/>
              <a:gd name="connsiteX18" fmla="*/ 266709 w 1699400"/>
              <a:gd name="connsiteY18" fmla="*/ 762000 h 1838325"/>
              <a:gd name="connsiteX19" fmla="*/ 295284 w 1699400"/>
              <a:gd name="connsiteY19" fmla="*/ 781050 h 1838325"/>
              <a:gd name="connsiteX20" fmla="*/ 361959 w 1699400"/>
              <a:gd name="connsiteY20" fmla="*/ 838200 h 1838325"/>
              <a:gd name="connsiteX21" fmla="*/ 342909 w 1699400"/>
              <a:gd name="connsiteY21" fmla="*/ 914400 h 1838325"/>
              <a:gd name="connsiteX22" fmla="*/ 228609 w 1699400"/>
              <a:gd name="connsiteY22" fmla="*/ 981075 h 1838325"/>
              <a:gd name="connsiteX23" fmla="*/ 171459 w 1699400"/>
              <a:gd name="connsiteY23" fmla="*/ 1009650 h 1838325"/>
              <a:gd name="connsiteX24" fmla="*/ 133359 w 1699400"/>
              <a:gd name="connsiteY24" fmla="*/ 1038225 h 1838325"/>
              <a:gd name="connsiteX25" fmla="*/ 66684 w 1699400"/>
              <a:gd name="connsiteY25" fmla="*/ 1076325 h 1838325"/>
              <a:gd name="connsiteX26" fmla="*/ 19059 w 1699400"/>
              <a:gd name="connsiteY26" fmla="*/ 1143000 h 1838325"/>
              <a:gd name="connsiteX27" fmla="*/ 9534 w 1699400"/>
              <a:gd name="connsiteY27" fmla="*/ 1171575 h 1838325"/>
              <a:gd name="connsiteX28" fmla="*/ 9534 w 1699400"/>
              <a:gd name="connsiteY28" fmla="*/ 1543050 h 1838325"/>
              <a:gd name="connsiteX29" fmla="*/ 85734 w 1699400"/>
              <a:gd name="connsiteY29" fmla="*/ 1600200 h 1838325"/>
              <a:gd name="connsiteX30" fmla="*/ 133359 w 1699400"/>
              <a:gd name="connsiteY30" fmla="*/ 1638300 h 1838325"/>
              <a:gd name="connsiteX31" fmla="*/ 228609 w 1699400"/>
              <a:gd name="connsiteY31" fmla="*/ 1695450 h 1838325"/>
              <a:gd name="connsiteX32" fmla="*/ 257184 w 1699400"/>
              <a:gd name="connsiteY32" fmla="*/ 1714500 h 1838325"/>
              <a:gd name="connsiteX33" fmla="*/ 295284 w 1699400"/>
              <a:gd name="connsiteY33" fmla="*/ 1724025 h 1838325"/>
              <a:gd name="connsiteX34" fmla="*/ 352434 w 1699400"/>
              <a:gd name="connsiteY34" fmla="*/ 1743075 h 1838325"/>
              <a:gd name="connsiteX35" fmla="*/ 485784 w 1699400"/>
              <a:gd name="connsiteY35" fmla="*/ 1733550 h 1838325"/>
              <a:gd name="connsiteX36" fmla="*/ 704859 w 1699400"/>
              <a:gd name="connsiteY36" fmla="*/ 1762125 h 1838325"/>
              <a:gd name="connsiteX37" fmla="*/ 752484 w 1699400"/>
              <a:gd name="connsiteY37" fmla="*/ 1790700 h 1838325"/>
              <a:gd name="connsiteX38" fmla="*/ 781059 w 1699400"/>
              <a:gd name="connsiteY38" fmla="*/ 1800225 h 1838325"/>
              <a:gd name="connsiteX39" fmla="*/ 828684 w 1699400"/>
              <a:gd name="connsiteY39" fmla="*/ 1819275 h 1838325"/>
              <a:gd name="connsiteX40" fmla="*/ 904884 w 1699400"/>
              <a:gd name="connsiteY40" fmla="*/ 1838325 h 1838325"/>
              <a:gd name="connsiteX41" fmla="*/ 1076334 w 1699400"/>
              <a:gd name="connsiteY41" fmla="*/ 1819275 h 1838325"/>
              <a:gd name="connsiteX42" fmla="*/ 1104909 w 1699400"/>
              <a:gd name="connsiteY42" fmla="*/ 1800225 h 1838325"/>
              <a:gd name="connsiteX43" fmla="*/ 1143009 w 1699400"/>
              <a:gd name="connsiteY43" fmla="*/ 1781175 h 1838325"/>
              <a:gd name="connsiteX44" fmla="*/ 1162059 w 1699400"/>
              <a:gd name="connsiteY44" fmla="*/ 1752600 h 1838325"/>
              <a:gd name="connsiteX45" fmla="*/ 1181109 w 1699400"/>
              <a:gd name="connsiteY45" fmla="*/ 1695450 h 1838325"/>
              <a:gd name="connsiteX46" fmla="*/ 1171584 w 1699400"/>
              <a:gd name="connsiteY46" fmla="*/ 1609725 h 1838325"/>
              <a:gd name="connsiteX47" fmla="*/ 1181109 w 1699400"/>
              <a:gd name="connsiteY47" fmla="*/ 1581150 h 1838325"/>
              <a:gd name="connsiteX48" fmla="*/ 1209684 w 1699400"/>
              <a:gd name="connsiteY48" fmla="*/ 1571625 h 1838325"/>
              <a:gd name="connsiteX49" fmla="*/ 1238259 w 1699400"/>
              <a:gd name="connsiteY49" fmla="*/ 1552575 h 1838325"/>
              <a:gd name="connsiteX50" fmla="*/ 1343034 w 1699400"/>
              <a:gd name="connsiteY50" fmla="*/ 1533525 h 1838325"/>
              <a:gd name="connsiteX51" fmla="*/ 1371609 w 1699400"/>
              <a:gd name="connsiteY51" fmla="*/ 1524000 h 1838325"/>
              <a:gd name="connsiteX52" fmla="*/ 1409709 w 1699400"/>
              <a:gd name="connsiteY52" fmla="*/ 1514475 h 1838325"/>
              <a:gd name="connsiteX53" fmla="*/ 1485909 w 1699400"/>
              <a:gd name="connsiteY53" fmla="*/ 1476375 h 1838325"/>
              <a:gd name="connsiteX54" fmla="*/ 1514484 w 1699400"/>
              <a:gd name="connsiteY54" fmla="*/ 1447800 h 1838325"/>
              <a:gd name="connsiteX55" fmla="*/ 1543059 w 1699400"/>
              <a:gd name="connsiteY55" fmla="*/ 1438275 h 1838325"/>
              <a:gd name="connsiteX56" fmla="*/ 1638309 w 1699400"/>
              <a:gd name="connsiteY56" fmla="*/ 1390650 h 1838325"/>
              <a:gd name="connsiteX57" fmla="*/ 1666884 w 1699400"/>
              <a:gd name="connsiteY57" fmla="*/ 1362075 h 1838325"/>
              <a:gd name="connsiteX58" fmla="*/ 1695459 w 1699400"/>
              <a:gd name="connsiteY58" fmla="*/ 1343025 h 1838325"/>
              <a:gd name="connsiteX59" fmla="*/ 1647834 w 1699400"/>
              <a:gd name="connsiteY59" fmla="*/ 1123950 h 1838325"/>
              <a:gd name="connsiteX60" fmla="*/ 1609734 w 1699400"/>
              <a:gd name="connsiteY60" fmla="*/ 1076325 h 1838325"/>
              <a:gd name="connsiteX61" fmla="*/ 1590684 w 1699400"/>
              <a:gd name="connsiteY61" fmla="*/ 1047750 h 1838325"/>
              <a:gd name="connsiteX62" fmla="*/ 1552584 w 1699400"/>
              <a:gd name="connsiteY62" fmla="*/ 1019175 h 1838325"/>
              <a:gd name="connsiteX63" fmla="*/ 1495434 w 1699400"/>
              <a:gd name="connsiteY63" fmla="*/ 962025 h 1838325"/>
              <a:gd name="connsiteX64" fmla="*/ 1466859 w 1699400"/>
              <a:gd name="connsiteY64" fmla="*/ 904875 h 1838325"/>
              <a:gd name="connsiteX65" fmla="*/ 1457334 w 1699400"/>
              <a:gd name="connsiteY65" fmla="*/ 876300 h 1838325"/>
              <a:gd name="connsiteX66" fmla="*/ 1447809 w 1699400"/>
              <a:gd name="connsiteY66" fmla="*/ 504825 h 1838325"/>
              <a:gd name="connsiteX67" fmla="*/ 1419234 w 1699400"/>
              <a:gd name="connsiteY67" fmla="*/ 447675 h 1838325"/>
              <a:gd name="connsiteX68" fmla="*/ 1381134 w 1699400"/>
              <a:gd name="connsiteY68" fmla="*/ 438150 h 1838325"/>
              <a:gd name="connsiteX69" fmla="*/ 1200159 w 1699400"/>
              <a:gd name="connsiteY69" fmla="*/ 419100 h 1838325"/>
              <a:gd name="connsiteX70" fmla="*/ 1095384 w 1699400"/>
              <a:gd name="connsiteY70" fmla="*/ 371475 h 1838325"/>
              <a:gd name="connsiteX71" fmla="*/ 1038234 w 1699400"/>
              <a:gd name="connsiteY71" fmla="*/ 304800 h 1838325"/>
              <a:gd name="connsiteX72" fmla="*/ 1009659 w 1699400"/>
              <a:gd name="connsiteY72" fmla="*/ 285750 h 1838325"/>
              <a:gd name="connsiteX73" fmla="*/ 990609 w 1699400"/>
              <a:gd name="connsiteY73" fmla="*/ 257175 h 1838325"/>
              <a:gd name="connsiteX74" fmla="*/ 981084 w 1699400"/>
              <a:gd name="connsiteY74" fmla="*/ 228600 h 1838325"/>
              <a:gd name="connsiteX75" fmla="*/ 962034 w 1699400"/>
              <a:gd name="connsiteY75" fmla="*/ 152400 h 1838325"/>
              <a:gd name="connsiteX76" fmla="*/ 952509 w 1699400"/>
              <a:gd name="connsiteY76" fmla="*/ 123825 h 1838325"/>
              <a:gd name="connsiteX77" fmla="*/ 933459 w 1699400"/>
              <a:gd name="connsiteY77" fmla="*/ 95250 h 1838325"/>
              <a:gd name="connsiteX78" fmla="*/ 923934 w 1699400"/>
              <a:gd name="connsiteY78" fmla="*/ 57150 h 1838325"/>
              <a:gd name="connsiteX79" fmla="*/ 895359 w 1699400"/>
              <a:gd name="connsiteY79" fmla="*/ 28575 h 1838325"/>
              <a:gd name="connsiteX80" fmla="*/ 828684 w 1699400"/>
              <a:gd name="connsiteY80" fmla="*/ 9525 h 1838325"/>
              <a:gd name="connsiteX81" fmla="*/ 800109 w 1699400"/>
              <a:gd name="connsiteY81" fmla="*/ 0 h 1838325"/>
              <a:gd name="connsiteX82" fmla="*/ 714384 w 1699400"/>
              <a:gd name="connsiteY82" fmla="*/ 9525 h 1838325"/>
              <a:gd name="connsiteX83" fmla="*/ 685809 w 1699400"/>
              <a:gd name="connsiteY83" fmla="*/ 19050 h 1838325"/>
              <a:gd name="connsiteX84" fmla="*/ 647709 w 1699400"/>
              <a:gd name="connsiteY84" fmla="*/ 28575 h 1838325"/>
              <a:gd name="connsiteX85" fmla="*/ 590559 w 1699400"/>
              <a:gd name="connsiteY85" fmla="*/ 47625 h 1838325"/>
              <a:gd name="connsiteX86" fmla="*/ 400059 w 1699400"/>
              <a:gd name="connsiteY86" fmla="*/ 38100 h 1838325"/>
              <a:gd name="connsiteX87" fmla="*/ 295284 w 1699400"/>
              <a:gd name="connsiteY87" fmla="*/ 28575 h 183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699400" h="1838325">
                <a:moveTo>
                  <a:pt x="295284" y="28575"/>
                </a:moveTo>
                <a:lnTo>
                  <a:pt x="295284" y="28575"/>
                </a:lnTo>
                <a:cubicBezTo>
                  <a:pt x="269884" y="50800"/>
                  <a:pt x="246379" y="75399"/>
                  <a:pt x="219084" y="95250"/>
                </a:cubicBezTo>
                <a:cubicBezTo>
                  <a:pt x="210964" y="101155"/>
                  <a:pt x="199226" y="99794"/>
                  <a:pt x="190509" y="104775"/>
                </a:cubicBezTo>
                <a:cubicBezTo>
                  <a:pt x="176726" y="112651"/>
                  <a:pt x="165327" y="124123"/>
                  <a:pt x="152409" y="133350"/>
                </a:cubicBezTo>
                <a:cubicBezTo>
                  <a:pt x="143094" y="140004"/>
                  <a:pt x="133359" y="146050"/>
                  <a:pt x="123834" y="152400"/>
                </a:cubicBezTo>
                <a:cubicBezTo>
                  <a:pt x="120659" y="161925"/>
                  <a:pt x="118799" y="171995"/>
                  <a:pt x="114309" y="180975"/>
                </a:cubicBezTo>
                <a:cubicBezTo>
                  <a:pt x="109189" y="191214"/>
                  <a:pt x="99768" y="199028"/>
                  <a:pt x="95259" y="209550"/>
                </a:cubicBezTo>
                <a:cubicBezTo>
                  <a:pt x="58355" y="295660"/>
                  <a:pt x="114510" y="204486"/>
                  <a:pt x="66684" y="276225"/>
                </a:cubicBezTo>
                <a:cubicBezTo>
                  <a:pt x="51641" y="336396"/>
                  <a:pt x="50443" y="322954"/>
                  <a:pt x="66684" y="409575"/>
                </a:cubicBezTo>
                <a:cubicBezTo>
                  <a:pt x="70385" y="429312"/>
                  <a:pt x="74595" y="450017"/>
                  <a:pt x="85734" y="466725"/>
                </a:cubicBezTo>
                <a:cubicBezTo>
                  <a:pt x="92084" y="476250"/>
                  <a:pt x="99664" y="485061"/>
                  <a:pt x="104784" y="495300"/>
                </a:cubicBezTo>
                <a:cubicBezTo>
                  <a:pt x="109274" y="504280"/>
                  <a:pt x="110784" y="514474"/>
                  <a:pt x="114309" y="523875"/>
                </a:cubicBezTo>
                <a:cubicBezTo>
                  <a:pt x="126387" y="556083"/>
                  <a:pt x="134236" y="569807"/>
                  <a:pt x="142884" y="600075"/>
                </a:cubicBezTo>
                <a:cubicBezTo>
                  <a:pt x="146480" y="612662"/>
                  <a:pt x="145914" y="626809"/>
                  <a:pt x="152409" y="638175"/>
                </a:cubicBezTo>
                <a:cubicBezTo>
                  <a:pt x="159092" y="649871"/>
                  <a:pt x="172360" y="656402"/>
                  <a:pt x="180984" y="666750"/>
                </a:cubicBezTo>
                <a:cubicBezTo>
                  <a:pt x="188313" y="675544"/>
                  <a:pt x="191939" y="687230"/>
                  <a:pt x="200034" y="695325"/>
                </a:cubicBezTo>
                <a:cubicBezTo>
                  <a:pt x="211259" y="706550"/>
                  <a:pt x="226909" y="712675"/>
                  <a:pt x="238134" y="723900"/>
                </a:cubicBezTo>
                <a:cubicBezTo>
                  <a:pt x="249359" y="735125"/>
                  <a:pt x="255484" y="750775"/>
                  <a:pt x="266709" y="762000"/>
                </a:cubicBezTo>
                <a:cubicBezTo>
                  <a:pt x="274804" y="770095"/>
                  <a:pt x="285969" y="774396"/>
                  <a:pt x="295284" y="781050"/>
                </a:cubicBezTo>
                <a:cubicBezTo>
                  <a:pt x="338051" y="811598"/>
                  <a:pt x="327343" y="803584"/>
                  <a:pt x="361959" y="838200"/>
                </a:cubicBezTo>
                <a:cubicBezTo>
                  <a:pt x="355609" y="863600"/>
                  <a:pt x="359085" y="893813"/>
                  <a:pt x="342909" y="914400"/>
                </a:cubicBezTo>
                <a:cubicBezTo>
                  <a:pt x="277499" y="997649"/>
                  <a:pt x="281383" y="954688"/>
                  <a:pt x="228609" y="981075"/>
                </a:cubicBezTo>
                <a:cubicBezTo>
                  <a:pt x="154751" y="1018004"/>
                  <a:pt x="243283" y="985709"/>
                  <a:pt x="171459" y="1009650"/>
                </a:cubicBezTo>
                <a:cubicBezTo>
                  <a:pt x="158759" y="1019175"/>
                  <a:pt x="146821" y="1029811"/>
                  <a:pt x="133359" y="1038225"/>
                </a:cubicBezTo>
                <a:cubicBezTo>
                  <a:pt x="113437" y="1050676"/>
                  <a:pt x="84162" y="1058847"/>
                  <a:pt x="66684" y="1076325"/>
                </a:cubicBezTo>
                <a:cubicBezTo>
                  <a:pt x="62370" y="1080639"/>
                  <a:pt x="24467" y="1132183"/>
                  <a:pt x="19059" y="1143000"/>
                </a:cubicBezTo>
                <a:cubicBezTo>
                  <a:pt x="14569" y="1151980"/>
                  <a:pt x="12709" y="1162050"/>
                  <a:pt x="9534" y="1171575"/>
                </a:cubicBezTo>
                <a:cubicBezTo>
                  <a:pt x="7914" y="1213707"/>
                  <a:pt x="-11085" y="1460573"/>
                  <a:pt x="9534" y="1543050"/>
                </a:cubicBezTo>
                <a:cubicBezTo>
                  <a:pt x="14627" y="1563420"/>
                  <a:pt x="76823" y="1593963"/>
                  <a:pt x="85734" y="1600200"/>
                </a:cubicBezTo>
                <a:cubicBezTo>
                  <a:pt x="102389" y="1611858"/>
                  <a:pt x="116443" y="1627023"/>
                  <a:pt x="133359" y="1638300"/>
                </a:cubicBezTo>
                <a:cubicBezTo>
                  <a:pt x="164167" y="1658839"/>
                  <a:pt x="197801" y="1674911"/>
                  <a:pt x="228609" y="1695450"/>
                </a:cubicBezTo>
                <a:cubicBezTo>
                  <a:pt x="238134" y="1701800"/>
                  <a:pt x="246662" y="1709991"/>
                  <a:pt x="257184" y="1714500"/>
                </a:cubicBezTo>
                <a:cubicBezTo>
                  <a:pt x="269216" y="1719657"/>
                  <a:pt x="282745" y="1720263"/>
                  <a:pt x="295284" y="1724025"/>
                </a:cubicBezTo>
                <a:cubicBezTo>
                  <a:pt x="314518" y="1729795"/>
                  <a:pt x="352434" y="1743075"/>
                  <a:pt x="352434" y="1743075"/>
                </a:cubicBezTo>
                <a:cubicBezTo>
                  <a:pt x="396884" y="1739900"/>
                  <a:pt x="441221" y="1733550"/>
                  <a:pt x="485784" y="1733550"/>
                </a:cubicBezTo>
                <a:cubicBezTo>
                  <a:pt x="623254" y="1733550"/>
                  <a:pt x="626287" y="1718474"/>
                  <a:pt x="704859" y="1762125"/>
                </a:cubicBezTo>
                <a:cubicBezTo>
                  <a:pt x="721043" y="1771116"/>
                  <a:pt x="735925" y="1782421"/>
                  <a:pt x="752484" y="1790700"/>
                </a:cubicBezTo>
                <a:cubicBezTo>
                  <a:pt x="761464" y="1795190"/>
                  <a:pt x="771658" y="1796700"/>
                  <a:pt x="781059" y="1800225"/>
                </a:cubicBezTo>
                <a:cubicBezTo>
                  <a:pt x="797068" y="1806228"/>
                  <a:pt x="812342" y="1814247"/>
                  <a:pt x="828684" y="1819275"/>
                </a:cubicBezTo>
                <a:cubicBezTo>
                  <a:pt x="853708" y="1826975"/>
                  <a:pt x="904884" y="1838325"/>
                  <a:pt x="904884" y="1838325"/>
                </a:cubicBezTo>
                <a:cubicBezTo>
                  <a:pt x="912857" y="1837755"/>
                  <a:pt x="1035668" y="1836703"/>
                  <a:pt x="1076334" y="1819275"/>
                </a:cubicBezTo>
                <a:cubicBezTo>
                  <a:pt x="1086856" y="1814766"/>
                  <a:pt x="1094970" y="1805905"/>
                  <a:pt x="1104909" y="1800225"/>
                </a:cubicBezTo>
                <a:cubicBezTo>
                  <a:pt x="1117237" y="1793180"/>
                  <a:pt x="1130309" y="1787525"/>
                  <a:pt x="1143009" y="1781175"/>
                </a:cubicBezTo>
                <a:cubicBezTo>
                  <a:pt x="1149359" y="1771650"/>
                  <a:pt x="1157410" y="1763061"/>
                  <a:pt x="1162059" y="1752600"/>
                </a:cubicBezTo>
                <a:cubicBezTo>
                  <a:pt x="1170214" y="1734250"/>
                  <a:pt x="1181109" y="1695450"/>
                  <a:pt x="1181109" y="1695450"/>
                </a:cubicBezTo>
                <a:cubicBezTo>
                  <a:pt x="1177934" y="1666875"/>
                  <a:pt x="1171584" y="1638476"/>
                  <a:pt x="1171584" y="1609725"/>
                </a:cubicBezTo>
                <a:cubicBezTo>
                  <a:pt x="1171584" y="1599685"/>
                  <a:pt x="1174009" y="1588250"/>
                  <a:pt x="1181109" y="1581150"/>
                </a:cubicBezTo>
                <a:cubicBezTo>
                  <a:pt x="1188209" y="1574050"/>
                  <a:pt x="1200704" y="1576115"/>
                  <a:pt x="1209684" y="1571625"/>
                </a:cubicBezTo>
                <a:cubicBezTo>
                  <a:pt x="1219923" y="1566505"/>
                  <a:pt x="1227540" y="1556595"/>
                  <a:pt x="1238259" y="1552575"/>
                </a:cubicBezTo>
                <a:cubicBezTo>
                  <a:pt x="1250866" y="1547847"/>
                  <a:pt x="1334280" y="1535470"/>
                  <a:pt x="1343034" y="1533525"/>
                </a:cubicBezTo>
                <a:cubicBezTo>
                  <a:pt x="1352835" y="1531347"/>
                  <a:pt x="1361955" y="1526758"/>
                  <a:pt x="1371609" y="1524000"/>
                </a:cubicBezTo>
                <a:cubicBezTo>
                  <a:pt x="1384196" y="1520404"/>
                  <a:pt x="1397290" y="1518615"/>
                  <a:pt x="1409709" y="1514475"/>
                </a:cubicBezTo>
                <a:cubicBezTo>
                  <a:pt x="1438887" y="1504749"/>
                  <a:pt x="1462575" y="1495820"/>
                  <a:pt x="1485909" y="1476375"/>
                </a:cubicBezTo>
                <a:cubicBezTo>
                  <a:pt x="1496257" y="1467751"/>
                  <a:pt x="1503276" y="1455272"/>
                  <a:pt x="1514484" y="1447800"/>
                </a:cubicBezTo>
                <a:cubicBezTo>
                  <a:pt x="1522838" y="1442231"/>
                  <a:pt x="1534282" y="1443151"/>
                  <a:pt x="1543059" y="1438275"/>
                </a:cubicBezTo>
                <a:cubicBezTo>
                  <a:pt x="1635844" y="1386728"/>
                  <a:pt x="1563850" y="1409265"/>
                  <a:pt x="1638309" y="1390650"/>
                </a:cubicBezTo>
                <a:cubicBezTo>
                  <a:pt x="1647834" y="1381125"/>
                  <a:pt x="1656536" y="1370699"/>
                  <a:pt x="1666884" y="1362075"/>
                </a:cubicBezTo>
                <a:cubicBezTo>
                  <a:pt x="1675678" y="1354746"/>
                  <a:pt x="1694914" y="1354460"/>
                  <a:pt x="1695459" y="1343025"/>
                </a:cubicBezTo>
                <a:cubicBezTo>
                  <a:pt x="1703033" y="1183976"/>
                  <a:pt x="1705401" y="1200706"/>
                  <a:pt x="1647834" y="1123950"/>
                </a:cubicBezTo>
                <a:cubicBezTo>
                  <a:pt x="1629291" y="1068320"/>
                  <a:pt x="1652818" y="1119409"/>
                  <a:pt x="1609734" y="1076325"/>
                </a:cubicBezTo>
                <a:cubicBezTo>
                  <a:pt x="1601639" y="1068230"/>
                  <a:pt x="1598779" y="1055845"/>
                  <a:pt x="1590684" y="1047750"/>
                </a:cubicBezTo>
                <a:cubicBezTo>
                  <a:pt x="1579459" y="1036525"/>
                  <a:pt x="1564384" y="1029795"/>
                  <a:pt x="1552584" y="1019175"/>
                </a:cubicBezTo>
                <a:cubicBezTo>
                  <a:pt x="1532559" y="1001153"/>
                  <a:pt x="1495434" y="962025"/>
                  <a:pt x="1495434" y="962025"/>
                </a:cubicBezTo>
                <a:cubicBezTo>
                  <a:pt x="1471493" y="890201"/>
                  <a:pt x="1503788" y="978733"/>
                  <a:pt x="1466859" y="904875"/>
                </a:cubicBezTo>
                <a:cubicBezTo>
                  <a:pt x="1462369" y="895895"/>
                  <a:pt x="1460509" y="885825"/>
                  <a:pt x="1457334" y="876300"/>
                </a:cubicBezTo>
                <a:cubicBezTo>
                  <a:pt x="1454159" y="752475"/>
                  <a:pt x="1453701" y="628550"/>
                  <a:pt x="1447809" y="504825"/>
                </a:cubicBezTo>
                <a:cubicBezTo>
                  <a:pt x="1447185" y="491731"/>
                  <a:pt x="1429577" y="454570"/>
                  <a:pt x="1419234" y="447675"/>
                </a:cubicBezTo>
                <a:cubicBezTo>
                  <a:pt x="1408342" y="440413"/>
                  <a:pt x="1394115" y="439843"/>
                  <a:pt x="1381134" y="438150"/>
                </a:cubicBezTo>
                <a:cubicBezTo>
                  <a:pt x="1320985" y="430305"/>
                  <a:pt x="1260484" y="425450"/>
                  <a:pt x="1200159" y="419100"/>
                </a:cubicBezTo>
                <a:cubicBezTo>
                  <a:pt x="1150766" y="402636"/>
                  <a:pt x="1136884" y="402600"/>
                  <a:pt x="1095384" y="371475"/>
                </a:cubicBezTo>
                <a:cubicBezTo>
                  <a:pt x="1053911" y="340370"/>
                  <a:pt x="1076862" y="343428"/>
                  <a:pt x="1038234" y="304800"/>
                </a:cubicBezTo>
                <a:cubicBezTo>
                  <a:pt x="1030139" y="296705"/>
                  <a:pt x="1019184" y="292100"/>
                  <a:pt x="1009659" y="285750"/>
                </a:cubicBezTo>
                <a:cubicBezTo>
                  <a:pt x="1003309" y="276225"/>
                  <a:pt x="995729" y="267414"/>
                  <a:pt x="990609" y="257175"/>
                </a:cubicBezTo>
                <a:cubicBezTo>
                  <a:pt x="986119" y="248195"/>
                  <a:pt x="983726" y="238286"/>
                  <a:pt x="981084" y="228600"/>
                </a:cubicBezTo>
                <a:cubicBezTo>
                  <a:pt x="974195" y="203341"/>
                  <a:pt x="970313" y="177238"/>
                  <a:pt x="962034" y="152400"/>
                </a:cubicBezTo>
                <a:cubicBezTo>
                  <a:pt x="958859" y="142875"/>
                  <a:pt x="956999" y="132805"/>
                  <a:pt x="952509" y="123825"/>
                </a:cubicBezTo>
                <a:cubicBezTo>
                  <a:pt x="947389" y="113586"/>
                  <a:pt x="939809" y="104775"/>
                  <a:pt x="933459" y="95250"/>
                </a:cubicBezTo>
                <a:cubicBezTo>
                  <a:pt x="930284" y="82550"/>
                  <a:pt x="930429" y="68516"/>
                  <a:pt x="923934" y="57150"/>
                </a:cubicBezTo>
                <a:cubicBezTo>
                  <a:pt x="917251" y="45454"/>
                  <a:pt x="906567" y="36047"/>
                  <a:pt x="895359" y="28575"/>
                </a:cubicBezTo>
                <a:cubicBezTo>
                  <a:pt x="886795" y="22866"/>
                  <a:pt x="834241" y="11113"/>
                  <a:pt x="828684" y="9525"/>
                </a:cubicBezTo>
                <a:cubicBezTo>
                  <a:pt x="819030" y="6767"/>
                  <a:pt x="809634" y="3175"/>
                  <a:pt x="800109" y="0"/>
                </a:cubicBezTo>
                <a:cubicBezTo>
                  <a:pt x="771534" y="3175"/>
                  <a:pt x="742744" y="4798"/>
                  <a:pt x="714384" y="9525"/>
                </a:cubicBezTo>
                <a:cubicBezTo>
                  <a:pt x="704480" y="11176"/>
                  <a:pt x="695463" y="16292"/>
                  <a:pt x="685809" y="19050"/>
                </a:cubicBezTo>
                <a:cubicBezTo>
                  <a:pt x="673222" y="22646"/>
                  <a:pt x="660248" y="24813"/>
                  <a:pt x="647709" y="28575"/>
                </a:cubicBezTo>
                <a:cubicBezTo>
                  <a:pt x="628475" y="34345"/>
                  <a:pt x="590559" y="47625"/>
                  <a:pt x="590559" y="47625"/>
                </a:cubicBezTo>
                <a:cubicBezTo>
                  <a:pt x="527059" y="44450"/>
                  <a:pt x="463277" y="44873"/>
                  <a:pt x="400059" y="38100"/>
                </a:cubicBezTo>
                <a:cubicBezTo>
                  <a:pt x="207885" y="17510"/>
                  <a:pt x="312746" y="30162"/>
                  <a:pt x="295284" y="28575"/>
                </a:cubicBezTo>
                <a:close/>
              </a:path>
            </a:pathLst>
          </a:cu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6320051" y="2190253"/>
            <a:ext cx="1699400" cy="1838325"/>
          </a:xfrm>
          <a:custGeom>
            <a:avLst/>
            <a:gdLst>
              <a:gd name="connsiteX0" fmla="*/ 295284 w 1699400"/>
              <a:gd name="connsiteY0" fmla="*/ 28575 h 1838325"/>
              <a:gd name="connsiteX1" fmla="*/ 295284 w 1699400"/>
              <a:gd name="connsiteY1" fmla="*/ 28575 h 1838325"/>
              <a:gd name="connsiteX2" fmla="*/ 219084 w 1699400"/>
              <a:gd name="connsiteY2" fmla="*/ 95250 h 1838325"/>
              <a:gd name="connsiteX3" fmla="*/ 190509 w 1699400"/>
              <a:gd name="connsiteY3" fmla="*/ 104775 h 1838325"/>
              <a:gd name="connsiteX4" fmla="*/ 152409 w 1699400"/>
              <a:gd name="connsiteY4" fmla="*/ 133350 h 1838325"/>
              <a:gd name="connsiteX5" fmla="*/ 123834 w 1699400"/>
              <a:gd name="connsiteY5" fmla="*/ 152400 h 1838325"/>
              <a:gd name="connsiteX6" fmla="*/ 114309 w 1699400"/>
              <a:gd name="connsiteY6" fmla="*/ 180975 h 1838325"/>
              <a:gd name="connsiteX7" fmla="*/ 95259 w 1699400"/>
              <a:gd name="connsiteY7" fmla="*/ 209550 h 1838325"/>
              <a:gd name="connsiteX8" fmla="*/ 66684 w 1699400"/>
              <a:gd name="connsiteY8" fmla="*/ 276225 h 1838325"/>
              <a:gd name="connsiteX9" fmla="*/ 66684 w 1699400"/>
              <a:gd name="connsiteY9" fmla="*/ 409575 h 1838325"/>
              <a:gd name="connsiteX10" fmla="*/ 85734 w 1699400"/>
              <a:gd name="connsiteY10" fmla="*/ 466725 h 1838325"/>
              <a:gd name="connsiteX11" fmla="*/ 104784 w 1699400"/>
              <a:gd name="connsiteY11" fmla="*/ 495300 h 1838325"/>
              <a:gd name="connsiteX12" fmla="*/ 114309 w 1699400"/>
              <a:gd name="connsiteY12" fmla="*/ 523875 h 1838325"/>
              <a:gd name="connsiteX13" fmla="*/ 142884 w 1699400"/>
              <a:gd name="connsiteY13" fmla="*/ 600075 h 1838325"/>
              <a:gd name="connsiteX14" fmla="*/ 152409 w 1699400"/>
              <a:gd name="connsiteY14" fmla="*/ 638175 h 1838325"/>
              <a:gd name="connsiteX15" fmla="*/ 180984 w 1699400"/>
              <a:gd name="connsiteY15" fmla="*/ 666750 h 1838325"/>
              <a:gd name="connsiteX16" fmla="*/ 200034 w 1699400"/>
              <a:gd name="connsiteY16" fmla="*/ 695325 h 1838325"/>
              <a:gd name="connsiteX17" fmla="*/ 238134 w 1699400"/>
              <a:gd name="connsiteY17" fmla="*/ 723900 h 1838325"/>
              <a:gd name="connsiteX18" fmla="*/ 266709 w 1699400"/>
              <a:gd name="connsiteY18" fmla="*/ 762000 h 1838325"/>
              <a:gd name="connsiteX19" fmla="*/ 295284 w 1699400"/>
              <a:gd name="connsiteY19" fmla="*/ 781050 h 1838325"/>
              <a:gd name="connsiteX20" fmla="*/ 361959 w 1699400"/>
              <a:gd name="connsiteY20" fmla="*/ 838200 h 1838325"/>
              <a:gd name="connsiteX21" fmla="*/ 342909 w 1699400"/>
              <a:gd name="connsiteY21" fmla="*/ 914400 h 1838325"/>
              <a:gd name="connsiteX22" fmla="*/ 228609 w 1699400"/>
              <a:gd name="connsiteY22" fmla="*/ 981075 h 1838325"/>
              <a:gd name="connsiteX23" fmla="*/ 171459 w 1699400"/>
              <a:gd name="connsiteY23" fmla="*/ 1009650 h 1838325"/>
              <a:gd name="connsiteX24" fmla="*/ 133359 w 1699400"/>
              <a:gd name="connsiteY24" fmla="*/ 1038225 h 1838325"/>
              <a:gd name="connsiteX25" fmla="*/ 66684 w 1699400"/>
              <a:gd name="connsiteY25" fmla="*/ 1076325 h 1838325"/>
              <a:gd name="connsiteX26" fmla="*/ 19059 w 1699400"/>
              <a:gd name="connsiteY26" fmla="*/ 1143000 h 1838325"/>
              <a:gd name="connsiteX27" fmla="*/ 9534 w 1699400"/>
              <a:gd name="connsiteY27" fmla="*/ 1171575 h 1838325"/>
              <a:gd name="connsiteX28" fmla="*/ 9534 w 1699400"/>
              <a:gd name="connsiteY28" fmla="*/ 1543050 h 1838325"/>
              <a:gd name="connsiteX29" fmla="*/ 85734 w 1699400"/>
              <a:gd name="connsiteY29" fmla="*/ 1600200 h 1838325"/>
              <a:gd name="connsiteX30" fmla="*/ 133359 w 1699400"/>
              <a:gd name="connsiteY30" fmla="*/ 1638300 h 1838325"/>
              <a:gd name="connsiteX31" fmla="*/ 228609 w 1699400"/>
              <a:gd name="connsiteY31" fmla="*/ 1695450 h 1838325"/>
              <a:gd name="connsiteX32" fmla="*/ 257184 w 1699400"/>
              <a:gd name="connsiteY32" fmla="*/ 1714500 h 1838325"/>
              <a:gd name="connsiteX33" fmla="*/ 295284 w 1699400"/>
              <a:gd name="connsiteY33" fmla="*/ 1724025 h 1838325"/>
              <a:gd name="connsiteX34" fmla="*/ 352434 w 1699400"/>
              <a:gd name="connsiteY34" fmla="*/ 1743075 h 1838325"/>
              <a:gd name="connsiteX35" fmla="*/ 485784 w 1699400"/>
              <a:gd name="connsiteY35" fmla="*/ 1733550 h 1838325"/>
              <a:gd name="connsiteX36" fmla="*/ 704859 w 1699400"/>
              <a:gd name="connsiteY36" fmla="*/ 1762125 h 1838325"/>
              <a:gd name="connsiteX37" fmla="*/ 752484 w 1699400"/>
              <a:gd name="connsiteY37" fmla="*/ 1790700 h 1838325"/>
              <a:gd name="connsiteX38" fmla="*/ 781059 w 1699400"/>
              <a:gd name="connsiteY38" fmla="*/ 1800225 h 1838325"/>
              <a:gd name="connsiteX39" fmla="*/ 828684 w 1699400"/>
              <a:gd name="connsiteY39" fmla="*/ 1819275 h 1838325"/>
              <a:gd name="connsiteX40" fmla="*/ 904884 w 1699400"/>
              <a:gd name="connsiteY40" fmla="*/ 1838325 h 1838325"/>
              <a:gd name="connsiteX41" fmla="*/ 1076334 w 1699400"/>
              <a:gd name="connsiteY41" fmla="*/ 1819275 h 1838325"/>
              <a:gd name="connsiteX42" fmla="*/ 1104909 w 1699400"/>
              <a:gd name="connsiteY42" fmla="*/ 1800225 h 1838325"/>
              <a:gd name="connsiteX43" fmla="*/ 1143009 w 1699400"/>
              <a:gd name="connsiteY43" fmla="*/ 1781175 h 1838325"/>
              <a:gd name="connsiteX44" fmla="*/ 1162059 w 1699400"/>
              <a:gd name="connsiteY44" fmla="*/ 1752600 h 1838325"/>
              <a:gd name="connsiteX45" fmla="*/ 1181109 w 1699400"/>
              <a:gd name="connsiteY45" fmla="*/ 1695450 h 1838325"/>
              <a:gd name="connsiteX46" fmla="*/ 1171584 w 1699400"/>
              <a:gd name="connsiteY46" fmla="*/ 1609725 h 1838325"/>
              <a:gd name="connsiteX47" fmla="*/ 1181109 w 1699400"/>
              <a:gd name="connsiteY47" fmla="*/ 1581150 h 1838325"/>
              <a:gd name="connsiteX48" fmla="*/ 1209684 w 1699400"/>
              <a:gd name="connsiteY48" fmla="*/ 1571625 h 1838325"/>
              <a:gd name="connsiteX49" fmla="*/ 1238259 w 1699400"/>
              <a:gd name="connsiteY49" fmla="*/ 1552575 h 1838325"/>
              <a:gd name="connsiteX50" fmla="*/ 1343034 w 1699400"/>
              <a:gd name="connsiteY50" fmla="*/ 1533525 h 1838325"/>
              <a:gd name="connsiteX51" fmla="*/ 1371609 w 1699400"/>
              <a:gd name="connsiteY51" fmla="*/ 1524000 h 1838325"/>
              <a:gd name="connsiteX52" fmla="*/ 1409709 w 1699400"/>
              <a:gd name="connsiteY52" fmla="*/ 1514475 h 1838325"/>
              <a:gd name="connsiteX53" fmla="*/ 1485909 w 1699400"/>
              <a:gd name="connsiteY53" fmla="*/ 1476375 h 1838325"/>
              <a:gd name="connsiteX54" fmla="*/ 1514484 w 1699400"/>
              <a:gd name="connsiteY54" fmla="*/ 1447800 h 1838325"/>
              <a:gd name="connsiteX55" fmla="*/ 1543059 w 1699400"/>
              <a:gd name="connsiteY55" fmla="*/ 1438275 h 1838325"/>
              <a:gd name="connsiteX56" fmla="*/ 1638309 w 1699400"/>
              <a:gd name="connsiteY56" fmla="*/ 1390650 h 1838325"/>
              <a:gd name="connsiteX57" fmla="*/ 1666884 w 1699400"/>
              <a:gd name="connsiteY57" fmla="*/ 1362075 h 1838325"/>
              <a:gd name="connsiteX58" fmla="*/ 1695459 w 1699400"/>
              <a:gd name="connsiteY58" fmla="*/ 1343025 h 1838325"/>
              <a:gd name="connsiteX59" fmla="*/ 1647834 w 1699400"/>
              <a:gd name="connsiteY59" fmla="*/ 1123950 h 1838325"/>
              <a:gd name="connsiteX60" fmla="*/ 1609734 w 1699400"/>
              <a:gd name="connsiteY60" fmla="*/ 1076325 h 1838325"/>
              <a:gd name="connsiteX61" fmla="*/ 1590684 w 1699400"/>
              <a:gd name="connsiteY61" fmla="*/ 1047750 h 1838325"/>
              <a:gd name="connsiteX62" fmla="*/ 1552584 w 1699400"/>
              <a:gd name="connsiteY62" fmla="*/ 1019175 h 1838325"/>
              <a:gd name="connsiteX63" fmla="*/ 1495434 w 1699400"/>
              <a:gd name="connsiteY63" fmla="*/ 962025 h 1838325"/>
              <a:gd name="connsiteX64" fmla="*/ 1466859 w 1699400"/>
              <a:gd name="connsiteY64" fmla="*/ 904875 h 1838325"/>
              <a:gd name="connsiteX65" fmla="*/ 1457334 w 1699400"/>
              <a:gd name="connsiteY65" fmla="*/ 876300 h 1838325"/>
              <a:gd name="connsiteX66" fmla="*/ 1447809 w 1699400"/>
              <a:gd name="connsiteY66" fmla="*/ 504825 h 1838325"/>
              <a:gd name="connsiteX67" fmla="*/ 1419234 w 1699400"/>
              <a:gd name="connsiteY67" fmla="*/ 447675 h 1838325"/>
              <a:gd name="connsiteX68" fmla="*/ 1381134 w 1699400"/>
              <a:gd name="connsiteY68" fmla="*/ 438150 h 1838325"/>
              <a:gd name="connsiteX69" fmla="*/ 1200159 w 1699400"/>
              <a:gd name="connsiteY69" fmla="*/ 419100 h 1838325"/>
              <a:gd name="connsiteX70" fmla="*/ 1095384 w 1699400"/>
              <a:gd name="connsiteY70" fmla="*/ 371475 h 1838325"/>
              <a:gd name="connsiteX71" fmla="*/ 1038234 w 1699400"/>
              <a:gd name="connsiteY71" fmla="*/ 304800 h 1838325"/>
              <a:gd name="connsiteX72" fmla="*/ 1009659 w 1699400"/>
              <a:gd name="connsiteY72" fmla="*/ 285750 h 1838325"/>
              <a:gd name="connsiteX73" fmla="*/ 990609 w 1699400"/>
              <a:gd name="connsiteY73" fmla="*/ 257175 h 1838325"/>
              <a:gd name="connsiteX74" fmla="*/ 981084 w 1699400"/>
              <a:gd name="connsiteY74" fmla="*/ 228600 h 1838325"/>
              <a:gd name="connsiteX75" fmla="*/ 962034 w 1699400"/>
              <a:gd name="connsiteY75" fmla="*/ 152400 h 1838325"/>
              <a:gd name="connsiteX76" fmla="*/ 952509 w 1699400"/>
              <a:gd name="connsiteY76" fmla="*/ 123825 h 1838325"/>
              <a:gd name="connsiteX77" fmla="*/ 933459 w 1699400"/>
              <a:gd name="connsiteY77" fmla="*/ 95250 h 1838325"/>
              <a:gd name="connsiteX78" fmla="*/ 923934 w 1699400"/>
              <a:gd name="connsiteY78" fmla="*/ 57150 h 1838325"/>
              <a:gd name="connsiteX79" fmla="*/ 895359 w 1699400"/>
              <a:gd name="connsiteY79" fmla="*/ 28575 h 1838325"/>
              <a:gd name="connsiteX80" fmla="*/ 828684 w 1699400"/>
              <a:gd name="connsiteY80" fmla="*/ 9525 h 1838325"/>
              <a:gd name="connsiteX81" fmla="*/ 800109 w 1699400"/>
              <a:gd name="connsiteY81" fmla="*/ 0 h 1838325"/>
              <a:gd name="connsiteX82" fmla="*/ 714384 w 1699400"/>
              <a:gd name="connsiteY82" fmla="*/ 9525 h 1838325"/>
              <a:gd name="connsiteX83" fmla="*/ 685809 w 1699400"/>
              <a:gd name="connsiteY83" fmla="*/ 19050 h 1838325"/>
              <a:gd name="connsiteX84" fmla="*/ 647709 w 1699400"/>
              <a:gd name="connsiteY84" fmla="*/ 28575 h 1838325"/>
              <a:gd name="connsiteX85" fmla="*/ 590559 w 1699400"/>
              <a:gd name="connsiteY85" fmla="*/ 47625 h 1838325"/>
              <a:gd name="connsiteX86" fmla="*/ 400059 w 1699400"/>
              <a:gd name="connsiteY86" fmla="*/ 38100 h 1838325"/>
              <a:gd name="connsiteX87" fmla="*/ 295284 w 1699400"/>
              <a:gd name="connsiteY87" fmla="*/ 28575 h 183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699400" h="1838325">
                <a:moveTo>
                  <a:pt x="295284" y="28575"/>
                </a:moveTo>
                <a:lnTo>
                  <a:pt x="295284" y="28575"/>
                </a:lnTo>
                <a:cubicBezTo>
                  <a:pt x="269884" y="50800"/>
                  <a:pt x="246379" y="75399"/>
                  <a:pt x="219084" y="95250"/>
                </a:cubicBezTo>
                <a:cubicBezTo>
                  <a:pt x="210964" y="101155"/>
                  <a:pt x="199226" y="99794"/>
                  <a:pt x="190509" y="104775"/>
                </a:cubicBezTo>
                <a:cubicBezTo>
                  <a:pt x="176726" y="112651"/>
                  <a:pt x="165327" y="124123"/>
                  <a:pt x="152409" y="133350"/>
                </a:cubicBezTo>
                <a:cubicBezTo>
                  <a:pt x="143094" y="140004"/>
                  <a:pt x="133359" y="146050"/>
                  <a:pt x="123834" y="152400"/>
                </a:cubicBezTo>
                <a:cubicBezTo>
                  <a:pt x="120659" y="161925"/>
                  <a:pt x="118799" y="171995"/>
                  <a:pt x="114309" y="180975"/>
                </a:cubicBezTo>
                <a:cubicBezTo>
                  <a:pt x="109189" y="191214"/>
                  <a:pt x="99768" y="199028"/>
                  <a:pt x="95259" y="209550"/>
                </a:cubicBezTo>
                <a:cubicBezTo>
                  <a:pt x="58355" y="295660"/>
                  <a:pt x="114510" y="204486"/>
                  <a:pt x="66684" y="276225"/>
                </a:cubicBezTo>
                <a:cubicBezTo>
                  <a:pt x="51641" y="336396"/>
                  <a:pt x="50443" y="322954"/>
                  <a:pt x="66684" y="409575"/>
                </a:cubicBezTo>
                <a:cubicBezTo>
                  <a:pt x="70385" y="429312"/>
                  <a:pt x="74595" y="450017"/>
                  <a:pt x="85734" y="466725"/>
                </a:cubicBezTo>
                <a:cubicBezTo>
                  <a:pt x="92084" y="476250"/>
                  <a:pt x="99664" y="485061"/>
                  <a:pt x="104784" y="495300"/>
                </a:cubicBezTo>
                <a:cubicBezTo>
                  <a:pt x="109274" y="504280"/>
                  <a:pt x="110784" y="514474"/>
                  <a:pt x="114309" y="523875"/>
                </a:cubicBezTo>
                <a:cubicBezTo>
                  <a:pt x="126387" y="556083"/>
                  <a:pt x="134236" y="569807"/>
                  <a:pt x="142884" y="600075"/>
                </a:cubicBezTo>
                <a:cubicBezTo>
                  <a:pt x="146480" y="612662"/>
                  <a:pt x="145914" y="626809"/>
                  <a:pt x="152409" y="638175"/>
                </a:cubicBezTo>
                <a:cubicBezTo>
                  <a:pt x="159092" y="649871"/>
                  <a:pt x="172360" y="656402"/>
                  <a:pt x="180984" y="666750"/>
                </a:cubicBezTo>
                <a:cubicBezTo>
                  <a:pt x="188313" y="675544"/>
                  <a:pt x="191939" y="687230"/>
                  <a:pt x="200034" y="695325"/>
                </a:cubicBezTo>
                <a:cubicBezTo>
                  <a:pt x="211259" y="706550"/>
                  <a:pt x="226909" y="712675"/>
                  <a:pt x="238134" y="723900"/>
                </a:cubicBezTo>
                <a:cubicBezTo>
                  <a:pt x="249359" y="735125"/>
                  <a:pt x="255484" y="750775"/>
                  <a:pt x="266709" y="762000"/>
                </a:cubicBezTo>
                <a:cubicBezTo>
                  <a:pt x="274804" y="770095"/>
                  <a:pt x="285969" y="774396"/>
                  <a:pt x="295284" y="781050"/>
                </a:cubicBezTo>
                <a:cubicBezTo>
                  <a:pt x="338051" y="811598"/>
                  <a:pt x="327343" y="803584"/>
                  <a:pt x="361959" y="838200"/>
                </a:cubicBezTo>
                <a:cubicBezTo>
                  <a:pt x="355609" y="863600"/>
                  <a:pt x="359085" y="893813"/>
                  <a:pt x="342909" y="914400"/>
                </a:cubicBezTo>
                <a:cubicBezTo>
                  <a:pt x="277499" y="997649"/>
                  <a:pt x="281383" y="954688"/>
                  <a:pt x="228609" y="981075"/>
                </a:cubicBezTo>
                <a:cubicBezTo>
                  <a:pt x="154751" y="1018004"/>
                  <a:pt x="243283" y="985709"/>
                  <a:pt x="171459" y="1009650"/>
                </a:cubicBezTo>
                <a:cubicBezTo>
                  <a:pt x="158759" y="1019175"/>
                  <a:pt x="146821" y="1029811"/>
                  <a:pt x="133359" y="1038225"/>
                </a:cubicBezTo>
                <a:cubicBezTo>
                  <a:pt x="113437" y="1050676"/>
                  <a:pt x="84162" y="1058847"/>
                  <a:pt x="66684" y="1076325"/>
                </a:cubicBezTo>
                <a:cubicBezTo>
                  <a:pt x="62370" y="1080639"/>
                  <a:pt x="24467" y="1132183"/>
                  <a:pt x="19059" y="1143000"/>
                </a:cubicBezTo>
                <a:cubicBezTo>
                  <a:pt x="14569" y="1151980"/>
                  <a:pt x="12709" y="1162050"/>
                  <a:pt x="9534" y="1171575"/>
                </a:cubicBezTo>
                <a:cubicBezTo>
                  <a:pt x="7914" y="1213707"/>
                  <a:pt x="-11085" y="1460573"/>
                  <a:pt x="9534" y="1543050"/>
                </a:cubicBezTo>
                <a:cubicBezTo>
                  <a:pt x="14627" y="1563420"/>
                  <a:pt x="76823" y="1593963"/>
                  <a:pt x="85734" y="1600200"/>
                </a:cubicBezTo>
                <a:cubicBezTo>
                  <a:pt x="102389" y="1611858"/>
                  <a:pt x="116443" y="1627023"/>
                  <a:pt x="133359" y="1638300"/>
                </a:cubicBezTo>
                <a:cubicBezTo>
                  <a:pt x="164167" y="1658839"/>
                  <a:pt x="197801" y="1674911"/>
                  <a:pt x="228609" y="1695450"/>
                </a:cubicBezTo>
                <a:cubicBezTo>
                  <a:pt x="238134" y="1701800"/>
                  <a:pt x="246662" y="1709991"/>
                  <a:pt x="257184" y="1714500"/>
                </a:cubicBezTo>
                <a:cubicBezTo>
                  <a:pt x="269216" y="1719657"/>
                  <a:pt x="282745" y="1720263"/>
                  <a:pt x="295284" y="1724025"/>
                </a:cubicBezTo>
                <a:cubicBezTo>
                  <a:pt x="314518" y="1729795"/>
                  <a:pt x="352434" y="1743075"/>
                  <a:pt x="352434" y="1743075"/>
                </a:cubicBezTo>
                <a:cubicBezTo>
                  <a:pt x="396884" y="1739900"/>
                  <a:pt x="441221" y="1733550"/>
                  <a:pt x="485784" y="1733550"/>
                </a:cubicBezTo>
                <a:cubicBezTo>
                  <a:pt x="623254" y="1733550"/>
                  <a:pt x="626287" y="1718474"/>
                  <a:pt x="704859" y="1762125"/>
                </a:cubicBezTo>
                <a:cubicBezTo>
                  <a:pt x="721043" y="1771116"/>
                  <a:pt x="735925" y="1782421"/>
                  <a:pt x="752484" y="1790700"/>
                </a:cubicBezTo>
                <a:cubicBezTo>
                  <a:pt x="761464" y="1795190"/>
                  <a:pt x="771658" y="1796700"/>
                  <a:pt x="781059" y="1800225"/>
                </a:cubicBezTo>
                <a:cubicBezTo>
                  <a:pt x="797068" y="1806228"/>
                  <a:pt x="812342" y="1814247"/>
                  <a:pt x="828684" y="1819275"/>
                </a:cubicBezTo>
                <a:cubicBezTo>
                  <a:pt x="853708" y="1826975"/>
                  <a:pt x="904884" y="1838325"/>
                  <a:pt x="904884" y="1838325"/>
                </a:cubicBezTo>
                <a:cubicBezTo>
                  <a:pt x="912857" y="1837755"/>
                  <a:pt x="1035668" y="1836703"/>
                  <a:pt x="1076334" y="1819275"/>
                </a:cubicBezTo>
                <a:cubicBezTo>
                  <a:pt x="1086856" y="1814766"/>
                  <a:pt x="1094970" y="1805905"/>
                  <a:pt x="1104909" y="1800225"/>
                </a:cubicBezTo>
                <a:cubicBezTo>
                  <a:pt x="1117237" y="1793180"/>
                  <a:pt x="1130309" y="1787525"/>
                  <a:pt x="1143009" y="1781175"/>
                </a:cubicBezTo>
                <a:cubicBezTo>
                  <a:pt x="1149359" y="1771650"/>
                  <a:pt x="1157410" y="1763061"/>
                  <a:pt x="1162059" y="1752600"/>
                </a:cubicBezTo>
                <a:cubicBezTo>
                  <a:pt x="1170214" y="1734250"/>
                  <a:pt x="1181109" y="1695450"/>
                  <a:pt x="1181109" y="1695450"/>
                </a:cubicBezTo>
                <a:cubicBezTo>
                  <a:pt x="1177934" y="1666875"/>
                  <a:pt x="1171584" y="1638476"/>
                  <a:pt x="1171584" y="1609725"/>
                </a:cubicBezTo>
                <a:cubicBezTo>
                  <a:pt x="1171584" y="1599685"/>
                  <a:pt x="1174009" y="1588250"/>
                  <a:pt x="1181109" y="1581150"/>
                </a:cubicBezTo>
                <a:cubicBezTo>
                  <a:pt x="1188209" y="1574050"/>
                  <a:pt x="1200704" y="1576115"/>
                  <a:pt x="1209684" y="1571625"/>
                </a:cubicBezTo>
                <a:cubicBezTo>
                  <a:pt x="1219923" y="1566505"/>
                  <a:pt x="1227540" y="1556595"/>
                  <a:pt x="1238259" y="1552575"/>
                </a:cubicBezTo>
                <a:cubicBezTo>
                  <a:pt x="1250866" y="1547847"/>
                  <a:pt x="1334280" y="1535470"/>
                  <a:pt x="1343034" y="1533525"/>
                </a:cubicBezTo>
                <a:cubicBezTo>
                  <a:pt x="1352835" y="1531347"/>
                  <a:pt x="1361955" y="1526758"/>
                  <a:pt x="1371609" y="1524000"/>
                </a:cubicBezTo>
                <a:cubicBezTo>
                  <a:pt x="1384196" y="1520404"/>
                  <a:pt x="1397290" y="1518615"/>
                  <a:pt x="1409709" y="1514475"/>
                </a:cubicBezTo>
                <a:cubicBezTo>
                  <a:pt x="1438887" y="1504749"/>
                  <a:pt x="1462575" y="1495820"/>
                  <a:pt x="1485909" y="1476375"/>
                </a:cubicBezTo>
                <a:cubicBezTo>
                  <a:pt x="1496257" y="1467751"/>
                  <a:pt x="1503276" y="1455272"/>
                  <a:pt x="1514484" y="1447800"/>
                </a:cubicBezTo>
                <a:cubicBezTo>
                  <a:pt x="1522838" y="1442231"/>
                  <a:pt x="1534282" y="1443151"/>
                  <a:pt x="1543059" y="1438275"/>
                </a:cubicBezTo>
                <a:cubicBezTo>
                  <a:pt x="1635844" y="1386728"/>
                  <a:pt x="1563850" y="1409265"/>
                  <a:pt x="1638309" y="1390650"/>
                </a:cubicBezTo>
                <a:cubicBezTo>
                  <a:pt x="1647834" y="1381125"/>
                  <a:pt x="1656536" y="1370699"/>
                  <a:pt x="1666884" y="1362075"/>
                </a:cubicBezTo>
                <a:cubicBezTo>
                  <a:pt x="1675678" y="1354746"/>
                  <a:pt x="1694914" y="1354460"/>
                  <a:pt x="1695459" y="1343025"/>
                </a:cubicBezTo>
                <a:cubicBezTo>
                  <a:pt x="1703033" y="1183976"/>
                  <a:pt x="1705401" y="1200706"/>
                  <a:pt x="1647834" y="1123950"/>
                </a:cubicBezTo>
                <a:cubicBezTo>
                  <a:pt x="1629291" y="1068320"/>
                  <a:pt x="1652818" y="1119409"/>
                  <a:pt x="1609734" y="1076325"/>
                </a:cubicBezTo>
                <a:cubicBezTo>
                  <a:pt x="1601639" y="1068230"/>
                  <a:pt x="1598779" y="1055845"/>
                  <a:pt x="1590684" y="1047750"/>
                </a:cubicBezTo>
                <a:cubicBezTo>
                  <a:pt x="1579459" y="1036525"/>
                  <a:pt x="1564384" y="1029795"/>
                  <a:pt x="1552584" y="1019175"/>
                </a:cubicBezTo>
                <a:cubicBezTo>
                  <a:pt x="1532559" y="1001153"/>
                  <a:pt x="1495434" y="962025"/>
                  <a:pt x="1495434" y="962025"/>
                </a:cubicBezTo>
                <a:cubicBezTo>
                  <a:pt x="1471493" y="890201"/>
                  <a:pt x="1503788" y="978733"/>
                  <a:pt x="1466859" y="904875"/>
                </a:cubicBezTo>
                <a:cubicBezTo>
                  <a:pt x="1462369" y="895895"/>
                  <a:pt x="1460509" y="885825"/>
                  <a:pt x="1457334" y="876300"/>
                </a:cubicBezTo>
                <a:cubicBezTo>
                  <a:pt x="1454159" y="752475"/>
                  <a:pt x="1453701" y="628550"/>
                  <a:pt x="1447809" y="504825"/>
                </a:cubicBezTo>
                <a:cubicBezTo>
                  <a:pt x="1447185" y="491731"/>
                  <a:pt x="1429577" y="454570"/>
                  <a:pt x="1419234" y="447675"/>
                </a:cubicBezTo>
                <a:cubicBezTo>
                  <a:pt x="1408342" y="440413"/>
                  <a:pt x="1394115" y="439843"/>
                  <a:pt x="1381134" y="438150"/>
                </a:cubicBezTo>
                <a:cubicBezTo>
                  <a:pt x="1320985" y="430305"/>
                  <a:pt x="1260484" y="425450"/>
                  <a:pt x="1200159" y="419100"/>
                </a:cubicBezTo>
                <a:cubicBezTo>
                  <a:pt x="1150766" y="402636"/>
                  <a:pt x="1136884" y="402600"/>
                  <a:pt x="1095384" y="371475"/>
                </a:cubicBezTo>
                <a:cubicBezTo>
                  <a:pt x="1053911" y="340370"/>
                  <a:pt x="1076862" y="343428"/>
                  <a:pt x="1038234" y="304800"/>
                </a:cubicBezTo>
                <a:cubicBezTo>
                  <a:pt x="1030139" y="296705"/>
                  <a:pt x="1019184" y="292100"/>
                  <a:pt x="1009659" y="285750"/>
                </a:cubicBezTo>
                <a:cubicBezTo>
                  <a:pt x="1003309" y="276225"/>
                  <a:pt x="995729" y="267414"/>
                  <a:pt x="990609" y="257175"/>
                </a:cubicBezTo>
                <a:cubicBezTo>
                  <a:pt x="986119" y="248195"/>
                  <a:pt x="983726" y="238286"/>
                  <a:pt x="981084" y="228600"/>
                </a:cubicBezTo>
                <a:cubicBezTo>
                  <a:pt x="974195" y="203341"/>
                  <a:pt x="970313" y="177238"/>
                  <a:pt x="962034" y="152400"/>
                </a:cubicBezTo>
                <a:cubicBezTo>
                  <a:pt x="958859" y="142875"/>
                  <a:pt x="956999" y="132805"/>
                  <a:pt x="952509" y="123825"/>
                </a:cubicBezTo>
                <a:cubicBezTo>
                  <a:pt x="947389" y="113586"/>
                  <a:pt x="939809" y="104775"/>
                  <a:pt x="933459" y="95250"/>
                </a:cubicBezTo>
                <a:cubicBezTo>
                  <a:pt x="930284" y="82550"/>
                  <a:pt x="930429" y="68516"/>
                  <a:pt x="923934" y="57150"/>
                </a:cubicBezTo>
                <a:cubicBezTo>
                  <a:pt x="917251" y="45454"/>
                  <a:pt x="906567" y="36047"/>
                  <a:pt x="895359" y="28575"/>
                </a:cubicBezTo>
                <a:cubicBezTo>
                  <a:pt x="886795" y="22866"/>
                  <a:pt x="834241" y="11113"/>
                  <a:pt x="828684" y="9525"/>
                </a:cubicBezTo>
                <a:cubicBezTo>
                  <a:pt x="819030" y="6767"/>
                  <a:pt x="809634" y="3175"/>
                  <a:pt x="800109" y="0"/>
                </a:cubicBezTo>
                <a:cubicBezTo>
                  <a:pt x="771534" y="3175"/>
                  <a:pt x="742744" y="4798"/>
                  <a:pt x="714384" y="9525"/>
                </a:cubicBezTo>
                <a:cubicBezTo>
                  <a:pt x="704480" y="11176"/>
                  <a:pt x="695463" y="16292"/>
                  <a:pt x="685809" y="19050"/>
                </a:cubicBezTo>
                <a:cubicBezTo>
                  <a:pt x="673222" y="22646"/>
                  <a:pt x="660248" y="24813"/>
                  <a:pt x="647709" y="28575"/>
                </a:cubicBezTo>
                <a:cubicBezTo>
                  <a:pt x="628475" y="34345"/>
                  <a:pt x="590559" y="47625"/>
                  <a:pt x="590559" y="47625"/>
                </a:cubicBezTo>
                <a:cubicBezTo>
                  <a:pt x="527059" y="44450"/>
                  <a:pt x="463277" y="44873"/>
                  <a:pt x="400059" y="38100"/>
                </a:cubicBezTo>
                <a:cubicBezTo>
                  <a:pt x="207885" y="17510"/>
                  <a:pt x="312746" y="30162"/>
                  <a:pt x="295284" y="28575"/>
                </a:cubicBezTo>
                <a:close/>
              </a:path>
            </a:pathLst>
          </a:cu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43608" y="384391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Habitat 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69246" y="392376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Habitat 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372200" y="1733907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Habitat 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3568" y="6444044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*Habitat = CPU, Trainer = Core/Thread, Cow = Organism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771" y="4500650"/>
            <a:ext cx="387897" cy="54761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500650"/>
            <a:ext cx="387897" cy="5476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771" y="5353068"/>
            <a:ext cx="387897" cy="54761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564" y="4875656"/>
            <a:ext cx="387897" cy="54761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824" y="4805449"/>
            <a:ext cx="387897" cy="54761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070" y="5373215"/>
            <a:ext cx="387897" cy="54761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375" y="2348880"/>
            <a:ext cx="387897" cy="54761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751" y="2622689"/>
            <a:ext cx="387897" cy="54761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997" y="3296293"/>
            <a:ext cx="387897" cy="547619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 flipH="1">
            <a:off x="1884934" y="3109415"/>
            <a:ext cx="714058" cy="671057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3469247" y="3170308"/>
            <a:ext cx="398771" cy="753456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061967" y="2622689"/>
            <a:ext cx="1950193" cy="86231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868018" y="2849089"/>
            <a:ext cx="1526564" cy="1183681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80112" y="402857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377802" y="439791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Trainer 1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1986676" y="5010965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Trainer 2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1398201" y="5621046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Trainer N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1583668" y="5287964"/>
            <a:ext cx="351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…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839212" y="4385745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Trainer 1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6794054" y="221038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Trainer 1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4408026" y="4772085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Trainer 2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7452320" y="2535699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Trainer 2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3967157" y="5250831"/>
            <a:ext cx="351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…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993822" y="3157793"/>
            <a:ext cx="351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…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839212" y="5652059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Trainer N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6821030" y="3592574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Trainer N</a:t>
            </a:r>
            <a:endParaRPr lang="en-US" sz="1200" dirty="0"/>
          </a:p>
        </p:txBody>
      </p:sp>
      <p:pic>
        <p:nvPicPr>
          <p:cNvPr id="1026" name="Picture 2" descr="C:\Program Files\Microsoft Office\MEDIA\CAGCAT10\j0149627.w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309" y="5126471"/>
            <a:ext cx="241468" cy="17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C:\Program Files\Microsoft Office\MEDIA\CAGCAT10\j0149627.w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068" y="4741505"/>
            <a:ext cx="241468" cy="17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C:\Program Files\Microsoft Office\MEDIA\CAGCAT10\j0149627.w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721" y="5468420"/>
            <a:ext cx="241468" cy="17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C:\Program Files\Microsoft Office\MEDIA\CAGCAT10\j0149627.w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492" y="5630468"/>
            <a:ext cx="241468" cy="17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C:\Program Files\Microsoft Office\MEDIA\CAGCAT10\j0149627.w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7" y="4484009"/>
            <a:ext cx="241468" cy="17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C:\Program Files\Microsoft Office\MEDIA\CAGCAT10\j0149627.w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970" y="4504190"/>
            <a:ext cx="241468" cy="17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C:\Program Files\Microsoft Office\MEDIA\CAGCAT10\j0149627.w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017" y="4695812"/>
            <a:ext cx="241468" cy="17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Program Files\Microsoft Office\MEDIA\CAGCAT10\j0149627.w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572" y="5079258"/>
            <a:ext cx="241468" cy="17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C:\Program Files\Microsoft Office\MEDIA\CAGCAT10\j0149627.w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566" y="5458895"/>
            <a:ext cx="241468" cy="17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C:\Program Files\Microsoft Office\MEDIA\CAGCAT10\j0149627.w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970" y="5650649"/>
            <a:ext cx="241468" cy="17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C:\Program Files\Microsoft Office\MEDIA\CAGCAT10\j0149627.w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02" y="2348880"/>
            <a:ext cx="241468" cy="17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C:\Program Files\Microsoft Office\MEDIA\CAGCAT10\j0149627.w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088" y="2932051"/>
            <a:ext cx="241468" cy="17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C:\Program Files\Microsoft Office\MEDIA\CAGCAT10\j0149627.w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535699"/>
            <a:ext cx="241468" cy="17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C:\Program Files\Microsoft Office\MEDIA\CAGCAT10\j0149627.w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733" y="3349005"/>
            <a:ext cx="241468" cy="17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C:\Program Files\Microsoft Office\MEDIA\CAGCAT10\j0149627.w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466" y="3506787"/>
            <a:ext cx="241468" cy="17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 descr="C:\Users\Meagan\Desktop\Caleb\vt-sea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583"/>
            <a:ext cx="1187623" cy="10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lowchart: Process 70"/>
          <p:cNvSpPr/>
          <p:nvPr/>
        </p:nvSpPr>
        <p:spPr>
          <a:xfrm>
            <a:off x="7668344" y="0"/>
            <a:ext cx="1475656" cy="1052736"/>
          </a:xfrm>
          <a:prstGeom prst="flowChartProcess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56946"/>
            <a:ext cx="1325507" cy="99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63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320538" y="260649"/>
            <a:ext cx="6375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kern="0" dirty="0" smtClean="0">
                <a:solidFill>
                  <a:schemeClr val="bg1"/>
                </a:solidFill>
                <a:latin typeface="Helvetica Neue Light"/>
                <a:ea typeface="ＭＳ Ｐゴシック" charset="-128"/>
              </a:rPr>
              <a:t>Results</a:t>
            </a:r>
            <a:endParaRPr lang="en-US" sz="3600" dirty="0"/>
          </a:p>
        </p:txBody>
      </p:sp>
      <p:pic>
        <p:nvPicPr>
          <p:cNvPr id="3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9752" y="3878911"/>
            <a:ext cx="6804248" cy="297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168471"/>
              </p:ext>
            </p:extLst>
          </p:nvPr>
        </p:nvGraphicFramePr>
        <p:xfrm>
          <a:off x="827584" y="2266713"/>
          <a:ext cx="7632848" cy="40426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8212"/>
                <a:gridCol w="1908212"/>
                <a:gridCol w="1908212"/>
                <a:gridCol w="1908212"/>
              </a:tblGrid>
              <a:tr h="78003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Windows 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Mac</a:t>
                      </a:r>
                      <a:r>
                        <a:rPr lang="en-US" baseline="0" dirty="0" smtClean="0"/>
                        <a:t> OS 10.8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Linux  - Ubuntu</a:t>
                      </a:r>
                      <a:r>
                        <a:rPr lang="en-US" baseline="0" dirty="0" smtClean="0"/>
                        <a:t> 12.04 LTE</a:t>
                      </a:r>
                      <a:endParaRPr lang="en-US" dirty="0"/>
                    </a:p>
                  </a:txBody>
                  <a:tcPr anchor="ctr"/>
                </a:tc>
              </a:tr>
              <a:tr h="6519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GNU</a:t>
                      </a:r>
                      <a:r>
                        <a:rPr lang="en-US" baseline="0" dirty="0" smtClean="0"/>
                        <a:t> GCC 4.8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B050"/>
                          </a:solidFill>
                          <a:sym typeface="Wingdings"/>
                        </a:rPr>
                        <a:t></a:t>
                      </a:r>
                      <a:endParaRPr lang="en-US" dirty="0" smtClean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B050"/>
                          </a:solidFill>
                          <a:sym typeface="Wingdings"/>
                        </a:rPr>
                        <a:t></a:t>
                      </a:r>
                      <a:endParaRPr lang="en-US" dirty="0" smtClean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6519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Clang 3.4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B050"/>
                          </a:solidFill>
                          <a:sym typeface="Wingdings"/>
                        </a:rPr>
                        <a:t></a:t>
                      </a:r>
                      <a:endParaRPr lang="en-US" dirty="0" smtClean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B050"/>
                          </a:solidFill>
                          <a:sym typeface="Wingdings"/>
                        </a:rPr>
                        <a:t></a:t>
                      </a:r>
                      <a:endParaRPr lang="en-US" dirty="0" smtClean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anchor="ctr"/>
                </a:tc>
              </a:tr>
              <a:tr h="65195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MinGW</a:t>
                      </a:r>
                      <a:r>
                        <a:rPr lang="en-US" dirty="0" smtClean="0"/>
                        <a:t> 4.8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B050"/>
                          </a:solidFill>
                          <a:sym typeface="Wingdings"/>
                        </a:rPr>
                        <a:t></a:t>
                      </a:r>
                      <a:endParaRPr lang="en-US" dirty="0" smtClean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anchor="ctr"/>
                </a:tc>
              </a:tr>
              <a:tr h="65336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MSVC</a:t>
                      </a:r>
                      <a:r>
                        <a:rPr lang="en-US" baseline="0" dirty="0" smtClean="0"/>
                        <a:t> 18.0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B050"/>
                          </a:solidFill>
                          <a:sym typeface="Wingdings"/>
                        </a:rPr>
                        <a:t></a:t>
                      </a:r>
                      <a:endParaRPr lang="en-US" dirty="0" smtClean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anchor="ctr"/>
                </a:tc>
              </a:tr>
              <a:tr h="65336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Intel 14.0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B050"/>
                          </a:solidFill>
                          <a:sym typeface="Wingdings"/>
                        </a:rPr>
                        <a:t></a:t>
                      </a:r>
                      <a:endParaRPr lang="en-US" dirty="0" smtClean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47664" y="1484784"/>
            <a:ext cx="6004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Cross-Compiler / Cross-Platform Results</a:t>
            </a:r>
            <a:endParaRPr lang="en-US" sz="2800" u="sng" dirty="0"/>
          </a:p>
        </p:txBody>
      </p:sp>
      <p:pic>
        <p:nvPicPr>
          <p:cNvPr id="9" name="Picture 2" descr="C:\Users\Meagan\Desktop\Caleb\vt-sea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583"/>
            <a:ext cx="1187623" cy="10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lowchart: Process 10"/>
          <p:cNvSpPr/>
          <p:nvPr/>
        </p:nvSpPr>
        <p:spPr>
          <a:xfrm>
            <a:off x="7668344" y="0"/>
            <a:ext cx="1475656" cy="1052736"/>
          </a:xfrm>
          <a:prstGeom prst="flowChartProcess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56946"/>
            <a:ext cx="1325507" cy="99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27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320538" y="260649"/>
            <a:ext cx="6375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kern="0" dirty="0" smtClean="0">
                <a:solidFill>
                  <a:schemeClr val="bg1"/>
                </a:solidFill>
                <a:latin typeface="Helvetica Neue Light"/>
                <a:ea typeface="ＭＳ Ｐゴシック" charset="-128"/>
              </a:rPr>
              <a:t>Results</a:t>
            </a:r>
            <a:endParaRPr lang="en-US" sz="3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88812" y="1340768"/>
            <a:ext cx="5763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Mini-Benchmark Performance Results</a:t>
            </a:r>
            <a:endParaRPr lang="en-US" sz="2800" u="sng" dirty="0"/>
          </a:p>
        </p:txBody>
      </p:sp>
      <p:sp>
        <p:nvSpPr>
          <p:cNvPr id="2" name="Rounded Rectangle 1"/>
          <p:cNvSpPr/>
          <p:nvPr/>
        </p:nvSpPr>
        <p:spPr>
          <a:xfrm>
            <a:off x="2288500" y="1863988"/>
            <a:ext cx="4564131" cy="4320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8499" y="1909614"/>
            <a:ext cx="4564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Intel® Core™ i5-2500K CPU @ 3.30GHz (4 core)</a:t>
            </a:r>
            <a:endParaRPr lang="en-US" dirty="0"/>
          </a:p>
        </p:txBody>
      </p:sp>
      <p:pic>
        <p:nvPicPr>
          <p:cNvPr id="11" name="Picture 2" descr="C:\Users\Meagan\Desktop\Caleb\vt-se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583"/>
            <a:ext cx="1187623" cy="10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lowchart: Process 11"/>
          <p:cNvSpPr/>
          <p:nvPr/>
        </p:nvSpPr>
        <p:spPr>
          <a:xfrm>
            <a:off x="7668344" y="0"/>
            <a:ext cx="1475656" cy="1052736"/>
          </a:xfrm>
          <a:prstGeom prst="flowChartProcess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56946"/>
            <a:ext cx="1325507" cy="99579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841753"/>
              </p:ext>
            </p:extLst>
          </p:nvPr>
        </p:nvGraphicFramePr>
        <p:xfrm>
          <a:off x="4829445" y="4338042"/>
          <a:ext cx="4104216" cy="18722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6474"/>
                <a:gridCol w="585787"/>
                <a:gridCol w="743985"/>
                <a:gridCol w="743985"/>
                <a:gridCol w="743985"/>
              </a:tblGrid>
              <a:tr h="312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Number </a:t>
                      </a:r>
                      <a:r>
                        <a:rPr lang="en-US" sz="1100" u="none" strike="noStrike" dirty="0">
                          <a:effectLst/>
                        </a:rPr>
                        <a:t>Particles</a:t>
                      </a:r>
                      <a:endParaRPr lang="en-US" sz="1100" b="1" i="0" u="none" strike="noStrike" dirty="0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T = 1</a:t>
                      </a:r>
                      <a:endParaRPr lang="en-US" sz="1100" b="1" i="0" u="none" strike="noStrike" dirty="0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 = 2</a:t>
                      </a:r>
                      <a:endParaRPr lang="en-US" sz="1100" b="1" i="0" u="none" strike="noStrike" dirty="0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 = 3</a:t>
                      </a:r>
                      <a:endParaRPr lang="en-US" sz="1100" b="1" i="0" u="none" strike="noStrike" dirty="0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 = 4</a:t>
                      </a:r>
                      <a:endParaRPr lang="en-US" sz="1100" b="1" i="0" u="none" strike="noStrike" dirty="0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2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N=4</a:t>
                      </a:r>
                      <a:endParaRPr lang="en-US" sz="1100" b="0" i="0" u="none" strike="noStrike" dirty="0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0.76831</a:t>
                      </a:r>
                      <a:endParaRPr lang="en-US" sz="11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0.78415</a:t>
                      </a:r>
                      <a:endParaRPr lang="en-US" sz="1100" b="0" i="0" u="none" strike="noStrike" dirty="0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0.80762</a:t>
                      </a:r>
                      <a:endParaRPr lang="en-US" sz="11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0.80893</a:t>
                      </a:r>
                      <a:endParaRPr lang="en-US" sz="11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2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N=6</a:t>
                      </a:r>
                      <a:endParaRPr lang="en-US" sz="1100" b="0" i="0" u="none" strike="noStrike" dirty="0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1.12857</a:t>
                      </a:r>
                      <a:endParaRPr lang="en-US" sz="11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1.13520</a:t>
                      </a:r>
                      <a:endParaRPr lang="en-US" sz="11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1.13676</a:t>
                      </a:r>
                      <a:endParaRPr lang="en-US" sz="11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1.13939</a:t>
                      </a:r>
                      <a:endParaRPr lang="en-US" sz="11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2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N=8</a:t>
                      </a:r>
                      <a:endParaRPr lang="en-US" sz="1100" b="0" i="0" u="none" strike="noStrike" dirty="0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2.20581</a:t>
                      </a:r>
                      <a:endParaRPr lang="en-US" sz="1100" b="0" i="0" u="none" strike="noStrike" dirty="0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2.21002</a:t>
                      </a:r>
                      <a:endParaRPr lang="en-US" sz="11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2.20900</a:t>
                      </a:r>
                      <a:endParaRPr lang="en-US" sz="11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2.20811</a:t>
                      </a:r>
                      <a:endParaRPr lang="en-US" sz="11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2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N=12</a:t>
                      </a:r>
                      <a:endParaRPr lang="en-US" sz="1100" b="0" i="0" u="none" strike="noStrike" dirty="0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3.39890</a:t>
                      </a:r>
                      <a:endParaRPr lang="en-US" sz="11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effectLst/>
                        </a:rPr>
                        <a:t>3.39945</a:t>
                      </a:r>
                      <a:endParaRPr lang="en-US" sz="1100" b="0" i="0" u="none" strike="noStrike" dirty="0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3.39669</a:t>
                      </a:r>
                      <a:endParaRPr lang="en-US" sz="11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3.39931</a:t>
                      </a:r>
                      <a:endParaRPr lang="en-US" sz="11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2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N=20</a:t>
                      </a:r>
                      <a:endParaRPr lang="en-US" sz="1100" b="0" i="0" u="none" strike="noStrike" dirty="0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10.10100</a:t>
                      </a:r>
                      <a:endParaRPr lang="en-US" sz="11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10.10144</a:t>
                      </a:r>
                      <a:endParaRPr lang="en-US" sz="1100" b="0" i="0" u="none" strike="noStrike" dirty="0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10.10119</a:t>
                      </a:r>
                      <a:endParaRPr lang="en-US" sz="11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10.10109</a:t>
                      </a:r>
                      <a:endParaRPr lang="en-US" sz="1100" b="0" i="0" u="none" strike="noStrike" dirty="0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1116987"/>
              </p:ext>
            </p:extLst>
          </p:nvPr>
        </p:nvGraphicFramePr>
        <p:xfrm>
          <a:off x="179512" y="242088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148064" y="2564904"/>
            <a:ext cx="33843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Results averaged over 5 runs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No speedup, </a:t>
            </a:r>
            <a:r>
              <a:rPr lang="en-US" dirty="0" err="1" smtClean="0"/>
              <a:t>wat</a:t>
            </a:r>
            <a:r>
              <a:rPr lang="en-US" dirty="0" smtClean="0"/>
              <a:t>?!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Not using </a:t>
            </a:r>
            <a:r>
              <a:rPr lang="en-US" dirty="0" err="1" smtClean="0"/>
              <a:t>ThreadPool</a:t>
            </a:r>
            <a:r>
              <a:rPr lang="en-US" dirty="0" smtClean="0"/>
              <a:t>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Overhead of OOP?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Bad Design?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Simple organism fitness?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70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320538" y="260649"/>
            <a:ext cx="6375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kern="0" dirty="0" smtClean="0">
                <a:solidFill>
                  <a:schemeClr val="bg1"/>
                </a:solidFill>
                <a:latin typeface="Helvetica Neue Light"/>
                <a:ea typeface="ＭＳ Ｐゴシック" charset="-128"/>
              </a:rPr>
              <a:t>Future Work</a:t>
            </a:r>
            <a:endParaRPr lang="en-US" sz="3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>
                <a:solidFill>
                  <a:schemeClr val="tx1"/>
                </a:solidFill>
              </a:rPr>
              <a:pPr/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1640989"/>
            <a:ext cx="82912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Deeper scalability testing on hardware with many cores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Xeon Phi (57+ cores)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Fully Implement </a:t>
            </a:r>
            <a:r>
              <a:rPr lang="en-US" sz="2400" dirty="0" err="1" smtClean="0"/>
              <a:t>ThreadPool</a:t>
            </a:r>
            <a:r>
              <a:rPr lang="en-US" sz="2400" dirty="0" smtClean="0"/>
              <a:t> and Barrier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Reason why mini-performance results are not good.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Not native to C++11, might be in C++14 or C++17?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Scalability testing using HPC Systems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MPI (not done for this project since not natively supported)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Memory Testing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Does OOP design effect anything? Probably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Does overhead of </a:t>
            </a:r>
            <a:r>
              <a:rPr lang="en-US" sz="2400" dirty="0" err="1" smtClean="0"/>
              <a:t>std</a:t>
            </a:r>
            <a:r>
              <a:rPr lang="en-US" sz="2400" dirty="0" smtClean="0"/>
              <a:t>::</a:t>
            </a:r>
            <a:r>
              <a:rPr lang="en-US" sz="2400" dirty="0" err="1" smtClean="0"/>
              <a:t>shared_ptr</a:t>
            </a:r>
            <a:r>
              <a:rPr lang="en-US" sz="2400" dirty="0" smtClean="0"/>
              <a:t>&lt;T&gt;, </a:t>
            </a:r>
            <a:r>
              <a:rPr lang="en-US" sz="2400" dirty="0" err="1" smtClean="0"/>
              <a:t>etc</a:t>
            </a:r>
            <a:r>
              <a:rPr lang="en-US" sz="2400" dirty="0" smtClean="0"/>
              <a:t> effect anything?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P</a:t>
            </a:r>
            <a:r>
              <a:rPr lang="en-US" sz="2400" dirty="0" smtClean="0"/>
              <a:t>arallelize other parts of GA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Mutation, selection, sorting, etc.</a:t>
            </a:r>
          </a:p>
        </p:txBody>
      </p:sp>
      <p:pic>
        <p:nvPicPr>
          <p:cNvPr id="9" name="Picture 2" descr="C:\Users\Meagan\Desktop\Caleb\vt-se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583"/>
            <a:ext cx="1187623" cy="10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lowchart: Process 10"/>
          <p:cNvSpPr/>
          <p:nvPr/>
        </p:nvSpPr>
        <p:spPr>
          <a:xfrm>
            <a:off x="7668344" y="0"/>
            <a:ext cx="1475656" cy="1052736"/>
          </a:xfrm>
          <a:prstGeom prst="flowChartProcess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56946"/>
            <a:ext cx="1325507" cy="99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15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3501</TotalTime>
  <Words>693</Words>
  <Application>Microsoft Office PowerPoint</Application>
  <PresentationFormat>On-screen Show (4:3)</PresentationFormat>
  <Paragraphs>188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Office Theme</vt:lpstr>
      <vt:lpstr>Concurrent GARTH (Genetic AlgoRiTHms) using C++11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Institute for Quantum Computing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Computation - The Physics of Information</dc:title>
  <dc:subject>Quantum Computation</dc:subject>
  <dc:creator>J. Caleb Wherry</dc:creator>
  <cp:lastModifiedBy>Meagan &amp; Caleb</cp:lastModifiedBy>
  <cp:revision>675</cp:revision>
  <dcterms:created xsi:type="dcterms:W3CDTF">2010-09-02T18:37:44Z</dcterms:created>
  <dcterms:modified xsi:type="dcterms:W3CDTF">2014-05-07T13:04:03Z</dcterms:modified>
</cp:coreProperties>
</file>