
<file path=[Content_Types].xml><?xml version="1.0" encoding="utf-8"?>
<Types xmlns="http://schemas.openxmlformats.org/package/2006/content-types">
  <Default Extension="wmf" ContentType="image/x-wmf"/>
  <Default Extension="gif" ContentType="image/gi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9.xml" ContentType="application/vnd.openxmlformats-officedocument.presentationml.notesSlide+xml"/>
  <Override PartName="/ppt/slides/slide27.xml" ContentType="application/vnd.openxmlformats-officedocument.presentationml.slide+xml"/>
  <Override PartName="/ppt/slides/slide2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7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2.xml" ContentType="application/vnd.openxmlformats-officedocument.presentationml.slide+xml"/>
  <Override PartName="/docProps/app.xml" ContentType="application/vnd.openxmlformats-officedocument.extended-properties+xml"/>
  <Override PartName="/ppt/slides/slide29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s/slide21.xml" ContentType="application/vnd.openxmlformats-officedocument.presentationml.slide+xml"/>
  <Override PartName="/docProps/core.xml" ContentType="application/vnd.openxmlformats-package.core-properties+xml"/>
  <Override PartName="/ppt/slides/slide19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7.xml" ContentType="application/vnd.openxmlformats-officedocument.presentationml.slide+xml"/>
  <Override PartName="/ppt/slides/slide26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5.xml" ContentType="application/vnd.openxmlformats-officedocument.presentationml.slide+xml"/>
  <Override PartName="/ppt/notesSlides/notesSlide19.xml" ContentType="application/vnd.openxmlformats-officedocument.presentationml.notesSlide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 /><Relationship Id="rId35" Type="http://schemas.openxmlformats.org/officeDocument/2006/relationships/tableStyles" Target="tableStyles.xml" /><Relationship Id="rId3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BF9871-F98D-F8C4-DC39-D9A880E90F0B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959788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687989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292909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3D9679-BDC1-615F-168D-0C0293CCFEC9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74159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69780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1332989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14F90D-990A-B013-6B70-F512B920FDB8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1615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82148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639304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CC19A-5E29-3842-40BD-FB45BC0053E9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34024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951058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27306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197D14-C080-9EA8-9827-16FE39505E8D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69029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797077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237399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42EC27-F732-6DB0-5D03-E5E98E446A1C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C46DE6-24F5-C8CC-1E49-5595396F299A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A8CB4B-51A1-F5AC-E1D3-C1C6950D727C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3D8F525-F1DB-7ABB-3AA5-823020EA562E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43454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881685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98581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BD0D22-05E9-6485-4C4D-F700DCAC3F01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572416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301576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70631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B19A8BA-1092-A17E-04EA-6FF9D6B5D04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E606A8-D37D-D95C-6179-EEA973D99972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9173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67114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00501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EB6EA8-052A-39C7-EB23-25B4251E01E8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3262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235260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253085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DBA773-164E-8B8E-E9F7-04215C1F23FF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192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1657866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721507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F17C427-0BE6-0516-58B4-86D9AEAE717E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7699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442114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594606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F18841-26A6-282B-87AF-D53AF1D3A93E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195382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894772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08025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ECB54A2-DA94-B5B5-080B-302557CB2943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157122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4841483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288919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0BDF90-F184-E6FF-DA96-B9398C2BF1F0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76936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952093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93398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3F3FD6-8D5D-B308-9AF8-F97C1BC79771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91945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373430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50687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78F54C-BAD5-89AA-2F58-43459AA3CCAF}" type="slidenum">
              <a:rPr/>
              <a:t/>
            </a:fld>
            <a:endParaRPr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8963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6875061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341862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65FC1B-A73E-6863-CAE5-3E71B1ECD938}" type="slidenum">
              <a:rPr/>
              <a:t/>
            </a:fld>
            <a:endParaRPr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555738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24099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87822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5338442-0822-D615-894C-E25452DB522F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93FDBD-5DDE-060B-C72D-90EB6EF93DDE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8811073-C68E-8AE6-7EA7-6E7FDAA5024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39762A-B1EF-C9CE-AA5E-23EDF6336CA5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206F2F-3DFE-6406-8328-970E5D211CB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40008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62533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680847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545F80-44F0-F7B9-B026-18B7A8BA5A05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53096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652060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7478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A72FD19-077D-54B1-88A9-169A64769B15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99454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938727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258387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4EAAE4-09F7-6729-D305-11A6621D175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6165742" y="1"/>
            <a:ext cx="2978254" cy="685746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1" name="Shape 1102"/>
          <p:cNvSpPr>
            <a:spLocks noChangeArrowheads="1" noGrp="1"/>
          </p:cNvSpPr>
          <p:nvPr userDrawn="1"/>
        </p:nvSpPr>
        <p:spPr bwMode="auto">
          <a:xfrm>
            <a:off x="6300191" y="3356809"/>
            <a:ext cx="142875" cy="14524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w="9524" cap="rnd">
            <a:solidFill>
              <a:srgbClr val="000000"/>
            </a:solidFill>
            <a:bevel/>
            <a:headEnd/>
            <a:tailEnd/>
          </a:ln>
        </p:spPr>
      </p:sp>
      <p:sp>
        <p:nvSpPr>
          <p:cNvPr id="19" name="Text Placeholder 4"/>
          <p:cNvSpPr>
            <a:spLocks noGrp="1"/>
          </p:cNvSpPr>
          <p:nvPr>
            <p:ph type="subTitle" idx="1"/>
          </p:nvPr>
        </p:nvSpPr>
        <p:spPr bwMode="auto">
          <a:xfrm>
            <a:off x="6661044" y="2597939"/>
            <a:ext cx="2231163" cy="166158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171450" indent="-171450" algn="l">
              <a:buFont typeface="Arial"/>
              <a:buChar char="•"/>
              <a:defRPr sz="2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67546" y="2569090"/>
            <a:ext cx="5537438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11" name="Дата 10"/>
          <p:cNvSpPr>
            <a:spLocks noGrp="1"/>
          </p:cNvSpPr>
          <p:nvPr>
            <p:ph type="dt" sz="half" idx="15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6629400" y="274642"/>
            <a:ext cx="2057400" cy="5835649"/>
          </a:xfrm>
        </p:spPr>
        <p:txBody>
          <a:bodyPr vert="eaVert"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457200" y="274642"/>
            <a:ext cx="6019799" cy="5835649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722313" y="4406904"/>
            <a:ext cx="77724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722313" y="2906717"/>
            <a:ext cx="77724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6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11559" y="1595438"/>
            <a:ext cx="3884239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4648199" y="1595438"/>
            <a:ext cx="3884239" cy="451484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11559" y="1535113"/>
            <a:ext cx="3885827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1559" y="2174874"/>
            <a:ext cx="388582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4645032" y="1535113"/>
            <a:ext cx="3887407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4645032" y="2174874"/>
            <a:ext cx="388740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7" y="273054"/>
            <a:ext cx="3008313" cy="1162049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3575049" y="273050"/>
            <a:ext cx="511174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457207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11559" y="4800603"/>
            <a:ext cx="792087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611559" y="612778"/>
            <a:ext cx="7920879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11559" y="5367337"/>
            <a:ext cx="792087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100"/>
          <p:cNvSpPr>
            <a:spLocks noChangeArrowheads="1" noGrp="1"/>
          </p:cNvSpPr>
          <p:nvPr userDrawn="1"/>
        </p:nvSpPr>
        <p:spPr bwMode="auto">
          <a:xfrm>
            <a:off x="2751" y="270"/>
            <a:ext cx="9138495" cy="6857460"/>
          </a:xfrm>
          <a:custGeom>
            <a:avLst/>
            <a:gdLst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1239 w 43199"/>
              <a:gd name="connsiteY2" fmla="*/ 21600 h 43200"/>
              <a:gd name="connsiteX3" fmla="*/ 43199 w 43199"/>
              <a:gd name="connsiteY3" fmla="*/ 19794 h 43200"/>
              <a:gd name="connsiteX4" fmla="*/ 43199 w 43199"/>
              <a:gd name="connsiteY4" fmla="*/ 19794 h 43200"/>
              <a:gd name="connsiteX5" fmla="*/ 43174 w 43199"/>
              <a:gd name="connsiteY5" fmla="*/ 19794 h 43200"/>
              <a:gd name="connsiteX6" fmla="*/ 43174 w 43199"/>
              <a:gd name="connsiteY6" fmla="*/ 0 h 43200"/>
              <a:gd name="connsiteX7" fmla="*/ 0 w 43199"/>
              <a:gd name="connsiteY7" fmla="*/ 0 h 43200"/>
              <a:gd name="connsiteX8" fmla="*/ 0 w 43199"/>
              <a:gd name="connsiteY8" fmla="*/ 43200 h 43200"/>
              <a:gd name="connsiteX9" fmla="*/ 43174 w 43199"/>
              <a:gd name="connsiteY9" fmla="*/ 43200 h 43200"/>
              <a:gd name="connsiteX10" fmla="*/ 43174 w 43199"/>
              <a:gd name="connsiteY10" fmla="*/ 23405 h 43200"/>
              <a:gd name="connsiteX11" fmla="*/ 43174 w 43199"/>
              <a:gd name="connsiteY11" fmla="*/ 23405 h 43200"/>
              <a:gd name="connsiteX12" fmla="*/ 43199 w 43199"/>
              <a:gd name="connsiteY12" fmla="*/ 23405 h 43200"/>
              <a:gd name="connsiteX0" fmla="*/ 43199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11" fmla="*/ 43199 w 43199"/>
              <a:gd name="connsiteY11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19794 h 43200"/>
              <a:gd name="connsiteX5" fmla="*/ 43174 w 43199"/>
              <a:gd name="connsiteY5" fmla="*/ 0 h 43200"/>
              <a:gd name="connsiteX6" fmla="*/ 0 w 43199"/>
              <a:gd name="connsiteY6" fmla="*/ 0 h 43200"/>
              <a:gd name="connsiteX7" fmla="*/ 0 w 43199"/>
              <a:gd name="connsiteY7" fmla="*/ 43200 h 43200"/>
              <a:gd name="connsiteX8" fmla="*/ 43174 w 43199"/>
              <a:gd name="connsiteY8" fmla="*/ 43200 h 43200"/>
              <a:gd name="connsiteX9" fmla="*/ 43174 w 43199"/>
              <a:gd name="connsiteY9" fmla="*/ 23405 h 43200"/>
              <a:gd name="connsiteX10" fmla="*/ 43174 w 43199"/>
              <a:gd name="connsiteY10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9" fmla="*/ 43174 w 43199"/>
              <a:gd name="connsiteY9" fmla="*/ 23405 h 43200"/>
              <a:gd name="connsiteX0" fmla="*/ 43174 w 43199"/>
              <a:gd name="connsiteY0" fmla="*/ 23405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8" fmla="*/ 43174 w 43199"/>
              <a:gd name="connsiteY8" fmla="*/ 23405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99 w 43199"/>
              <a:gd name="connsiteY3" fmla="*/ 19794 h 43200"/>
              <a:gd name="connsiteX4" fmla="*/ 43174 w 43199"/>
              <a:gd name="connsiteY4" fmla="*/ 0 h 43200"/>
              <a:gd name="connsiteX5" fmla="*/ 0 w 43199"/>
              <a:gd name="connsiteY5" fmla="*/ 0 h 43200"/>
              <a:gd name="connsiteX6" fmla="*/ 0 w 43199"/>
              <a:gd name="connsiteY6" fmla="*/ 43200 h 43200"/>
              <a:gd name="connsiteX7" fmla="*/ 43174 w 43199"/>
              <a:gd name="connsiteY7" fmla="*/ 43200 h 43200"/>
              <a:gd name="connsiteX0" fmla="*/ 43174 w 43199"/>
              <a:gd name="connsiteY0" fmla="*/ 43200 h 43200"/>
              <a:gd name="connsiteX1" fmla="*/ 43199 w 43199"/>
              <a:gd name="connsiteY1" fmla="*/ 23405 h 43200"/>
              <a:gd name="connsiteX2" fmla="*/ 43199 w 43199"/>
              <a:gd name="connsiteY2" fmla="*/ 19794 h 43200"/>
              <a:gd name="connsiteX3" fmla="*/ 43174 w 43199"/>
              <a:gd name="connsiteY3" fmla="*/ 0 h 43200"/>
              <a:gd name="connsiteX4" fmla="*/ 0 w 43199"/>
              <a:gd name="connsiteY4" fmla="*/ 0 h 43200"/>
              <a:gd name="connsiteX5" fmla="*/ 0 w 43199"/>
              <a:gd name="connsiteY5" fmla="*/ 43200 h 43200"/>
              <a:gd name="connsiteX6" fmla="*/ 43174 w 43199"/>
              <a:gd name="connsiteY6" fmla="*/ 43200 h 43200"/>
              <a:gd name="connsiteX0" fmla="*/ 43174 w 46380"/>
              <a:gd name="connsiteY0" fmla="*/ 43200 h 43200"/>
              <a:gd name="connsiteX1" fmla="*/ 43199 w 46380"/>
              <a:gd name="connsiteY1" fmla="*/ 19794 h 43200"/>
              <a:gd name="connsiteX2" fmla="*/ 43174 w 46380"/>
              <a:gd name="connsiteY2" fmla="*/ 0 h 43200"/>
              <a:gd name="connsiteX3" fmla="*/ 0 w 46380"/>
              <a:gd name="connsiteY3" fmla="*/ 0 h 43200"/>
              <a:gd name="connsiteX4" fmla="*/ 0 w 46380"/>
              <a:gd name="connsiteY4" fmla="*/ 43200 h 43200"/>
              <a:gd name="connsiteX5" fmla="*/ 43174 w 46380"/>
              <a:gd name="connsiteY5" fmla="*/ 43200 h 43200"/>
              <a:gd name="connsiteX0" fmla="*/ 43174 w 43199"/>
              <a:gd name="connsiteY0" fmla="*/ 43200 h 43200"/>
              <a:gd name="connsiteX1" fmla="*/ 43199 w 43199"/>
              <a:gd name="connsiteY1" fmla="*/ 19794 h 43200"/>
              <a:gd name="connsiteX2" fmla="*/ 43174 w 43199"/>
              <a:gd name="connsiteY2" fmla="*/ 0 h 43200"/>
              <a:gd name="connsiteX3" fmla="*/ 0 w 43199"/>
              <a:gd name="connsiteY3" fmla="*/ 0 h 43200"/>
              <a:gd name="connsiteX4" fmla="*/ 0 w 43199"/>
              <a:gd name="connsiteY4" fmla="*/ 43200 h 43200"/>
              <a:gd name="connsiteX5" fmla="*/ 43174 w 43199"/>
              <a:gd name="connsiteY5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  <a:gd name="connsiteX0" fmla="*/ 43174 w 43174"/>
              <a:gd name="connsiteY0" fmla="*/ 43200 h 43200"/>
              <a:gd name="connsiteX1" fmla="*/ 43174 w 43174"/>
              <a:gd name="connsiteY1" fmla="*/ 0 h 43200"/>
              <a:gd name="connsiteX2" fmla="*/ 0 w 43174"/>
              <a:gd name="connsiteY2" fmla="*/ 0 h 43200"/>
              <a:gd name="connsiteX3" fmla="*/ 0 w 43174"/>
              <a:gd name="connsiteY3" fmla="*/ 43200 h 43200"/>
              <a:gd name="connsiteX4" fmla="*/ 43174 w 43174"/>
              <a:gd name="connsiteY4" fmla="*/ 43200 h 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174" h="43200" fill="norm" stroke="0" extrusionOk="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103"/>
          <p:cNvSpPr>
            <a:spLocks noChangeArrowheads="1" noGrp="1"/>
          </p:cNvSpPr>
          <p:nvPr userDrawn="1"/>
        </p:nvSpPr>
        <p:spPr bwMode="auto">
          <a:xfrm>
            <a:off x="137373" y="101751"/>
            <a:ext cx="5842210" cy="585789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156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9" name="Shape 1104"/>
          <p:cNvSpPr>
            <a:spLocks noChangeArrowheads="1" noGrp="1"/>
          </p:cNvSpPr>
          <p:nvPr userDrawn="1"/>
        </p:nvSpPr>
        <p:spPr bwMode="auto">
          <a:xfrm>
            <a:off x="183728" y="130323"/>
            <a:ext cx="5707802" cy="572343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13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0" name="Shape 1105"/>
          <p:cNvSpPr>
            <a:spLocks noChangeArrowheads="1" noGrp="1"/>
          </p:cNvSpPr>
          <p:nvPr userDrawn="1"/>
        </p:nvSpPr>
        <p:spPr bwMode="auto">
          <a:xfrm>
            <a:off x="229869" y="159054"/>
            <a:ext cx="5573817" cy="55888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1" name="Shape 1106"/>
          <p:cNvSpPr>
            <a:spLocks noChangeArrowheads="1" noGrp="1"/>
          </p:cNvSpPr>
          <p:nvPr userDrawn="1"/>
        </p:nvSpPr>
        <p:spPr bwMode="auto">
          <a:xfrm>
            <a:off x="276015" y="187787"/>
            <a:ext cx="5439620" cy="54543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27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2" name="Shape 1107"/>
          <p:cNvSpPr>
            <a:spLocks noChangeArrowheads="1" noGrp="1"/>
          </p:cNvSpPr>
          <p:nvPr userDrawn="1"/>
        </p:nvSpPr>
        <p:spPr bwMode="auto">
          <a:xfrm>
            <a:off x="322155" y="216360"/>
            <a:ext cx="5305635" cy="5319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3" name="Shape 1108"/>
          <p:cNvSpPr>
            <a:spLocks noChangeArrowheads="1" noGrp="1"/>
          </p:cNvSpPr>
          <p:nvPr userDrawn="1"/>
        </p:nvSpPr>
        <p:spPr bwMode="auto">
          <a:xfrm>
            <a:off x="368510" y="245090"/>
            <a:ext cx="5171227" cy="518531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41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4" name="Shape 1109"/>
          <p:cNvSpPr>
            <a:spLocks noChangeArrowheads="1" noGrp="1"/>
          </p:cNvSpPr>
          <p:nvPr userDrawn="1"/>
        </p:nvSpPr>
        <p:spPr bwMode="auto">
          <a:xfrm>
            <a:off x="414657" y="273821"/>
            <a:ext cx="5037030" cy="505071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098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5" name="Shape 1110"/>
          <p:cNvSpPr>
            <a:spLocks noChangeArrowheads="1" noGrp="1"/>
          </p:cNvSpPr>
          <p:nvPr userDrawn="1"/>
        </p:nvSpPr>
        <p:spPr bwMode="auto">
          <a:xfrm>
            <a:off x="460797" y="302395"/>
            <a:ext cx="4903045" cy="49162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6" name="Shape 1111"/>
          <p:cNvSpPr>
            <a:spLocks noChangeArrowheads="1" noGrp="1"/>
          </p:cNvSpPr>
          <p:nvPr userDrawn="1"/>
        </p:nvSpPr>
        <p:spPr bwMode="auto">
          <a:xfrm>
            <a:off x="507152" y="331128"/>
            <a:ext cx="4768637" cy="47816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11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7" name="Shape 1112"/>
          <p:cNvSpPr>
            <a:spLocks noChangeArrowheads="1" noGrp="1"/>
          </p:cNvSpPr>
          <p:nvPr userDrawn="1"/>
        </p:nvSpPr>
        <p:spPr bwMode="auto">
          <a:xfrm>
            <a:off x="553298" y="359857"/>
            <a:ext cx="4634440" cy="464703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5686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8" name="Shape 1113"/>
          <p:cNvSpPr>
            <a:spLocks noChangeArrowheads="1" noGrp="1"/>
          </p:cNvSpPr>
          <p:nvPr userDrawn="1"/>
        </p:nvSpPr>
        <p:spPr bwMode="auto">
          <a:xfrm>
            <a:off x="599439" y="388590"/>
            <a:ext cx="4500455" cy="451243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7647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19" name="Shape 1114"/>
          <p:cNvSpPr>
            <a:spLocks noChangeArrowheads="1" noGrp="1"/>
          </p:cNvSpPr>
          <p:nvPr userDrawn="1"/>
        </p:nvSpPr>
        <p:spPr bwMode="auto">
          <a:xfrm>
            <a:off x="645582" y="417163"/>
            <a:ext cx="4366260" cy="437797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21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0" name="Shape 1115"/>
          <p:cNvSpPr>
            <a:spLocks noChangeArrowheads="1" noGrp="1"/>
          </p:cNvSpPr>
          <p:nvPr userDrawn="1"/>
        </p:nvSpPr>
        <p:spPr bwMode="auto">
          <a:xfrm>
            <a:off x="691940" y="445894"/>
            <a:ext cx="4232062" cy="42435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0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1" name="Shape 1116"/>
          <p:cNvSpPr>
            <a:spLocks noChangeArrowheads="1" noGrp="1"/>
          </p:cNvSpPr>
          <p:nvPr userDrawn="1"/>
        </p:nvSpPr>
        <p:spPr bwMode="auto">
          <a:xfrm>
            <a:off x="738081" y="474624"/>
            <a:ext cx="4097865" cy="410891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35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2" name="Shape 1117"/>
          <p:cNvSpPr>
            <a:spLocks noChangeArrowheads="1" noGrp="1"/>
          </p:cNvSpPr>
          <p:nvPr userDrawn="1"/>
        </p:nvSpPr>
        <p:spPr bwMode="auto">
          <a:xfrm>
            <a:off x="784224" y="503197"/>
            <a:ext cx="3963669" cy="397446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3921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3" name="Shape 1118"/>
          <p:cNvSpPr>
            <a:spLocks noChangeArrowheads="1" noGrp="1"/>
          </p:cNvSpPr>
          <p:nvPr userDrawn="1"/>
        </p:nvSpPr>
        <p:spPr bwMode="auto">
          <a:xfrm>
            <a:off x="830583" y="531930"/>
            <a:ext cx="3829473" cy="383985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49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4" name="Shape 1119"/>
          <p:cNvSpPr>
            <a:spLocks noChangeArrowheads="1" noGrp="1"/>
          </p:cNvSpPr>
          <p:nvPr userDrawn="1"/>
        </p:nvSpPr>
        <p:spPr bwMode="auto">
          <a:xfrm>
            <a:off x="876722" y="560659"/>
            <a:ext cx="3695275" cy="37052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5" name="Shape 1120"/>
          <p:cNvSpPr>
            <a:spLocks noChangeArrowheads="1" noGrp="1"/>
          </p:cNvSpPr>
          <p:nvPr userDrawn="1"/>
        </p:nvSpPr>
        <p:spPr bwMode="auto">
          <a:xfrm>
            <a:off x="1517440" y="5083093"/>
            <a:ext cx="886458" cy="888929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176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6" name="Shape 1121"/>
          <p:cNvSpPr>
            <a:spLocks noChangeArrowheads="1" noGrp="1"/>
          </p:cNvSpPr>
          <p:nvPr userDrawn="1"/>
        </p:nvSpPr>
        <p:spPr bwMode="auto">
          <a:xfrm>
            <a:off x="2138256" y="4515765"/>
            <a:ext cx="1401867" cy="140562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29" name="Shape 1124"/>
          <p:cNvSpPr>
            <a:spLocks noChangeArrowheads="1" noGrp="1"/>
          </p:cNvSpPr>
          <p:nvPr userDrawn="1"/>
        </p:nvSpPr>
        <p:spPr bwMode="auto">
          <a:xfrm>
            <a:off x="2278379" y="4457826"/>
            <a:ext cx="626955" cy="62875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784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0" name="Shape 1125"/>
          <p:cNvSpPr>
            <a:spLocks noChangeArrowheads="1" noGrp="1"/>
          </p:cNvSpPr>
          <p:nvPr userDrawn="1"/>
        </p:nvSpPr>
        <p:spPr bwMode="auto">
          <a:xfrm>
            <a:off x="761999" y="4613071"/>
            <a:ext cx="514350" cy="51557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9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3" name="Shape 1138"/>
          <p:cNvSpPr>
            <a:spLocks noChangeArrowheads="1" noGrp="1"/>
          </p:cNvSpPr>
          <p:nvPr userDrawn="1"/>
        </p:nvSpPr>
        <p:spPr bwMode="auto">
          <a:xfrm>
            <a:off x="1733553" y="4372901"/>
            <a:ext cx="597322" cy="5989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843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4" name="Shape 1139"/>
          <p:cNvSpPr>
            <a:spLocks noChangeArrowheads="1" noGrp="1"/>
          </p:cNvSpPr>
          <p:nvPr userDrawn="1"/>
        </p:nvSpPr>
        <p:spPr bwMode="auto">
          <a:xfrm>
            <a:off x="1236348" y="4729109"/>
            <a:ext cx="566631" cy="56812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4705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5" name="Shape 1140"/>
          <p:cNvSpPr>
            <a:spLocks noChangeArrowheads="1" noGrp="1"/>
          </p:cNvSpPr>
          <p:nvPr userDrawn="1"/>
        </p:nvSpPr>
        <p:spPr bwMode="auto">
          <a:xfrm>
            <a:off x="1129875" y="5387076"/>
            <a:ext cx="564937" cy="566374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254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6" name="Shape 1141"/>
          <p:cNvSpPr>
            <a:spLocks noChangeArrowheads="1" noGrp="1"/>
          </p:cNvSpPr>
          <p:nvPr userDrawn="1"/>
        </p:nvSpPr>
        <p:spPr bwMode="auto">
          <a:xfrm>
            <a:off x="1777575" y="5855034"/>
            <a:ext cx="670135" cy="67193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58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7" name="Shape 1142"/>
          <p:cNvSpPr>
            <a:spLocks noChangeArrowheads="1" noGrp="1"/>
          </p:cNvSpPr>
          <p:nvPr userDrawn="1"/>
        </p:nvSpPr>
        <p:spPr bwMode="auto">
          <a:xfrm>
            <a:off x="1681482" y="6244482"/>
            <a:ext cx="516254" cy="51780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097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8" name="Shape 1143"/>
          <p:cNvSpPr>
            <a:spLocks noChangeArrowheads="1" noGrp="1"/>
          </p:cNvSpPr>
          <p:nvPr userDrawn="1"/>
        </p:nvSpPr>
        <p:spPr bwMode="auto">
          <a:xfrm>
            <a:off x="2697690" y="5964721"/>
            <a:ext cx="544829" cy="546215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45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49" name="Shape 1144"/>
          <p:cNvSpPr>
            <a:spLocks noChangeArrowheads="1" noGrp="1"/>
          </p:cNvSpPr>
          <p:nvPr userDrawn="1"/>
        </p:nvSpPr>
        <p:spPr bwMode="auto">
          <a:xfrm>
            <a:off x="2278382" y="5578670"/>
            <a:ext cx="733424" cy="73527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372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2" name="Shape 1147"/>
          <p:cNvSpPr>
            <a:spLocks noChangeArrowheads="1" noGrp="1"/>
          </p:cNvSpPr>
          <p:nvPr userDrawn="1"/>
        </p:nvSpPr>
        <p:spPr bwMode="auto">
          <a:xfrm>
            <a:off x="1957284" y="36827"/>
            <a:ext cx="564302" cy="565898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4509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53" name="Shape 1148"/>
          <p:cNvSpPr>
            <a:spLocks noChangeArrowheads="1" noGrp="1"/>
          </p:cNvSpPr>
          <p:nvPr userDrawn="1"/>
        </p:nvSpPr>
        <p:spPr bwMode="auto">
          <a:xfrm>
            <a:off x="1704130" y="35715"/>
            <a:ext cx="561550" cy="563041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470"/>
            </a:srgbClr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599439" y="1600203"/>
            <a:ext cx="7932999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11559" y="6356353"/>
            <a:ext cx="2133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7184183-74E9-4393-9769-E1D9236041BE}" type="datetimeFigureOut">
              <a:rPr/>
              <a:t>22.10.2013</a:t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3124199" y="6356353"/>
            <a:ext cx="2895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590871" y="274638"/>
            <a:ext cx="794156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6444207" y="6356353"/>
            <a:ext cx="20882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530004-958A-4E15-9840-E9741BECB0F3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ctr" defTabSz="914400">
        <a:spcBef>
          <a:spcPts val="0"/>
        </a:spcBef>
        <a:buNone/>
        <a:defRPr sz="4400" b="1">
          <a:solidFill>
            <a:schemeClr val="accent6">
              <a:lumMod val="50000"/>
            </a:schemeClr>
          </a:solidFill>
          <a:latin typeface="+mj-lt"/>
          <a:ea typeface="+mj-ea"/>
          <a:cs typeface="Arial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accent6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gif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gif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jp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jp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wuxx/TD4-4BIT-CPU/tree/master" TargetMode="External"/><Relationship Id="rId4" Type="http://schemas.openxmlformats.org/officeDocument/2006/relationships/hyperlink" Target="https://umtkm.github.io/td4/?rom=00000000000000000000000000000000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blipFill>
          <a:blip r:embed="rId3"/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4639382" name="Заголовок 1"/>
          <p:cNvSpPr>
            <a:spLocks noGrp="1"/>
          </p:cNvSpPr>
          <p:nvPr>
            <p:ph type="title"/>
          </p:nvPr>
        </p:nvSpPr>
        <p:spPr bwMode="auto">
          <a:xfrm>
            <a:off x="467546" y="2569090"/>
            <a:ext cx="5537438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ru-RU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Ассемблер</a:t>
            </a:r>
            <a:br>
              <a:rPr lang="ru-RU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</a:br>
            <a:r>
              <a:rPr lang="ru-RU" sz="4400" b="1" i="0" u="none" strike="noStrike" cap="none" spc="0">
                <a:solidFill>
                  <a:schemeClr val="accent6">
                    <a:lumMod val="50000"/>
                  </a:schemeClr>
                </a:solidFill>
                <a:latin typeface="+mj-lt"/>
                <a:ea typeface="+mj-ea"/>
                <a:cs typeface="Arial"/>
              </a:rPr>
              <a:t>Лекция №1</a:t>
            </a:r>
            <a:endParaRPr/>
          </a:p>
        </p:txBody>
      </p:sp>
      <p:sp>
        <p:nvSpPr>
          <p:cNvPr id="1033103293" name="Заголовок 1"/>
          <p:cNvSpPr>
            <a:spLocks noGrp="1"/>
          </p:cNvSpPr>
          <p:nvPr>
            <p:ph type="title"/>
          </p:nvPr>
        </p:nvSpPr>
        <p:spPr bwMode="auto">
          <a:xfrm>
            <a:off x="467546" y="2569090"/>
            <a:ext cx="5537438" cy="1654020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1910390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Известны типы процессоров</a:t>
            </a:r>
            <a:r>
              <a:rPr lang="en-US" sz="2400" b="0" strike="noStrike" spc="0">
                <a:solidFill>
                  <a:srgbClr val="2B2BFE"/>
                </a:solidFill>
                <a:latin typeface="Tahoma"/>
              </a:rPr>
              <a:t> </a:t>
            </a:r>
            <a:r>
              <a:rPr lang="en-US" sz="2400" b="0" strike="noStrike" spc="0">
                <a:solidFill>
                  <a:srgbClr val="2B2BFE"/>
                </a:solidFill>
                <a:latin typeface="Tahoma"/>
              </a:rPr>
              <a:t>(</a:t>
            </a: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архитектур)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8275440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99439" y="1069473"/>
            <a:ext cx="7932999" cy="505669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/>
              <a:t>Обычный компьютер, ноутбук</a:t>
            </a:r>
            <a:r>
              <a:rPr lang="en-US"/>
              <a:t>?</a:t>
            </a:r>
            <a:endParaRPr lang="ru-RU"/>
          </a:p>
          <a:p>
            <a:pPr marL="0" indent="0">
              <a:buFont typeface="Arial"/>
              <a:buNone/>
              <a:defRPr/>
            </a:pPr>
            <a:r>
              <a:rPr lang="ru-RU"/>
              <a:t>Архитектура ЭВМ: </a:t>
            </a:r>
            <a:r>
              <a:rPr lang="en-US"/>
              <a:t>IBM PC AT</a:t>
            </a:r>
            <a:endParaRPr lang="en-US"/>
          </a:p>
          <a:p>
            <a:pPr marL="0" indent="0">
              <a:buFont typeface="Arial"/>
              <a:buNone/>
              <a:defRPr/>
            </a:pPr>
            <a:r>
              <a:rPr lang="ru-RU"/>
              <a:t>Процессор: </a:t>
            </a:r>
            <a:r>
              <a:rPr lang="en-US"/>
              <a:t>x86, x86_64 (IA-32)</a:t>
            </a:r>
            <a:endParaRPr lang="en-US"/>
          </a:p>
          <a:p>
            <a:pPr marL="0" indent="0">
              <a:buFont typeface="Arial"/>
              <a:buNone/>
              <a:defRPr/>
            </a:pPr>
            <a:endParaRPr lang="ru-RU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869213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Известны типы процессоров (архитектур)</a:t>
            </a:r>
            <a:r>
              <a:rPr lang="ru-RU" sz="2400" b="0" strike="noStrike" spc="0">
                <a:solidFill>
                  <a:srgbClr val="FFFFFF"/>
                </a:solidFill>
                <a:latin typeface="Tahoma"/>
              </a:rPr>
              <a:t> (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3009219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99439" y="1069473"/>
            <a:ext cx="7932999" cy="505669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/>
              <a:t>Компьютер фирмы </a:t>
            </a:r>
            <a:r>
              <a:rPr lang="en-US"/>
              <a:t>Apple</a:t>
            </a:r>
            <a:r>
              <a:rPr lang="en-US"/>
              <a:t> (MacBook </a:t>
            </a:r>
            <a:r>
              <a:rPr lang="ru-RU"/>
              <a:t>и т.п.)</a:t>
            </a:r>
            <a:r>
              <a:rPr lang="en-US"/>
              <a:t>?</a:t>
            </a:r>
            <a:endParaRPr lang="en-US"/>
          </a:p>
          <a:p>
            <a:pPr marL="0" indent="0">
              <a:buFont typeface="Arial"/>
              <a:buNone/>
              <a:defRPr/>
            </a:pPr>
            <a:endParaRPr lang="ru-RU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404226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Известны типы процессоров (архитектур)</a:t>
            </a:r>
            <a:r>
              <a:rPr lang="ru-RU" sz="2400" b="0" strike="noStrike" spc="0">
                <a:solidFill>
                  <a:srgbClr val="FFFFFF"/>
                </a:solidFill>
                <a:latin typeface="Tahoma"/>
              </a:rPr>
              <a:t> (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30867645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99439" y="1069473"/>
            <a:ext cx="7932999" cy="505669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/>
              <a:t>Компьютер фирмы </a:t>
            </a:r>
            <a:r>
              <a:rPr lang="en-US"/>
              <a:t>Apple</a:t>
            </a:r>
            <a:r>
              <a:rPr lang="en-US"/>
              <a:t> (MacBook </a:t>
            </a:r>
            <a:r>
              <a:rPr lang="ru-RU"/>
              <a:t>и т.п.)</a:t>
            </a:r>
            <a:r>
              <a:rPr lang="ru-RU"/>
              <a:t> </a:t>
            </a:r>
            <a:r>
              <a:rPr lang="en-US"/>
              <a:t>?</a:t>
            </a:r>
            <a:endParaRPr lang="en-US"/>
          </a:p>
          <a:p>
            <a:pPr marL="0" indent="0">
              <a:buFont typeface="Arial"/>
              <a:buNone/>
              <a:defRPr/>
            </a:pPr>
            <a:r>
              <a:rPr lang="ru-RU"/>
              <a:t>Архитектура </a:t>
            </a:r>
            <a:r>
              <a:rPr lang="en-US"/>
              <a:t>Apple</a:t>
            </a:r>
            <a:endParaRPr lang="en-US"/>
          </a:p>
          <a:p>
            <a:pPr marL="0" indent="0">
              <a:buFont typeface="Arial"/>
              <a:buNone/>
              <a:defRPr/>
            </a:pPr>
            <a:r>
              <a:rPr lang="ru-RU"/>
              <a:t>Процессор: </a:t>
            </a:r>
            <a:r>
              <a:rPr lang="en-US"/>
              <a:t>ARM64</a:t>
            </a:r>
            <a:r>
              <a:rPr lang="ru-RU"/>
              <a:t>, ранее </a:t>
            </a:r>
            <a:r>
              <a:rPr lang="en-US"/>
              <a:t>x86_64</a:t>
            </a:r>
            <a:r>
              <a:rPr lang="ru-RU"/>
              <a:t>, еще ранее </a:t>
            </a:r>
            <a:r>
              <a:rPr lang="en-US"/>
              <a:t>Power PC</a:t>
            </a:r>
            <a:endParaRPr lang="en-US"/>
          </a:p>
          <a:p>
            <a:pPr marL="0" indent="0">
              <a:buFont typeface="Arial"/>
              <a:buNone/>
              <a:defRPr/>
            </a:pPr>
            <a:endParaRPr lang="ru-RU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911433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Известны типы процессоров (архитектур)</a:t>
            </a:r>
            <a:r>
              <a:rPr lang="ru-RU" sz="2400" b="0" strike="noStrike" spc="0">
                <a:solidFill>
                  <a:srgbClr val="FFFFFF"/>
                </a:solidFill>
                <a:latin typeface="Tahoma"/>
              </a:rPr>
              <a:t> (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1334673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99439" y="1069473"/>
            <a:ext cx="7932999" cy="505669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/>
              <a:t>Архитектура Т-800 из </a:t>
            </a:r>
            <a:r>
              <a:rPr lang="ru-RU"/>
              <a:t>фильма «</a:t>
            </a:r>
            <a:r>
              <a:rPr lang="ru-RU"/>
              <a:t>Терминатор»</a:t>
            </a:r>
            <a:r>
              <a:rPr lang="en-US"/>
              <a:t>?</a:t>
            </a:r>
            <a:endParaRPr lang="en-US"/>
          </a:p>
          <a:p>
            <a:pPr marL="0" indent="0">
              <a:buFont typeface="Arial"/>
              <a:buNone/>
              <a:defRPr/>
            </a:pPr>
            <a:endParaRPr lang="ru-RU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8708854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Известны типы процессоров (архитектур)</a:t>
            </a:r>
            <a:r>
              <a:rPr lang="ru-RU" sz="2400" b="0" strike="noStrike" spc="0">
                <a:solidFill>
                  <a:srgbClr val="FFFFFF"/>
                </a:solidFill>
                <a:latin typeface="Tahoma"/>
              </a:rPr>
              <a:t> (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5246799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231460" y="6065920"/>
            <a:ext cx="8307039" cy="67853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en-US"/>
              <a:t>MOS 6502</a:t>
            </a:r>
            <a:r>
              <a:rPr lang="ru-RU"/>
              <a:t> (8</a:t>
            </a:r>
            <a:r>
              <a:rPr lang="ru-RU"/>
              <a:t>бит, 1МГЦ, 64КБ)</a:t>
            </a:r>
            <a:endParaRPr lang="ru-RU"/>
          </a:p>
        </p:txBody>
      </p:sp>
      <p:pic>
        <p:nvPicPr>
          <p:cNvPr id="12191796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1460" y="1210888"/>
            <a:ext cx="8881605" cy="47738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 bwMode="auto">
          <a:xfrm>
            <a:off x="187560" y="309960"/>
            <a:ext cx="8791200" cy="504360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-1">
                <a:solidFill>
                  <a:srgbClr val="2B2BFE"/>
                </a:solidFill>
                <a:latin typeface="Tahoma"/>
              </a:rPr>
              <a:t>2. Что понимаем под «Архитектура ЭВМ»</a:t>
            </a:r>
            <a:endParaRPr lang="ru-RU" sz="2400" b="0" strike="noStrike" spc="-1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3"/>
          <a:stretch/>
        </p:blipFill>
        <p:spPr bwMode="auto">
          <a:xfrm>
            <a:off x="258840" y="1368000"/>
            <a:ext cx="8694360" cy="504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 bwMode="auto">
          <a:xfrm>
            <a:off x="187560" y="309960"/>
            <a:ext cx="8791200" cy="504360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-1">
                <a:solidFill>
                  <a:srgbClr val="2B2BFE"/>
                </a:solidFill>
                <a:latin typeface="Tahoma"/>
              </a:rPr>
              <a:t>Типовая структура ЭВМ</a:t>
            </a:r>
            <a:endParaRPr lang="ru-RU" sz="2400" b="0" strike="noStrike" spc="-1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3"/>
          <a:stretch/>
        </p:blipFill>
        <p:spPr bwMode="auto">
          <a:xfrm>
            <a:off x="754560" y="1008000"/>
            <a:ext cx="6877440" cy="3600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 bwMode="auto">
          <a:xfrm>
            <a:off x="187560" y="309960"/>
            <a:ext cx="8791200" cy="504360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-1">
                <a:solidFill>
                  <a:srgbClr val="2B2BFE"/>
                </a:solidFill>
                <a:latin typeface="Tahoma"/>
              </a:rPr>
              <a:t>Структура ЭВМ на базе </a:t>
            </a:r>
            <a:r>
              <a:rPr lang="en-US" sz="2400" b="0" strike="noStrike" spc="0">
                <a:solidFill>
                  <a:srgbClr val="2B2BFE"/>
                </a:solidFill>
                <a:latin typeface="Tahoma"/>
              </a:rPr>
              <a:t>I</a:t>
            </a: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ntel Core/Z370</a:t>
            </a:r>
            <a:endParaRPr lang="ru-RU" sz="2400" b="0" strike="noStrike" spc="-1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72" name="" descr=""/>
          <p:cNvPicPr/>
          <p:nvPr/>
        </p:nvPicPr>
        <p:blipFill>
          <a:blip r:embed="rId3"/>
          <a:stretch/>
        </p:blipFill>
        <p:spPr bwMode="auto">
          <a:xfrm>
            <a:off x="1776960" y="1008000"/>
            <a:ext cx="4919039" cy="5784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2245387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3. Общие принципы</a:t>
            </a:r>
            <a:r>
              <a:rPr lang="ru-RU" sz="2400" b="0" strike="noStrike" spc="0">
                <a:solidFill>
                  <a:srgbClr val="FFFFFF"/>
                </a:solidFill>
                <a:latin typeface="Tahoma"/>
              </a:rPr>
              <a:t> (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3968208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90871" y="4424991"/>
            <a:ext cx="7932999" cy="196524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/>
              <a:t>Гарвардская архитектура</a:t>
            </a:r>
            <a:endParaRPr lang="ru-RU"/>
          </a:p>
          <a:p>
            <a:pPr>
              <a:defRPr/>
            </a:pPr>
            <a:r>
              <a:rPr lang="ru-RU"/>
              <a:t>фон Неймановская архитектура </a:t>
            </a:r>
            <a:endParaRPr lang="ru-RU"/>
          </a:p>
        </p:txBody>
      </p:sp>
      <p:sp>
        <p:nvSpPr>
          <p:cNvPr id="1137060564" name=""/>
          <p:cNvSpPr/>
          <p:nvPr/>
        </p:nvSpPr>
        <p:spPr bwMode="auto">
          <a:xfrm flipH="0" flipV="0">
            <a:off x="3059736" y="1291767"/>
            <a:ext cx="2473157" cy="24898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ru-RU" sz="2400"/>
              <a:t>Процессор</a:t>
            </a:r>
            <a:endParaRPr lang="ru-RU" sz="2400"/>
          </a:p>
          <a:p>
            <a:pPr algn="ctr">
              <a:defRPr/>
            </a:pPr>
            <a:r>
              <a:rPr lang="ru-RU" sz="2400"/>
              <a:t>(АЛУ)</a:t>
            </a:r>
            <a:endParaRPr/>
          </a:p>
        </p:txBody>
      </p:sp>
      <p:sp>
        <p:nvSpPr>
          <p:cNvPr id="743915340" name=""/>
          <p:cNvSpPr/>
          <p:nvPr/>
        </p:nvSpPr>
        <p:spPr bwMode="auto">
          <a:xfrm flipH="0" flipV="0">
            <a:off x="5532894" y="2862556"/>
            <a:ext cx="2707104" cy="1047705"/>
          </a:xfrm>
          <a:prstGeom prst="leftArrow">
            <a:avLst>
              <a:gd name="adj1" fmla="val 66548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ru-RU"/>
              <a:t>ИНСТРУКЦИИ</a:t>
            </a:r>
            <a:endParaRPr lang="ru-RU"/>
          </a:p>
          <a:p>
            <a:pPr algn="ctr">
              <a:defRPr/>
            </a:pPr>
            <a:r>
              <a:rPr lang="ru-RU"/>
              <a:t>(команды)</a:t>
            </a:r>
            <a:endParaRPr lang="ru-RU"/>
          </a:p>
        </p:txBody>
      </p:sp>
      <p:sp>
        <p:nvSpPr>
          <p:cNvPr id="1059076813" name=""/>
          <p:cNvSpPr/>
          <p:nvPr/>
        </p:nvSpPr>
        <p:spPr bwMode="auto">
          <a:xfrm flipH="0" flipV="0">
            <a:off x="5532894" y="1343903"/>
            <a:ext cx="2707104" cy="86894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ru-RU"/>
              <a:t>ДАННЫЕ</a:t>
            </a:r>
            <a:endParaRPr/>
          </a:p>
        </p:txBody>
      </p:sp>
      <p:sp>
        <p:nvSpPr>
          <p:cNvPr id="1075999937" name=""/>
          <p:cNvSpPr/>
          <p:nvPr/>
        </p:nvSpPr>
        <p:spPr bwMode="auto">
          <a:xfrm flipH="0" flipV="0">
            <a:off x="287793" y="2102227"/>
            <a:ext cx="2707104" cy="868946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ru-RU"/>
              <a:t>ДАННЫЕ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0395805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Гарвардская архитектура</a:t>
            </a:r>
            <a:r>
              <a:rPr lang="ru-RU" sz="2400" b="0" strike="noStrike" spc="0">
                <a:solidFill>
                  <a:srgbClr val="FFFFFF"/>
                </a:solidFill>
                <a:latin typeface="Tahoma"/>
              </a:rPr>
              <a:t>(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1064659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99439" y="3967456"/>
            <a:ext cx="7932999" cy="21587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lnSpc>
                <a:spcPct val="100000"/>
              </a:lnSpc>
              <a:buNone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Гарвардская архитектура (Говардом Эйкеном)</a:t>
            </a:r>
            <a:endParaRPr sz="2400" b="0" strike="noStrike" spc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-хранилище инструкций и хранилище данных представляют собой разные физические устройства;</a:t>
            </a:r>
            <a:endParaRPr sz="2400" b="0" strike="noStrike" spc="0">
              <a:solidFill>
                <a:schemeClr val="tx1"/>
              </a:solidFill>
              <a:latin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 канал инструкций и канал данных также физически разделены</a:t>
            </a:r>
            <a:endParaRPr sz="2400"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901454411" name=""/>
          <p:cNvSpPr/>
          <p:nvPr/>
        </p:nvSpPr>
        <p:spPr bwMode="auto">
          <a:xfrm flipH="0" flipV="0">
            <a:off x="1254999" y="1174793"/>
            <a:ext cx="2473157" cy="24898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ru-RU" sz="2400"/>
              <a:t>Процессор</a:t>
            </a:r>
            <a:endParaRPr lang="ru-RU" sz="2400"/>
          </a:p>
          <a:p>
            <a:pPr algn="ctr">
              <a:defRPr/>
            </a:pPr>
            <a:r>
              <a:rPr lang="ru-RU" sz="2400"/>
              <a:t>(АЛУ)</a:t>
            </a:r>
            <a:endParaRPr/>
          </a:p>
        </p:txBody>
      </p:sp>
      <p:sp>
        <p:nvSpPr>
          <p:cNvPr id="1380001830" name=""/>
          <p:cNvSpPr/>
          <p:nvPr/>
        </p:nvSpPr>
        <p:spPr bwMode="auto">
          <a:xfrm flipH="0" flipV="0">
            <a:off x="3728157" y="2734175"/>
            <a:ext cx="1971842" cy="868947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ru-RU"/>
              <a:t>ИНСТРУКЦИИ</a:t>
            </a:r>
            <a:endParaRPr lang="ru-RU"/>
          </a:p>
        </p:txBody>
      </p:sp>
      <p:sp>
        <p:nvSpPr>
          <p:cNvPr id="1095450997" name=""/>
          <p:cNvSpPr/>
          <p:nvPr/>
        </p:nvSpPr>
        <p:spPr bwMode="auto">
          <a:xfrm flipH="0" flipV="0">
            <a:off x="5783552" y="1320131"/>
            <a:ext cx="2573420" cy="78539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ru-RU"/>
              <a:t>Память данных</a:t>
            </a:r>
            <a:endParaRPr lang="ru-RU"/>
          </a:p>
        </p:txBody>
      </p:sp>
      <p:sp>
        <p:nvSpPr>
          <p:cNvPr id="1837884087" name=""/>
          <p:cNvSpPr/>
          <p:nvPr/>
        </p:nvSpPr>
        <p:spPr bwMode="auto">
          <a:xfrm flipH="0" flipV="0">
            <a:off x="5783552" y="2775951"/>
            <a:ext cx="2573420" cy="7853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ru-RU"/>
              <a:t>Память </a:t>
            </a:r>
            <a:r>
              <a:rPr lang="ru-RU"/>
              <a:t>инструкций</a:t>
            </a:r>
            <a:endParaRPr lang="ru-RU"/>
          </a:p>
        </p:txBody>
      </p:sp>
      <p:sp>
        <p:nvSpPr>
          <p:cNvPr id="1467386627" name=""/>
          <p:cNvSpPr/>
          <p:nvPr/>
        </p:nvSpPr>
        <p:spPr bwMode="auto">
          <a:xfrm flipH="0" flipV="0">
            <a:off x="3678026" y="1345197"/>
            <a:ext cx="2105526" cy="735262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ru-RU"/>
              <a:t>Данные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 bwMode="auto">
          <a:xfrm>
            <a:off x="187560" y="309960"/>
            <a:ext cx="8791200" cy="504360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-1">
                <a:solidFill>
                  <a:srgbClr val="2B2BFE"/>
                </a:solidFill>
                <a:latin typeface="Tahoma"/>
              </a:rPr>
              <a:t>0. Немного истории</a:t>
            </a:r>
            <a:endParaRPr lang="ru-RU" sz="2400" b="0" strike="noStrike" spc="-1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3"/>
          <a:stretch/>
        </p:blipFill>
        <p:spPr bwMode="auto">
          <a:xfrm rot="21594600">
            <a:off x="4791600" y="1083240"/>
            <a:ext cx="4192920" cy="229716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4"/>
          <a:stretch/>
        </p:blipFill>
        <p:spPr bwMode="auto">
          <a:xfrm>
            <a:off x="288000" y="3839040"/>
            <a:ext cx="3960000" cy="264096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5"/>
          <a:stretch/>
        </p:blipFill>
        <p:spPr bwMode="auto">
          <a:xfrm>
            <a:off x="5040000" y="3816000"/>
            <a:ext cx="3312000" cy="274608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6"/>
          <a:stretch/>
        </p:blipFill>
        <p:spPr bwMode="auto">
          <a:xfrm>
            <a:off x="221400" y="862200"/>
            <a:ext cx="4098600" cy="2737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7469435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Архитектура фон Неймана</a:t>
            </a:r>
            <a:r>
              <a:rPr lang="ru-RU" sz="2400" b="0" strike="noStrike" spc="0">
                <a:solidFill>
                  <a:srgbClr val="FFFFFF"/>
                </a:solidFill>
                <a:latin typeface="Tahoma"/>
              </a:rPr>
              <a:t>(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50634396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99439" y="4270250"/>
            <a:ext cx="5484902" cy="215870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00000"/>
              </a:lnSpc>
              <a:buNone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Принципы Джона фон Неймана</a:t>
            </a:r>
            <a:endParaRPr sz="2400" b="0" strike="noStrike" spc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 Принцип однородности памяти </a:t>
            </a:r>
            <a:endParaRPr sz="2400" b="0" strike="noStrike" spc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 Принцип адресности</a:t>
            </a:r>
            <a:endParaRPr sz="2400" b="0" strike="noStrike" spc="0">
              <a:solidFill>
                <a:schemeClr val="tx1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 Принцип программного управления</a:t>
            </a:r>
            <a:endParaRPr sz="2400" b="0" strike="noStrike" spc="0">
              <a:solidFill>
                <a:schemeClr val="tx1"/>
              </a:solidFill>
              <a:latin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Tahoma"/>
                <a:ea typeface="Tahoma"/>
                <a:cs typeface="Tahoma"/>
              </a:rPr>
              <a:t>- Принцип двоичного кодирования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977103941" name=""/>
          <p:cNvSpPr/>
          <p:nvPr/>
        </p:nvSpPr>
        <p:spPr bwMode="auto">
          <a:xfrm flipH="0" flipV="0">
            <a:off x="1254999" y="1477587"/>
            <a:ext cx="2473157" cy="24898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ru-RU" sz="2400"/>
              <a:t>Процессор</a:t>
            </a:r>
            <a:endParaRPr lang="ru-RU" sz="2400"/>
          </a:p>
          <a:p>
            <a:pPr algn="ctr">
              <a:defRPr/>
            </a:pPr>
            <a:r>
              <a:rPr lang="ru-RU" sz="2400"/>
              <a:t>(АЛУ)</a:t>
            </a:r>
            <a:endParaRPr/>
          </a:p>
        </p:txBody>
      </p:sp>
      <p:sp>
        <p:nvSpPr>
          <p:cNvPr id="1856873661" name=""/>
          <p:cNvSpPr/>
          <p:nvPr/>
        </p:nvSpPr>
        <p:spPr bwMode="auto">
          <a:xfrm flipH="0" flipV="0">
            <a:off x="6218026" y="1539373"/>
            <a:ext cx="2707104" cy="40439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7477870" name=""/>
          <p:cNvSpPr/>
          <p:nvPr/>
        </p:nvSpPr>
        <p:spPr bwMode="auto">
          <a:xfrm flipH="0" flipV="0">
            <a:off x="3778289" y="2709110"/>
            <a:ext cx="2439736" cy="417763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3104017" name=""/>
          <p:cNvSpPr/>
          <p:nvPr/>
        </p:nvSpPr>
        <p:spPr bwMode="auto">
          <a:xfrm flipH="0" flipV="0">
            <a:off x="6401841" y="2341478"/>
            <a:ext cx="2306052" cy="43447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ru-RU"/>
              <a:t>Данные</a:t>
            </a:r>
            <a:endParaRPr lang="ru-RU"/>
          </a:p>
        </p:txBody>
      </p:sp>
      <p:sp>
        <p:nvSpPr>
          <p:cNvPr id="366589000" name=""/>
          <p:cNvSpPr/>
          <p:nvPr/>
        </p:nvSpPr>
        <p:spPr bwMode="auto">
          <a:xfrm flipH="0" flipV="0">
            <a:off x="6418552" y="1689768"/>
            <a:ext cx="2306052" cy="484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ru-RU"/>
              <a:t>Инструкция</a:t>
            </a:r>
            <a:endParaRPr lang="ru-RU"/>
          </a:p>
        </p:txBody>
      </p:sp>
      <p:sp>
        <p:nvSpPr>
          <p:cNvPr id="93366839" name=""/>
          <p:cNvSpPr/>
          <p:nvPr/>
        </p:nvSpPr>
        <p:spPr bwMode="auto">
          <a:xfrm flipH="0" flipV="0">
            <a:off x="6401841" y="4196346"/>
            <a:ext cx="2306052" cy="4344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ru-RU"/>
              <a:t>Данные</a:t>
            </a:r>
            <a:endParaRPr lang="ru-RU"/>
          </a:p>
        </p:txBody>
      </p:sp>
      <p:sp>
        <p:nvSpPr>
          <p:cNvPr id="985219659" name=""/>
          <p:cNvSpPr/>
          <p:nvPr/>
        </p:nvSpPr>
        <p:spPr bwMode="auto">
          <a:xfrm flipH="0" flipV="0">
            <a:off x="6401841" y="2909635"/>
            <a:ext cx="2306052" cy="484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ru-RU"/>
              <a:t>Инструкция</a:t>
            </a:r>
            <a:endParaRPr lang="ru-RU"/>
          </a:p>
        </p:txBody>
      </p:sp>
      <p:sp>
        <p:nvSpPr>
          <p:cNvPr id="1921448683" name=""/>
          <p:cNvSpPr/>
          <p:nvPr/>
        </p:nvSpPr>
        <p:spPr bwMode="auto">
          <a:xfrm flipH="0" flipV="0">
            <a:off x="6401841" y="3561346"/>
            <a:ext cx="2306052" cy="484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ru-RU"/>
              <a:t>Инструкция</a:t>
            </a:r>
            <a:endParaRPr lang="ru-RU"/>
          </a:p>
        </p:txBody>
      </p:sp>
      <p:sp>
        <p:nvSpPr>
          <p:cNvPr id="625145191" name=""/>
          <p:cNvSpPr/>
          <p:nvPr/>
        </p:nvSpPr>
        <p:spPr bwMode="auto">
          <a:xfrm flipH="0" flipV="0">
            <a:off x="6418552" y="4865000"/>
            <a:ext cx="2306052" cy="4846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ru-RU"/>
              <a:t>Инструкция</a:t>
            </a:r>
            <a:endParaRPr lang="ru-RU"/>
          </a:p>
        </p:txBody>
      </p:sp>
      <p:sp>
        <p:nvSpPr>
          <p:cNvPr id="833751728" name=""/>
          <p:cNvSpPr txBox="1"/>
          <p:nvPr/>
        </p:nvSpPr>
        <p:spPr bwMode="auto">
          <a:xfrm flipH="0" flipV="0">
            <a:off x="6207690" y="955260"/>
            <a:ext cx="2694354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 sz="2200"/>
              <a:t>Память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289642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Типы процессоров</a:t>
            </a:r>
            <a:r>
              <a:rPr lang="ru-RU" sz="2400" b="0" strike="noStrike" spc="0">
                <a:solidFill>
                  <a:srgbClr val="FFFFFF"/>
                </a:solidFill>
                <a:latin typeface="Tahoma"/>
              </a:rPr>
              <a:t>(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8456488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99439" y="1169736"/>
            <a:ext cx="7932999" cy="49564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2400">
                <a:solidFill>
                  <a:schemeClr val="tx1"/>
                </a:solidFill>
              </a:rPr>
              <a:t>По разрядности обрабатываемых данных</a:t>
            </a:r>
            <a:endParaRPr lang="ru-RU" sz="24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sz="2000">
                <a:solidFill>
                  <a:schemeClr val="tx1"/>
                </a:solidFill>
              </a:rPr>
              <a:t>8,16,32,48,64,128,256</a:t>
            </a:r>
            <a:endParaRPr lang="ru-RU"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2400">
                <a:solidFill>
                  <a:schemeClr val="tx1"/>
                </a:solidFill>
              </a:rPr>
              <a:t>Объему адресуемой памяти</a:t>
            </a:r>
            <a:endParaRPr lang="ru-RU"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2400">
                <a:solidFill>
                  <a:schemeClr val="tx1"/>
                </a:solidFill>
              </a:rPr>
              <a:t>По тип обрабатываемых данных</a:t>
            </a:r>
            <a:endParaRPr lang="ru-RU" sz="24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ru-RU" sz="2000">
                <a:solidFill>
                  <a:schemeClr val="tx1"/>
                </a:solidFill>
              </a:rPr>
              <a:t>скалярные</a:t>
            </a:r>
            <a:endParaRPr lang="ru-RU" sz="20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ru-RU" sz="2000">
                <a:solidFill>
                  <a:schemeClr val="tx1"/>
                </a:solidFill>
              </a:rPr>
              <a:t>векторные</a:t>
            </a:r>
            <a:endParaRPr lang="ru-RU" sz="2000">
              <a:solidFill>
                <a:schemeClr val="tx1"/>
              </a:solidFill>
            </a:endParaRPr>
          </a:p>
          <a:p>
            <a:pPr lvl="0">
              <a:defRPr/>
            </a:pPr>
            <a:r>
              <a:rPr lang="ru-RU" sz="2400">
                <a:solidFill>
                  <a:schemeClr val="tx1"/>
                </a:solidFill>
              </a:rPr>
              <a:t>Тип </a:t>
            </a:r>
            <a:r>
              <a:rPr lang="ru-RU" sz="2400">
                <a:solidFill>
                  <a:schemeClr val="tx1"/>
                </a:solidFill>
              </a:rPr>
              <a:t>архитектуры процессора</a:t>
            </a:r>
            <a:endParaRPr lang="ru-RU" sz="24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sz="2000">
                <a:solidFill>
                  <a:schemeClr val="tx1"/>
                </a:solidFill>
              </a:rPr>
              <a:t>RISC</a:t>
            </a:r>
            <a:r>
              <a:rPr lang="ru-RU" sz="2000">
                <a:solidFill>
                  <a:schemeClr val="tx1"/>
                </a:solidFill>
              </a:rPr>
              <a:t>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Restricted (reduced) Instruction Set Computer</a:t>
            </a:r>
            <a:r>
              <a:rPr lang="en-US" sz="2000">
                <a:solidFill>
                  <a:schemeClr val="tx1"/>
                </a:solidFill>
              </a:rPr>
              <a:t>)</a:t>
            </a:r>
            <a:endParaRPr lang="en-US" sz="20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en-US" sz="2000">
                <a:solidFill>
                  <a:schemeClr val="tx1"/>
                </a:solidFill>
              </a:rPr>
              <a:t>CISC </a:t>
            </a:r>
            <a:r>
              <a:rPr lang="en-US" sz="2000">
                <a:solidFill>
                  <a:schemeClr val="tx1"/>
                </a:solidFill>
              </a:rPr>
              <a:t>(</a:t>
            </a:r>
            <a:r>
              <a:rPr sz="2000" b="0" i="0" u="none">
                <a:solidFill>
                  <a:srgbClr val="202124"/>
                </a:solidFill>
                <a:latin typeface="Arial"/>
                <a:ea typeface="Arial"/>
                <a:cs typeface="Arial"/>
              </a:rPr>
              <a:t>Complete Instruction Set Computing)</a:t>
            </a:r>
            <a:endParaRPr sz="20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ru-RU" sz="2000">
                <a:solidFill>
                  <a:schemeClr val="tx1"/>
                </a:solidFill>
              </a:rPr>
              <a:t>комбинированные </a:t>
            </a:r>
            <a:endParaRPr lang="ru-RU" sz="2000">
              <a:solidFill>
                <a:schemeClr val="tx1"/>
              </a:solidFill>
            </a:endParaRPr>
          </a:p>
          <a:p>
            <a:pPr marL="0" indent="0">
              <a:buFont typeface="Arial"/>
              <a:buNone/>
              <a:defRPr/>
            </a:pPr>
            <a:endParaRPr sz="2400"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5215473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Типы процессоров</a:t>
            </a:r>
            <a:r>
              <a:rPr lang="ru-RU" sz="2400" b="0" strike="noStrike" spc="0">
                <a:solidFill>
                  <a:srgbClr val="FFFFFF"/>
                </a:solidFill>
                <a:latin typeface="Tahoma"/>
              </a:rPr>
              <a:t>(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0050325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99439" y="1169736"/>
            <a:ext cx="7932999" cy="49564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457200" lvl="1" indent="0">
              <a:buFont typeface="Arial"/>
              <a:buNone/>
              <a:defRPr/>
            </a:pPr>
            <a:r>
              <a:rPr lang="en-US" sz="2000">
                <a:solidFill>
                  <a:schemeClr val="tx1"/>
                </a:solidFill>
              </a:rPr>
              <a:t>RISC</a:t>
            </a:r>
            <a:r>
              <a:rPr lang="ru-RU" sz="2000">
                <a:solidFill>
                  <a:schemeClr val="tx1"/>
                </a:solidFill>
              </a:rPr>
              <a:t> </a:t>
            </a:r>
            <a:r>
              <a:rPr lang="ru-RU" sz="2000">
                <a:solidFill>
                  <a:schemeClr val="tx1"/>
                </a:solidFill>
              </a:rPr>
              <a:t>архитектура</a:t>
            </a:r>
            <a:endParaRPr sz="20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ru-RU" sz="2000">
                <a:solidFill>
                  <a:schemeClr val="tx1"/>
                </a:solidFill>
              </a:rPr>
              <a:t>Сокращенный набор команд («спартанский»)</a:t>
            </a:r>
            <a:endParaRPr sz="20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ru-RU" sz="2000">
                <a:solidFill>
                  <a:schemeClr val="tx1"/>
                </a:solidFill>
              </a:rPr>
              <a:t>Команды имеют фиксированную длину</a:t>
            </a:r>
            <a:endParaRPr sz="20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ru-RU" sz="2000">
                <a:solidFill>
                  <a:schemeClr val="tx1"/>
                </a:solidFill>
              </a:rPr>
              <a:t>Время выполнения команд одинаково(сопоставимо)</a:t>
            </a:r>
            <a:r>
              <a:rPr lang="ru-RU" sz="2000">
                <a:solidFill>
                  <a:schemeClr val="tx1"/>
                </a:solidFill>
              </a:rPr>
              <a:t> и составляет 1 такт (обычно)</a:t>
            </a:r>
            <a:endParaRPr sz="20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ru-RU" sz="2000">
                <a:solidFill>
                  <a:schemeClr val="tx1"/>
                </a:solidFill>
              </a:rPr>
              <a:t>Компактная аппаратная реализация</a:t>
            </a:r>
            <a:endParaRPr sz="2000">
              <a:solidFill>
                <a:schemeClr val="tx1"/>
              </a:solidFill>
            </a:endParaRPr>
          </a:p>
          <a:p>
            <a:pPr marL="457200" lvl="1" indent="0">
              <a:buFont typeface="Arial"/>
              <a:buNone/>
              <a:defRPr/>
            </a:pPr>
            <a:endParaRPr sz="2000">
              <a:solidFill>
                <a:schemeClr val="tx1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2000">
                <a:solidFill>
                  <a:schemeClr val="tx1"/>
                </a:solidFill>
              </a:rPr>
              <a:t>CISC </a:t>
            </a:r>
            <a:r>
              <a:rPr lang="ru-RU" sz="2000">
                <a:solidFill>
                  <a:schemeClr val="tx1"/>
                </a:solidFill>
              </a:rPr>
              <a:t>архитектура</a:t>
            </a:r>
            <a:endParaRPr sz="20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ru-RU" sz="2000">
                <a:solidFill>
                  <a:schemeClr val="tx1"/>
                </a:solidFill>
              </a:rPr>
              <a:t>Большой набор команд(поиск в строке, копирование массивов, широкий набор видов адресации к памяти)</a:t>
            </a:r>
            <a:endParaRPr sz="20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ru-RU" sz="2000">
                <a:solidFill>
                  <a:schemeClr val="tx1"/>
                </a:solidFill>
              </a:rPr>
              <a:t>Команды имеют переменную длину</a:t>
            </a:r>
            <a:endParaRPr sz="20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ru-RU" sz="2000">
                <a:solidFill>
                  <a:schemeClr val="tx1"/>
                </a:solidFill>
              </a:rPr>
              <a:t>Время работы команд различно</a:t>
            </a:r>
            <a:endParaRPr sz="20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ru-RU" sz="2000">
                <a:solidFill>
                  <a:schemeClr val="tx1"/>
                </a:solidFill>
              </a:rPr>
              <a:t>Сложная аппаратная реализация</a:t>
            </a:r>
            <a:endParaRPr sz="2000">
              <a:solidFill>
                <a:schemeClr val="tx1"/>
              </a:solidFill>
            </a:endParaRPr>
          </a:p>
          <a:p>
            <a:pPr marL="457200" lvl="1" indent="0">
              <a:buFont typeface="Arial"/>
              <a:buNone/>
              <a:defRPr/>
            </a:pPr>
            <a:endParaRPr sz="2000">
              <a:solidFill>
                <a:schemeClr val="tx1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2000">
                <a:solidFill>
                  <a:schemeClr val="tx1"/>
                </a:solidFill>
              </a:rPr>
              <a:t>Комбинированная архитектура</a:t>
            </a:r>
            <a:endParaRPr sz="20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ru-RU" sz="2000">
                <a:solidFill>
                  <a:schemeClr val="tx1"/>
                </a:solidFill>
              </a:rPr>
              <a:t>Набор инструкций как у </a:t>
            </a:r>
            <a:r>
              <a:rPr lang="en-US" sz="2000">
                <a:solidFill>
                  <a:schemeClr val="tx1"/>
                </a:solidFill>
              </a:rPr>
              <a:t>CISC, </a:t>
            </a:r>
            <a:r>
              <a:rPr lang="ru-RU" sz="2000">
                <a:solidFill>
                  <a:schemeClr val="tx1"/>
                </a:solidFill>
              </a:rPr>
              <a:t>но внутри преобразуются в последовательность </a:t>
            </a:r>
            <a:r>
              <a:rPr lang="en-US" sz="2000">
                <a:solidFill>
                  <a:schemeClr val="tx1"/>
                </a:solidFill>
              </a:rPr>
              <a:t>RISC </a:t>
            </a:r>
            <a:r>
              <a:rPr lang="ru-RU" sz="2000">
                <a:solidFill>
                  <a:schemeClr val="tx1"/>
                </a:solidFill>
              </a:rPr>
              <a:t>инструкций для внутреннего </a:t>
            </a:r>
            <a:r>
              <a:rPr lang="en-US" sz="2000">
                <a:solidFill>
                  <a:schemeClr val="tx1"/>
                </a:solidFill>
              </a:rPr>
              <a:t>RISC </a:t>
            </a:r>
            <a:r>
              <a:rPr lang="ru-RU" sz="2000">
                <a:solidFill>
                  <a:schemeClr val="tx1"/>
                </a:solidFill>
              </a:rPr>
              <a:t>ядра</a:t>
            </a:r>
            <a:endParaRPr lang="ru-RU" sz="2000"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130991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Типы команд</a:t>
            </a:r>
            <a:r>
              <a:rPr lang="ru-RU" sz="2400" b="0" strike="noStrike" spc="0">
                <a:solidFill>
                  <a:srgbClr val="FFFFFF"/>
                </a:solidFill>
                <a:latin typeface="Tahoma"/>
              </a:rPr>
              <a:t>(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84570615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99439" y="1169736"/>
            <a:ext cx="7932999" cy="49564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457200" lvl="1" indent="0">
              <a:buFont typeface="Arial"/>
              <a:buNone/>
              <a:defRPr/>
            </a:pPr>
            <a:r>
              <a:rPr lang="ru-RU" sz="2000">
                <a:solidFill>
                  <a:schemeClr val="tx1"/>
                </a:solidFill>
              </a:rPr>
              <a:t>Типы выполняемых операций</a:t>
            </a:r>
            <a:endParaRPr lang="en-US" sz="20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ru-RU" sz="2000">
                <a:solidFill>
                  <a:schemeClr val="tx1"/>
                </a:solidFill>
              </a:rPr>
              <a:t>Унарные</a:t>
            </a:r>
            <a:endParaRPr lang="ru-RU" sz="20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ru-RU" sz="2000">
                <a:solidFill>
                  <a:schemeClr val="tx1"/>
                </a:solidFill>
              </a:rPr>
              <a:t>Бинарные</a:t>
            </a:r>
            <a:endParaRPr lang="ru-RU" sz="2000">
              <a:solidFill>
                <a:schemeClr val="tx1"/>
              </a:solidFill>
            </a:endParaRPr>
          </a:p>
          <a:p>
            <a:pPr marL="457200" lvl="1" indent="0">
              <a:buFont typeface="Arial"/>
              <a:buNone/>
              <a:defRPr/>
            </a:pPr>
            <a:endParaRPr lang="en-US" sz="2000">
              <a:solidFill>
                <a:schemeClr val="tx1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2000">
                <a:solidFill>
                  <a:schemeClr val="tx1"/>
                </a:solidFill>
              </a:rPr>
              <a:t>Тип адресации в командах</a:t>
            </a:r>
            <a:endParaRPr lang="ru-RU" sz="20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ru-RU" sz="2000">
                <a:solidFill>
                  <a:schemeClr val="tx1"/>
                </a:solidFill>
              </a:rPr>
              <a:t>Трехадресные (адрес операнда1, операнда2, результата)</a:t>
            </a:r>
            <a:endParaRPr lang="ru-RU" sz="2000">
              <a:solidFill>
                <a:schemeClr val="tx1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2000">
                <a:solidFill>
                  <a:schemeClr val="tx1"/>
                </a:solidFill>
              </a:rPr>
              <a:t>	</a:t>
            </a:r>
            <a:r>
              <a:rPr lang="en-US" sz="2000">
                <a:solidFill>
                  <a:schemeClr val="tx1"/>
                </a:solidFill>
              </a:rPr>
              <a:t>A=B+C</a:t>
            </a:r>
            <a:endParaRPr lang="ru-RU" sz="20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ru-RU" sz="2000">
                <a:solidFill>
                  <a:schemeClr val="tx1"/>
                </a:solidFill>
              </a:rPr>
              <a:t>Двухадресные (адрес операнда1/результата, операнда 2)</a:t>
            </a:r>
            <a:endParaRPr lang="ru-RU" sz="2000">
              <a:solidFill>
                <a:schemeClr val="tx1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 lang="ru-RU" sz="2000">
                <a:solidFill>
                  <a:schemeClr val="tx1"/>
                </a:solidFill>
              </a:rPr>
              <a:t>	</a:t>
            </a:r>
            <a:r>
              <a:rPr lang="en-US" sz="2000">
                <a:solidFill>
                  <a:schemeClr val="tx1"/>
                </a:solidFill>
              </a:rPr>
              <a:t>A=A+B</a:t>
            </a:r>
            <a:endParaRPr lang="ru-RU" sz="2000">
              <a:solidFill>
                <a:schemeClr val="tx1"/>
              </a:solidFill>
            </a:endParaRPr>
          </a:p>
          <a:p>
            <a:pPr lvl="1">
              <a:defRPr/>
            </a:pPr>
            <a:r>
              <a:rPr lang="ru-RU" sz="2000">
                <a:solidFill>
                  <a:schemeClr val="tx1"/>
                </a:solidFill>
              </a:rPr>
              <a:t>Одноадресные (адрес операнда/результата)</a:t>
            </a:r>
            <a:endParaRPr lang="ru-RU" sz="2000">
              <a:solidFill>
                <a:schemeClr val="tx1"/>
              </a:solidFill>
            </a:endParaRPr>
          </a:p>
          <a:p>
            <a:pPr marL="457200" lvl="1" indent="0">
              <a:buFont typeface="Arial"/>
              <a:buNone/>
              <a:defRPr/>
            </a:pPr>
            <a:r>
              <a:rPr lang="en-US" sz="2000">
                <a:solidFill>
                  <a:schemeClr val="tx1"/>
                </a:solidFill>
              </a:rPr>
              <a:t>	A=A+1</a:t>
            </a:r>
            <a:endParaRPr lang="ru-RU" sz="2000">
              <a:solidFill>
                <a:schemeClr val="tx1"/>
              </a:solidFill>
            </a:endParaRPr>
          </a:p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6889586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Структура процессора</a:t>
            </a:r>
            <a:r>
              <a:rPr lang="ru-RU" sz="2400" b="0" strike="noStrike" spc="0">
                <a:solidFill>
                  <a:srgbClr val="FFFFFF"/>
                </a:solidFill>
                <a:latin typeface="Tahoma"/>
              </a:rPr>
              <a:t>(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08756802" name=""/>
          <p:cNvSpPr/>
          <p:nvPr/>
        </p:nvSpPr>
        <p:spPr bwMode="auto">
          <a:xfrm flipH="0" flipV="0">
            <a:off x="4221118" y="3529262"/>
            <a:ext cx="1453815" cy="4846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ru-RU"/>
              <a:t>Регистры</a:t>
            </a:r>
            <a:endParaRPr/>
          </a:p>
        </p:txBody>
      </p:sp>
      <p:sp>
        <p:nvSpPr>
          <p:cNvPr id="624737703" name=""/>
          <p:cNvSpPr/>
          <p:nvPr/>
        </p:nvSpPr>
        <p:spPr bwMode="auto"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25713571" name=""/>
          <p:cNvSpPr/>
          <p:nvPr/>
        </p:nvSpPr>
        <p:spPr bwMode="auto">
          <a:xfrm flipH="0" flipV="0">
            <a:off x="4221118" y="4573670"/>
            <a:ext cx="1219868" cy="108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ru-RU"/>
              <a:t>АЛУ</a:t>
            </a:r>
            <a:endParaRPr/>
          </a:p>
        </p:txBody>
      </p:sp>
      <p:sp>
        <p:nvSpPr>
          <p:cNvPr id="985704041" name=""/>
          <p:cNvSpPr/>
          <p:nvPr/>
        </p:nvSpPr>
        <p:spPr bwMode="auto">
          <a:xfrm flipH="0" flipV="0">
            <a:off x="920789" y="2519947"/>
            <a:ext cx="7503026" cy="51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ru-RU"/>
              <a:t>Устройство обмена по шине</a:t>
            </a:r>
            <a:endParaRPr lang="ru-RU"/>
          </a:p>
        </p:txBody>
      </p:sp>
      <p:sp>
        <p:nvSpPr>
          <p:cNvPr id="1789720628" name=""/>
          <p:cNvSpPr/>
          <p:nvPr/>
        </p:nvSpPr>
        <p:spPr bwMode="auto">
          <a:xfrm flipH="0" flipV="0">
            <a:off x="1087894" y="1303421"/>
            <a:ext cx="6049210" cy="818815"/>
          </a:xfrm>
          <a:prstGeom prst="left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ru-RU"/>
              <a:t>Системная шина</a:t>
            </a:r>
            <a:endParaRPr lang="ru-RU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4697368" y="1988552"/>
            <a:ext cx="0" cy="467894"/>
          </a:xfrm>
          <a:prstGeom prst="line">
            <a:avLst/>
          </a:prstGeom>
          <a:ln w="9525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631165" name=""/>
          <p:cNvCxnSpPr>
            <a:cxnSpLocks/>
          </p:cNvCxnSpPr>
          <p:nvPr/>
        </p:nvCxnSpPr>
        <p:spPr bwMode="auto">
          <a:xfrm flipH="0" flipV="1">
            <a:off x="5919241" y="1988553"/>
            <a:ext cx="0" cy="467893"/>
          </a:xfrm>
          <a:prstGeom prst="line">
            <a:avLst/>
          </a:prstGeom>
          <a:ln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1" flipV="1">
            <a:off x="2892631" y="1988552"/>
            <a:ext cx="0" cy="467894"/>
          </a:xfrm>
          <a:prstGeom prst="line">
            <a:avLst/>
          </a:prstGeom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75270" name=""/>
          <p:cNvSpPr txBox="1"/>
          <p:nvPr/>
        </p:nvSpPr>
        <p:spPr bwMode="auto">
          <a:xfrm flipH="0" flipV="0">
            <a:off x="1772666" y="2039440"/>
            <a:ext cx="97029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>
                <a:solidFill>
                  <a:schemeClr val="accent2">
                    <a:lumMod val="40000"/>
                    <a:lumOff val="60000"/>
                  </a:schemeClr>
                </a:solidFill>
              </a:rPr>
              <a:t>АДРЕС</a:t>
            </a:r>
            <a:endParaRPr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69449986" name=""/>
          <p:cNvSpPr txBox="1"/>
          <p:nvPr/>
        </p:nvSpPr>
        <p:spPr bwMode="auto">
          <a:xfrm flipH="0" flipV="0">
            <a:off x="3176605" y="2039440"/>
            <a:ext cx="133726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ru-RU">
                <a:solidFill>
                  <a:schemeClr val="accent4">
                    <a:lumMod val="60000"/>
                    <a:lumOff val="40000"/>
                  </a:schemeClr>
                </a:solidFill>
              </a:rPr>
              <a:t>ДАННЫЕ</a:t>
            </a:r>
            <a:endParaRPr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26338916" name=""/>
          <p:cNvSpPr txBox="1"/>
          <p:nvPr/>
        </p:nvSpPr>
        <p:spPr bwMode="auto">
          <a:xfrm flipH="0" flipV="0">
            <a:off x="6074887" y="2039440"/>
            <a:ext cx="191553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>
                <a:solidFill>
                  <a:schemeClr val="tx1">
                    <a:lumMod val="65000"/>
                    <a:lumOff val="35000"/>
                  </a:schemeClr>
                </a:solidFill>
              </a:rPr>
              <a:t>УПРАВЛЕНИЕ</a:t>
            </a:r>
            <a:endParaRPr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17636353" name=""/>
          <p:cNvSpPr/>
          <p:nvPr/>
        </p:nvSpPr>
        <p:spPr bwMode="auto">
          <a:xfrm flipH="0" flipV="0">
            <a:off x="2257631" y="4573670"/>
            <a:ext cx="1370262" cy="113631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ru-RU"/>
              <a:t>ДЕКОДЕР КОМАНД</a:t>
            </a:r>
            <a:endParaRPr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2675394" y="3058026"/>
            <a:ext cx="0" cy="1515644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0">
            <a:off x="4814341" y="3041315"/>
            <a:ext cx="0" cy="451184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3661315" y="5046578"/>
            <a:ext cx="5180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endCxn id="725713571" idx="0"/>
          </p:cNvCxnSpPr>
          <p:nvPr/>
        </p:nvCxnSpPr>
        <p:spPr bwMode="auto">
          <a:xfrm rot="5399978" flipH="0" flipV="0">
            <a:off x="4566190" y="4300453"/>
            <a:ext cx="54643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1026212" name=""/>
          <p:cNvSpPr/>
          <p:nvPr/>
        </p:nvSpPr>
        <p:spPr bwMode="auto">
          <a:xfrm flipH="0" flipV="0">
            <a:off x="6535526" y="4043947"/>
            <a:ext cx="1804736" cy="651710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ru-RU"/>
              <a:t>Счетчик команд</a:t>
            </a:r>
            <a:endParaRPr/>
          </a:p>
        </p:txBody>
      </p:sp>
      <p:sp>
        <p:nvSpPr>
          <p:cNvPr id="252207775" name=""/>
          <p:cNvSpPr/>
          <p:nvPr/>
        </p:nvSpPr>
        <p:spPr bwMode="auto">
          <a:xfrm flipH="0" flipV="0">
            <a:off x="1488947" y="5948947"/>
            <a:ext cx="2138947" cy="80210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ru-RU"/>
              <a:t>Устройство управления</a:t>
            </a:r>
            <a:endParaRPr/>
          </a:p>
        </p:txBody>
      </p:sp>
      <p:cxnSp>
        <p:nvCxnSpPr>
          <p:cNvPr id="0" name=""/>
          <p:cNvCxnSpPr>
            <a:cxnSpLocks/>
            <a:stCxn id="1361026212" idx="0"/>
          </p:cNvCxnSpPr>
          <p:nvPr/>
        </p:nvCxnSpPr>
        <p:spPr bwMode="auto">
          <a:xfrm rot="16199969" flipH="0" flipV="1">
            <a:off x="6936578" y="3550986"/>
            <a:ext cx="98592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</p:cNvCxnSpPr>
          <p:nvPr/>
        </p:nvCxnSpPr>
        <p:spPr bwMode="auto">
          <a:xfrm flipH="0" flipV="1">
            <a:off x="6184605" y="3034631"/>
            <a:ext cx="0" cy="2062078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cxnSpLocks/>
            <a:endCxn id="725713571" idx="3"/>
          </p:cNvCxnSpPr>
          <p:nvPr/>
        </p:nvCxnSpPr>
        <p:spPr bwMode="auto">
          <a:xfrm rot="10799990" flipH="0" flipV="1">
            <a:off x="5440986" y="5096710"/>
            <a:ext cx="743618" cy="20052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674670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Структура процессора</a:t>
            </a:r>
            <a:r>
              <a:rPr lang="ru-RU" sz="2400" b="0" strike="noStrike" spc="0">
                <a:solidFill>
                  <a:srgbClr val="FFFFFF"/>
                </a:solidFill>
                <a:latin typeface="Tahoma"/>
              </a:rPr>
              <a:t>(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38590599" name=""/>
          <p:cNvSpPr/>
          <p:nvPr/>
        </p:nvSpPr>
        <p:spPr bwMode="auto"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08840931" name=""/>
          <p:cNvPicPr>
            <a:picLocks noChangeAspect="1"/>
          </p:cNvPicPr>
          <p:nvPr/>
        </p:nvPicPr>
        <p:blipFill>
          <a:blip r:embed="rId3"/>
          <a:srcRect l="0" t="0" r="2126" b="12904"/>
          <a:stretch/>
        </p:blipFill>
        <p:spPr bwMode="auto">
          <a:xfrm flipH="0" flipV="0">
            <a:off x="1403683" y="818815"/>
            <a:ext cx="6072563" cy="58821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8382040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4. Первый шаг</a:t>
            </a:r>
            <a:r>
              <a:rPr lang="ru-RU" sz="2400" b="0" strike="noStrike" spc="0">
                <a:solidFill>
                  <a:srgbClr val="FFFFFF"/>
                </a:solidFill>
                <a:latin typeface="Tahoma"/>
              </a:rPr>
              <a:t>(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96889736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99439" y="4879473"/>
            <a:ext cx="7932999" cy="180473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/>
              <a:t>TD4 (</a:t>
            </a:r>
            <a:r>
              <a:rPr lang="ru-RU"/>
              <a:t>автор </a:t>
            </a:r>
            <a:r>
              <a:rPr lang="ru-RU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Ику Ватанабе</a:t>
            </a:r>
            <a:r>
              <a:rPr lang="ru-RU"/>
              <a:t>)</a:t>
            </a:r>
            <a:endParaRPr lang="ru-RU"/>
          </a:p>
          <a:p>
            <a:pPr>
              <a:defRPr/>
            </a:pPr>
            <a:r>
              <a:rPr lang="en-US"/>
              <a:t>RISC, </a:t>
            </a:r>
            <a:r>
              <a:rPr lang="ru-RU"/>
              <a:t>4бит,</a:t>
            </a:r>
            <a:r>
              <a:rPr lang="en-US"/>
              <a:t>1 </a:t>
            </a:r>
            <a:r>
              <a:rPr lang="ru-RU"/>
              <a:t>такт на инструкцию,</a:t>
            </a:r>
            <a:r>
              <a:rPr lang="ru-RU"/>
              <a:t> память ПЗУ 16х8, порт ввода, порт вывода</a:t>
            </a:r>
            <a:endParaRPr/>
          </a:p>
        </p:txBody>
      </p:sp>
      <p:pic>
        <p:nvPicPr>
          <p:cNvPr id="941065057" name=""/>
          <p:cNvPicPr>
            <a:picLocks noChangeAspect="1"/>
          </p:cNvPicPr>
          <p:nvPr/>
        </p:nvPicPr>
        <p:blipFill>
          <a:blip r:embed="rId3"/>
          <a:srcRect l="4763" t="24628" r="2212" b="26618"/>
          <a:stretch/>
        </p:blipFill>
        <p:spPr bwMode="auto">
          <a:xfrm flipH="0" flipV="0">
            <a:off x="1033913" y="979324"/>
            <a:ext cx="7333423" cy="3843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4333638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en-US" sz="2400" b="0" strike="noStrike" spc="0">
                <a:solidFill>
                  <a:srgbClr val="2B2BFE"/>
                </a:solidFill>
                <a:latin typeface="Tahoma"/>
              </a:rPr>
              <a:t>TD4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9335447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pic>
        <p:nvPicPr>
          <p:cNvPr id="13621137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1721184" y="1085849"/>
            <a:ext cx="5495924" cy="468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1986933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Система команд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33052788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Операция сложения</a:t>
            </a:r>
            <a:endParaRPr lang="ru-RU"/>
          </a:p>
          <a:p>
            <a:pPr>
              <a:defRPr/>
            </a:pPr>
            <a:r>
              <a:rPr lang="ru-RU"/>
              <a:t>Операция перемещения/загрузки</a:t>
            </a:r>
            <a:endParaRPr lang="ru-RU"/>
          </a:p>
          <a:p>
            <a:pPr>
              <a:defRPr/>
            </a:pPr>
            <a:r>
              <a:rPr lang="ru-RU"/>
              <a:t>Ввод из порта</a:t>
            </a:r>
            <a:endParaRPr lang="ru-RU"/>
          </a:p>
          <a:p>
            <a:pPr>
              <a:defRPr/>
            </a:pPr>
            <a:r>
              <a:rPr lang="ru-RU"/>
              <a:t>Вывод в порт</a:t>
            </a:r>
            <a:endParaRPr lang="ru-RU"/>
          </a:p>
          <a:p>
            <a:pPr>
              <a:defRPr/>
            </a:pPr>
            <a:r>
              <a:rPr lang="ru-RU"/>
              <a:t>Безусловный/условный переход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6298756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Список литературы</a:t>
            </a:r>
            <a:r>
              <a:rPr lang="ru-RU" sz="2400" b="0" strike="noStrike" spc="0">
                <a:solidFill>
                  <a:srgbClr val="FFFFFF"/>
                </a:solidFill>
                <a:latin typeface="Tahoma"/>
              </a:rPr>
              <a:t>(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859201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99439" y="1169736"/>
            <a:ext cx="7932999" cy="495642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63058" lvl="0" indent="-305908">
              <a:buFont typeface="Arial"/>
              <a:buAutoNum type="arabicPeriod"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Х. Крейгон "Архитектура компьютеров и ее реализация"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2. Проект TD4</a:t>
            </a:r>
            <a:r>
              <a:rPr lang="ru-RU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20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 b="0" i="0" u="sng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  <a:hlinkClick r:id="rId3" tooltip="https://github.com/wuxx/TD4-4BIT-CPU/tree/master"/>
              </a:rPr>
              <a:t>https://github.com/wuxx/TD4-4BIT-CPU/tree/master</a:t>
            </a:r>
            <a:endParaRPr sz="2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000"/>
              <a:t> 3. </a:t>
            </a:r>
            <a:r>
              <a:rPr lang="ru-RU" sz="2000"/>
              <a:t>Эмулятор </a:t>
            </a:r>
            <a:r>
              <a:rPr lang="en-US" sz="2000"/>
              <a:t>TD4</a:t>
            </a:r>
            <a:endParaRPr sz="2000"/>
          </a:p>
          <a:p>
            <a:pPr marL="0" indent="0">
              <a:buFont typeface="Arial"/>
              <a:buNone/>
              <a:defRPr/>
            </a:pPr>
            <a:r>
              <a:rPr sz="2000" u="sng">
                <a:solidFill>
                  <a:schemeClr val="hlink"/>
                </a:solidFill>
                <a:hlinkClick r:id="rId4" tooltip="https://umtkm.github.io/td4/?rom=00000000000000000000000000000000"/>
              </a:rPr>
              <a:t>https://umtkm.github.io/td4/?rom=00000000000000000000000000000000</a:t>
            </a:r>
            <a:endParaRPr sz="2000"/>
          </a:p>
          <a:p>
            <a:pPr marL="0" indent="0">
              <a:buFont typeface="Arial"/>
              <a:buNone/>
              <a:defRPr/>
            </a:pPr>
            <a:endParaRPr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 bwMode="auto">
          <a:xfrm>
            <a:off x="187560" y="309960"/>
            <a:ext cx="8791200" cy="504360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-1">
                <a:solidFill>
                  <a:srgbClr val="2B2BFE"/>
                </a:solidFill>
                <a:latin typeface="Tahoma"/>
              </a:rPr>
              <a:t>0.001 Немного истории</a:t>
            </a:r>
            <a:endParaRPr lang="ru-RU" sz="2400" b="0" strike="noStrike" spc="-1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3"/>
          <a:stretch/>
        </p:blipFill>
        <p:spPr bwMode="auto">
          <a:xfrm rot="21594600">
            <a:off x="4791600" y="1083240"/>
            <a:ext cx="4192920" cy="2297160"/>
          </a:xfrm>
          <a:prstGeom prst="rect">
            <a:avLst/>
          </a:prstGeom>
          <a:ln w="0">
            <a:noFill/>
          </a:ln>
        </p:spPr>
      </p:pic>
      <p:pic>
        <p:nvPicPr>
          <p:cNvPr id="140" name="" descr=""/>
          <p:cNvPicPr/>
          <p:nvPr/>
        </p:nvPicPr>
        <p:blipFill>
          <a:blip r:embed="rId4"/>
          <a:stretch/>
        </p:blipFill>
        <p:spPr bwMode="auto">
          <a:xfrm>
            <a:off x="288000" y="3839040"/>
            <a:ext cx="3960000" cy="264096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5"/>
          <a:stretch/>
        </p:blipFill>
        <p:spPr bwMode="auto">
          <a:xfrm>
            <a:off x="5040000" y="3816000"/>
            <a:ext cx="3312000" cy="2746080"/>
          </a:xfrm>
          <a:prstGeom prst="rect">
            <a:avLst/>
          </a:prstGeom>
          <a:ln w="0">
            <a:noFill/>
          </a:ln>
        </p:spPr>
      </p:pic>
      <p:pic>
        <p:nvPicPr>
          <p:cNvPr id="142" name="" descr=""/>
          <p:cNvPicPr/>
          <p:nvPr/>
        </p:nvPicPr>
        <p:blipFill>
          <a:blip r:embed="rId6"/>
          <a:stretch/>
        </p:blipFill>
        <p:spPr bwMode="auto">
          <a:xfrm>
            <a:off x="221400" y="862200"/>
            <a:ext cx="4098600" cy="2737800"/>
          </a:xfrm>
          <a:prstGeom prst="rect">
            <a:avLst/>
          </a:prstGeom>
          <a:ln w="0">
            <a:noFill/>
          </a:ln>
        </p:spPr>
      </p:pic>
      <p:sp>
        <p:nvSpPr>
          <p:cNvPr id="143" name="Прямоугольник 5"/>
          <p:cNvSpPr/>
          <p:nvPr/>
        </p:nvSpPr>
        <p:spPr bwMode="auto">
          <a:xfrm>
            <a:off x="720000" y="3584519"/>
            <a:ext cx="2666519" cy="303719"/>
          </a:xfrm>
          <a:prstGeom prst="rect">
            <a:avLst/>
          </a:prstGeom>
          <a:solidFill>
            <a:srgbClr val="2B2BFE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Римский Абак (3-1 вв до н.э.)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44" name="Прямоугольник 5"/>
          <p:cNvSpPr/>
          <p:nvPr/>
        </p:nvSpPr>
        <p:spPr bwMode="auto">
          <a:xfrm>
            <a:off x="5400000" y="3456000"/>
            <a:ext cx="2666519" cy="303719"/>
          </a:xfrm>
          <a:prstGeom prst="rect">
            <a:avLst/>
          </a:prstGeom>
          <a:solidFill>
            <a:srgbClr val="2B2BFE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Паскалина, 1646 г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45" name="Прямоугольник 5"/>
          <p:cNvSpPr/>
          <p:nvPr/>
        </p:nvSpPr>
        <p:spPr bwMode="auto">
          <a:xfrm>
            <a:off x="216000" y="6480000"/>
            <a:ext cx="4034519" cy="303719"/>
          </a:xfrm>
          <a:prstGeom prst="rect">
            <a:avLst/>
          </a:prstGeom>
          <a:solidFill>
            <a:srgbClr val="2B2BFE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Разностная машина Чарльза Бэббиджа, 19 век</a:t>
            </a:r>
            <a:endParaRPr lang="ru-RU" sz="1400" b="0" strike="noStrike" spc="-1">
              <a:latin typeface="Arial"/>
            </a:endParaRPr>
          </a:p>
        </p:txBody>
      </p:sp>
      <p:sp>
        <p:nvSpPr>
          <p:cNvPr id="146" name="Прямоугольник 5"/>
          <p:cNvSpPr/>
          <p:nvPr/>
        </p:nvSpPr>
        <p:spPr bwMode="auto">
          <a:xfrm>
            <a:off x="4680000" y="6480000"/>
            <a:ext cx="4034519" cy="303719"/>
          </a:xfrm>
          <a:prstGeom prst="rect">
            <a:avLst/>
          </a:prstGeom>
          <a:solidFill>
            <a:srgbClr val="2B2BFE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Арифмометр «Феликс», серийно 1929-1978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 bwMode="auto">
          <a:xfrm>
            <a:off x="187560" y="309960"/>
            <a:ext cx="8791200" cy="504360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-1">
                <a:solidFill>
                  <a:srgbClr val="2B2BFE"/>
                </a:solidFill>
                <a:latin typeface="Tahoma"/>
              </a:rPr>
              <a:t>0.01 Немного истории. Сетунь</a:t>
            </a:r>
            <a:endParaRPr lang="ru-RU" sz="2400" b="0" strike="noStrike" spc="-1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49" name="Прямоугольник 5"/>
          <p:cNvSpPr/>
          <p:nvPr/>
        </p:nvSpPr>
        <p:spPr bwMode="auto">
          <a:xfrm>
            <a:off x="4104000" y="864000"/>
            <a:ext cx="4898519" cy="3290760"/>
          </a:xfrm>
          <a:prstGeom prst="rect">
            <a:avLst/>
          </a:prstGeom>
          <a:solidFill>
            <a:srgbClr val="2B2BFE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«Сетунь» — малая ЭВМ на основе троичной логики 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(-1,0,1), разработанная в вычислительном центре Московского государственного университета в 1959 году.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Руководитель проекта — Н. П. Брусенцов, основные разработчики: Е. А. Жоголев, В. В. Веригин, С. П. Маслов, А. М. Тишулина. Разработка машины была предпринята по инициативе и осуществлялась при активном участии советского математика С. Л. Соболева.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Казанским заводом математических машин было произведено 46 компьютеров Сетунь, 30 из них использовались в университетах СССР.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3"/>
          <a:stretch/>
        </p:blipFill>
        <p:spPr bwMode="auto">
          <a:xfrm>
            <a:off x="72000" y="1152000"/>
            <a:ext cx="3999960" cy="2520000"/>
          </a:xfrm>
          <a:prstGeom prst="rect">
            <a:avLst/>
          </a:prstGeom>
          <a:ln w="0">
            <a:noFill/>
          </a:ln>
        </p:spPr>
      </p:pic>
      <p:sp>
        <p:nvSpPr>
          <p:cNvPr id="151" name="Прямоугольник 5"/>
          <p:cNvSpPr/>
          <p:nvPr/>
        </p:nvSpPr>
        <p:spPr bwMode="auto">
          <a:xfrm>
            <a:off x="72000" y="4186440"/>
            <a:ext cx="8930519" cy="2650680"/>
          </a:xfrm>
          <a:prstGeom prst="rect">
            <a:avLst/>
          </a:prstGeom>
          <a:solidFill>
            <a:srgbClr val="2B2BFE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Тактовая частота процессора — 200 кГц.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АЛУ последовательное.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Обрабатываемые числа: с фиксированной запятой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Производительность — 4500 оп/сек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ОЗУ на ферритовых сердечниках — 162 девятиразрядных ячейки, время обращения 45 мкс.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ЗУ — магнитный барабан ёмкостью 3888 девятиразрядных ячеек, скорость вращения 6000 об/мин, время обращения 7,5 мс для обработки зоны (группы из 54 девятиразрядных ячеек).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Потребляемая мощность — 2,5 кВт, площадь 25-30м2.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Устройство ввода: электромеханическое, 7 знаков в сек; фотоэлектрическое, 800 знаков в секунду, перфорированная бумажная пятипозиционная лента[3].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Устройство вывода: телетайп, 7 знаков в секунду (одновременно производит печать и перфорацию).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Количество электронных ламп: 20.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 bwMode="auto">
          <a:xfrm>
            <a:off x="187560" y="309960"/>
            <a:ext cx="8791200" cy="504360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-1">
                <a:solidFill>
                  <a:srgbClr val="2B2BFE"/>
                </a:solidFill>
                <a:latin typeface="Tahoma"/>
              </a:rPr>
              <a:t>0.011 Немного истории. БЭСМ-6</a:t>
            </a:r>
            <a:endParaRPr lang="ru-RU" sz="2400" b="0" strike="noStrike" spc="-1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3"/>
          <a:stretch/>
        </p:blipFill>
        <p:spPr bwMode="auto">
          <a:xfrm>
            <a:off x="220680" y="1080000"/>
            <a:ext cx="3250440" cy="2304000"/>
          </a:xfrm>
          <a:prstGeom prst="rect">
            <a:avLst/>
          </a:prstGeom>
          <a:ln w="0">
            <a:noFill/>
          </a:ln>
        </p:spPr>
      </p:pic>
      <p:sp>
        <p:nvSpPr>
          <p:cNvPr id="155" name="Прямоугольник 5"/>
          <p:cNvSpPr/>
          <p:nvPr/>
        </p:nvSpPr>
        <p:spPr bwMode="auto">
          <a:xfrm>
            <a:off x="64800" y="3816000"/>
            <a:ext cx="8937719" cy="3077399"/>
          </a:xfrm>
          <a:prstGeom prst="rect">
            <a:avLst/>
          </a:prstGeom>
          <a:solidFill>
            <a:srgbClr val="2B2BFE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Главный конструктор:Сергей Алексеевич Лебедев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заместители главного конструктора: В. А. Мельников, Л. Н. Королев, В. С. Петров, Л. А. Теплицкий; основные разработчики: А. А. Соколов, В. Н. Лаут, М. В. Тяпкин, В. Л. Ли, Л. А. Зак, В. И. Смирнов, А. С. Федоров, О. К. Щербаков, А. В. Аваев, В. Я. Алексеев, О. А. Большаков, В. Ф. Жиров, В. А. Жуковский, Ю. И. Митропольский, Ю. Н. Знаменский, В. С. Чехлов и др.; ведущие разработчики ПО: В. П. Иванников, А. Н. Томилин, Д. Б. Подшивалов, М. Г. Чайковский, В. Ф. Тюрин, Э. З. Любимский, В. С. Штаркман, Н. Н. Говорун, В. П. Шириков, И. Н. Силин, В. М. Курочкин, Ю. М. Баяковский и др.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Организации-разработчики: Институт точной механики и вычислительной техники (ИТМ и ВТ) АН СССР и Московский завод счетно-аналитических машин (САМ).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Завод-изготовитель: Московский завод счетно-аналитических машин (САМ).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Год окончания разработки: 1967.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Год начала серийного выпуска: 1968.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Год прекращения производства: 1987.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Число выпущенных машин: 355.</a:t>
            </a:r>
            <a:endParaRPr lang="ru-RU" sz="1400" b="0" strike="noStrike" spc="-1"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4"/>
          <a:stretch/>
        </p:blipFill>
        <p:spPr bwMode="auto">
          <a:xfrm>
            <a:off x="6441120" y="1008000"/>
            <a:ext cx="1478880" cy="2082960"/>
          </a:xfrm>
          <a:prstGeom prst="rect">
            <a:avLst/>
          </a:prstGeom>
          <a:ln w="0">
            <a:noFill/>
          </a:ln>
        </p:spPr>
      </p:pic>
      <p:sp>
        <p:nvSpPr>
          <p:cNvPr id="157" name="Прямоугольник 5"/>
          <p:cNvSpPr/>
          <p:nvPr/>
        </p:nvSpPr>
        <p:spPr bwMode="auto">
          <a:xfrm>
            <a:off x="4320000" y="3168000"/>
            <a:ext cx="4617719" cy="517079"/>
          </a:xfrm>
          <a:prstGeom prst="rect">
            <a:avLst/>
          </a:prstGeom>
          <a:solidFill>
            <a:srgbClr val="2B2BFE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Герой Социалистического Труда,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академик Сергей Алексеевич Лебедев(1902—1974)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 bwMode="auto">
          <a:xfrm>
            <a:off x="187560" y="309960"/>
            <a:ext cx="8791200" cy="504360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-1">
                <a:solidFill>
                  <a:srgbClr val="2B2BFE"/>
                </a:solidFill>
                <a:latin typeface="Tahoma"/>
              </a:rPr>
              <a:t>0.1 Немного истории. БЭСМ-6</a:t>
            </a:r>
            <a:endParaRPr lang="ru-RU" sz="2400" b="0" strike="noStrike" spc="-1">
              <a:solidFill>
                <a:srgbClr val="FFFFFF"/>
              </a:solidFill>
              <a:latin typeface="Tahoma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3"/>
          <a:stretch/>
        </p:blipFill>
        <p:spPr bwMode="auto">
          <a:xfrm>
            <a:off x="220680" y="1080000"/>
            <a:ext cx="3250440" cy="2304000"/>
          </a:xfrm>
          <a:prstGeom prst="rect">
            <a:avLst/>
          </a:prstGeom>
          <a:ln w="0">
            <a:noFill/>
          </a:ln>
        </p:spPr>
      </p:pic>
      <p:sp>
        <p:nvSpPr>
          <p:cNvPr id="161" name="Прямоугольник 5"/>
          <p:cNvSpPr/>
          <p:nvPr/>
        </p:nvSpPr>
        <p:spPr bwMode="auto">
          <a:xfrm>
            <a:off x="216000" y="3481560"/>
            <a:ext cx="8793719" cy="3077399"/>
          </a:xfrm>
          <a:prstGeom prst="rect">
            <a:avLst/>
          </a:prstGeom>
          <a:solidFill>
            <a:srgbClr val="2B2BFE"/>
          </a:solidFill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Элементная база — транзисторный парафазный усилитель с диодной логикой на входе.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Тактовая частота — 10 МГц.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48-битное машинное слово.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Быстродействие — около 1 млн оп/сек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Конвейерный центральный процессор (ЦП) с отдельными конвейерами(«трубопровод») для устройства управления (УУ) и арифметического устройства (АУ). Конвейер позволял совмещать обработку нескольких команд, находящихся на разных стадиях выполнения (14 команд).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8-слойная физическая организация памяти.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Виртуальная адресация памяти и расширяемые регистры страничной приписки.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Совмещённое АУ для целой и плавающей арифметики.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Кеш на 16 48-битных слов: 4 чтения данных, 4 чтения команд, 8 — буфер записи.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Система команд — 50 24-битных команд (по две в слове).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Потребляемая мощность — 50 кВт.</a:t>
            </a:r>
            <a:endParaRPr lang="ru-RU" sz="1400" b="0" strike="noStrike" spc="-1">
              <a:latin typeface="Arial"/>
            </a:endParaRPr>
          </a:p>
          <a:p>
            <a:pPr algn="just">
              <a:lnSpc>
                <a:spcPct val="100000"/>
              </a:lnSpc>
              <a:buNone/>
              <a:defRPr/>
            </a:pPr>
            <a:r>
              <a:rPr lang="ru-RU" sz="1400" b="0" strike="noStrike" spc="-1">
                <a:solidFill>
                  <a:srgbClr val="FFFFFF"/>
                </a:solidFill>
                <a:latin typeface="Tahoma"/>
              </a:rPr>
              <a:t>Площадь, необходимая для размещения машины — 225 кв. м.</a:t>
            </a:r>
            <a:endParaRPr lang="ru-RU" sz="1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1364594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 marL="349965" indent="-349965">
              <a:lnSpc>
                <a:spcPct val="100000"/>
              </a:lnSpc>
              <a:buAutoNum type="arabicPeriod"/>
              <a:defRPr/>
            </a:pP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Языки программирования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2838681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99439" y="1069473"/>
            <a:ext cx="7932999" cy="5056692"/>
          </a:xfrm>
        </p:spPr>
        <p:txBody>
          <a:bodyPr/>
          <a:lstStyle/>
          <a:p>
            <a:pPr>
              <a:defRPr/>
            </a:pPr>
            <a:r>
              <a:rPr lang="ru-RU"/>
              <a:t>Высокого уровня</a:t>
            </a:r>
            <a:endParaRPr lang="ru-RU"/>
          </a:p>
          <a:p>
            <a:pPr lvl="1">
              <a:defRPr/>
            </a:pPr>
            <a:r>
              <a:rPr lang="ru-RU"/>
              <a:t>С,С++, </a:t>
            </a:r>
            <a:r>
              <a:rPr lang="en-US"/>
              <a:t>Go, Rust, Pyt</a:t>
            </a:r>
            <a:r>
              <a:rPr lang="en-US"/>
              <a:t>hon,Java</a:t>
            </a:r>
            <a:endParaRPr lang="ru-RU"/>
          </a:p>
          <a:p>
            <a:pPr>
              <a:defRPr/>
            </a:pPr>
            <a:r>
              <a:rPr lang="ru-RU"/>
              <a:t>Низкого уровня</a:t>
            </a:r>
            <a:endParaRPr lang="ru-RU"/>
          </a:p>
          <a:p>
            <a:pPr lvl="1">
              <a:defRPr/>
            </a:pPr>
            <a:r>
              <a:rPr lang="ru-RU"/>
              <a:t>Ассемблер</a:t>
            </a:r>
            <a:endParaRPr lang="ru-RU"/>
          </a:p>
          <a:p>
            <a:pPr lvl="1">
              <a:defRPr/>
            </a:pPr>
            <a:endParaRPr lang="ru-RU"/>
          </a:p>
          <a:p>
            <a:pPr marL="457200" lvl="1" indent="0">
              <a:buFont typeface="Arial"/>
              <a:buNone/>
              <a:defRPr/>
            </a:pPr>
            <a:r>
              <a:rPr lang="ru-RU"/>
              <a:t>Ассемблер – язык представления команд процессора (машинный код) в виде, доступном для чтения человеком.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4185698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Пример программы(Радио86-РК,КР580ВМ80А)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0584025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99439" y="1069473"/>
            <a:ext cx="7932999" cy="505669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 marL="0" indent="0" algn="ctr">
              <a:buFont typeface="Arial"/>
              <a:buNone/>
              <a:defRPr/>
            </a:pPr>
            <a:r>
              <a:rPr lang="ru-RU" b="1"/>
              <a:t>Машинный код</a:t>
            </a:r>
            <a:endParaRPr lang="ru-RU" b="1"/>
          </a:p>
          <a:p>
            <a:pPr marL="0" indent="0" algn="ctr">
              <a:buFont typeface="Arial"/>
              <a:buNone/>
              <a:defRPr/>
            </a:pPr>
            <a:endParaRPr lang="ru-RU"/>
          </a:p>
          <a:p>
            <a:pPr marL="0" indent="0">
              <a:buFont typeface="Arial"/>
              <a:buNone/>
              <a:defRPr/>
            </a:pPr>
            <a:r>
              <a:rPr lang="ru-RU"/>
              <a:t>0000: </a:t>
            </a:r>
            <a:r>
              <a:rPr lang="en-US"/>
              <a:t>CD 03 F8 FE 2E CA 6C F8 4E CD 09 F8 C3 00 00</a:t>
            </a:r>
            <a:endParaRPr lang="en-US"/>
          </a:p>
          <a:p>
            <a:pPr marL="0" indent="0">
              <a:buFont typeface="Arial"/>
              <a:buNone/>
              <a:defRPr/>
            </a:pPr>
            <a:endParaRPr lang="ru-RU"/>
          </a:p>
          <a:p>
            <a:pPr marL="0" indent="0" algn="ctr">
              <a:buFont typeface="Arial"/>
              <a:buNone/>
              <a:defRPr/>
            </a:pPr>
            <a:r>
              <a:rPr lang="ru-RU" b="1"/>
              <a:t>Ассемблер</a:t>
            </a:r>
            <a:endParaRPr lang="ru-RU" b="1"/>
          </a:p>
          <a:p>
            <a:pPr marL="0" indent="0" algn="l">
              <a:buFont typeface="Arial"/>
              <a:buNone/>
              <a:defRPr/>
            </a:pPr>
            <a:r>
              <a:rPr lang="ru-RU" b="0" i="1"/>
              <a:t>	Программа		Результат трансляции</a:t>
            </a:r>
            <a:endParaRPr lang="ru-RU"/>
          </a:p>
          <a:p>
            <a:pPr marL="0" indent="0">
              <a:buFont typeface="Arial"/>
              <a:buNone/>
              <a:defRPr/>
            </a:pPr>
            <a:r>
              <a:rPr lang="ru-RU"/>
              <a:t>				</a:t>
            </a:r>
            <a:r>
              <a:rPr lang="ru-RU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Адрес</a:t>
            </a:r>
            <a:r>
              <a:rPr lang="ru-RU"/>
              <a:t>		Машинный код</a:t>
            </a:r>
            <a:endParaRPr lang="ru-RU"/>
          </a:p>
          <a:p>
            <a:pPr marL="0" indent="0">
              <a:buFont typeface="Arial"/>
              <a:buNone/>
              <a:defRPr/>
            </a:pPr>
            <a:r>
              <a:rPr lang="en-US"/>
              <a:t>M1: CALL 0F803h		</a:t>
            </a: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0000:		</a:t>
            </a:r>
            <a:r>
              <a:rPr lang="en-US"/>
              <a:t>CD 03 F8</a:t>
            </a:r>
            <a:endParaRPr lang="en-US"/>
          </a:p>
          <a:p>
            <a:pPr marL="0" indent="0">
              <a:buFont typeface="Arial"/>
              <a:buNone/>
              <a:defRPr/>
            </a:pPr>
            <a:r>
              <a:rPr lang="en-US"/>
              <a:t>       CMP A,2Eh		</a:t>
            </a: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0003:</a:t>
            </a: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/>
              <a:t>FE 2E</a:t>
            </a:r>
            <a:endParaRPr lang="en-US"/>
          </a:p>
          <a:p>
            <a:pPr marL="0" indent="0">
              <a:buFont typeface="Arial"/>
              <a:buNone/>
              <a:defRPr/>
            </a:pPr>
            <a:r>
              <a:rPr lang="en-US"/>
              <a:t>       JZ 0</a:t>
            </a:r>
            <a:r>
              <a:rPr lang="en-US"/>
              <a:t>F86Ch		</a:t>
            </a: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0005:</a:t>
            </a:r>
            <a:r>
              <a:rPr lang="ru-RU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/>
              <a:t>CA 6C F8</a:t>
            </a:r>
            <a:endParaRPr lang="en-US"/>
          </a:p>
          <a:p>
            <a:pPr marL="0" indent="0">
              <a:buFont typeface="Arial"/>
              <a:buNone/>
              <a:defRPr/>
            </a:pPr>
            <a:r>
              <a:rPr lang="en-US"/>
              <a:t>       MOV C,A		</a:t>
            </a: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0008:</a:t>
            </a:r>
            <a:r>
              <a:rPr lang="ru-RU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		</a:t>
            </a:r>
            <a:r>
              <a:rPr lang="en-US"/>
              <a:t>4E</a:t>
            </a:r>
            <a:endParaRPr lang="en-US"/>
          </a:p>
          <a:p>
            <a:pPr marL="0" indent="0">
              <a:buFont typeface="Arial"/>
              <a:buNone/>
              <a:defRPr/>
            </a:pPr>
            <a:r>
              <a:rPr lang="en-US"/>
              <a:t>       CALL 0F809h		</a:t>
            </a: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0009:		</a:t>
            </a:r>
            <a:r>
              <a:rPr lang="en-US"/>
              <a:t>CD 09 F8</a:t>
            </a:r>
            <a:endParaRPr lang="en-US"/>
          </a:p>
          <a:p>
            <a:pPr marL="0" indent="0">
              <a:buFont typeface="Arial"/>
              <a:buNone/>
              <a:defRPr/>
            </a:pPr>
            <a:r>
              <a:rPr lang="en-US"/>
              <a:t>       JMP </a:t>
            </a:r>
            <a:r>
              <a:rPr lang="en-US"/>
              <a:t>M1			</a:t>
            </a:r>
            <a:r>
              <a:rPr lang="en-US" sz="3200" b="0" i="0" u="none" strike="noStrike" cap="none" spc="0">
                <a:solidFill>
                  <a:schemeClr val="accent6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000C:</a:t>
            </a:r>
            <a:r>
              <a:rPr lang="en-US"/>
              <a:t>		C3 00 00</a:t>
            </a:r>
            <a:endParaRPr lang="ru-RU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185489" name="PlaceHolder 1"/>
          <p:cNvSpPr>
            <a:spLocks noGrp="1"/>
          </p:cNvSpPr>
          <p:nvPr>
            <p:ph type="title"/>
          </p:nvPr>
        </p:nvSpPr>
        <p:spPr bwMode="auto">
          <a:xfrm flipH="0" flipV="0">
            <a:off x="590871" y="274638"/>
            <a:ext cx="7941567" cy="544177"/>
          </a:xfrm>
          <a:prstGeom prst="rect">
            <a:avLst/>
          </a:prstGeom>
          <a:solidFill>
            <a:srgbClr val="FFFFFF"/>
          </a:solidFill>
          <a:ln w="38160">
            <a:solidFill>
              <a:srgbClr val="2B2BFE"/>
            </a:solidFill>
            <a:round/>
          </a:ln>
        </p:spPr>
        <p:txBody>
          <a:bodyPr anchor="ctr">
            <a:noAutofit/>
          </a:bodyPr>
          <a:p>
            <a:pPr>
              <a:lnSpc>
                <a:spcPct val="100000"/>
              </a:lnSpc>
              <a:buNone/>
              <a:defRPr/>
            </a:pPr>
            <a:r>
              <a:rPr lang="ru-RU" sz="2400" b="0" strike="noStrike" spc="0">
                <a:solidFill>
                  <a:srgbClr val="2B2BFE"/>
                </a:solidFill>
                <a:latin typeface="Tahoma"/>
              </a:rPr>
              <a:t>Известны типы процессоров (архитектур)</a:t>
            </a:r>
            <a:r>
              <a:rPr lang="ru-RU" sz="2400" b="0" strike="noStrike" spc="0">
                <a:solidFill>
                  <a:srgbClr val="FFFFFF"/>
                </a:solidFill>
                <a:latin typeface="Tahoma"/>
              </a:rPr>
              <a:t> (</a:t>
            </a:r>
            <a:endParaRPr lang="ru-RU" sz="2400" b="0" strike="noStrike" spc="0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38156634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599439" y="1069473"/>
            <a:ext cx="7932999" cy="505669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/>
              <a:t>Обычный компьютер, ноутбук</a:t>
            </a:r>
            <a:r>
              <a:rPr lang="en-US"/>
              <a:t>?</a:t>
            </a:r>
            <a:endParaRPr lang="en-US"/>
          </a:p>
          <a:p>
            <a:pPr marL="0" indent="0">
              <a:buFont typeface="Arial"/>
              <a:buNone/>
              <a:defRPr/>
            </a:pPr>
            <a:endParaRPr lang="ru-RU"/>
          </a:p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ial">
  <a:themeElements>
    <a:clrScheme name="Officia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Ocean</Template>
  <TotalTime>0</TotalTime>
  <Words>0</Words>
  <Application>ONLYOFFICE/7.5.1.23</Application>
  <DocSecurity>0</DocSecurity>
  <PresentationFormat/>
  <Paragraphs>0</Paragraphs>
  <Slides>29</Slides>
  <Notes>29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Manager/>
  <Company>Я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Модуль 1.</dc:title>
  <dc:subject/>
  <dc:creator>Боб</dc:creator>
  <cp:keywords/>
  <dc:description/>
  <dc:identifier/>
  <dc:language>ru-RU</dc:language>
  <cp:lastModifiedBy/>
  <cp:revision>472</cp:revision>
  <dcterms:created xsi:type="dcterms:W3CDTF">2008-08-28T17:25:44Z</dcterms:created>
  <dcterms:modified xsi:type="dcterms:W3CDTF">2024-02-14T00:47:35Z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0.000000</vt:r8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r8>0.000000</vt:r8>
  </property>
  <property fmtid="{D5CDD505-2E9C-101B-9397-08002B2CF9AE}" pid="6" name="Notes">
    <vt:r8>0.000000</vt:r8>
  </property>
  <property fmtid="{D5CDD505-2E9C-101B-9397-08002B2CF9AE}" pid="7" name="PresentationFormat">
    <vt:lpwstr>Экран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r8>20.000000</vt:r8>
  </property>
</Properties>
</file>