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2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A%20SAI%20JASWANTH\Downloads\Final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ATA%20SAI%20JASWANTH\Downloads\Final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baseline="0"/>
              <a:t>Top - 5 Category by aggregate "Popularity"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- 5 Categories'!$E$3</c:f>
              <c:strCache>
                <c:ptCount val="1"/>
                <c:pt idx="0">
                  <c:v>Total_Score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'Top - 5 Categories'!$D$4:$D$8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- 5 Categories'!$E$4:$E$8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5-4C0D-8959-705C8EC2D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9177664"/>
        <c:axId val="589195904"/>
      </c:barChart>
      <c:catAx>
        <c:axId val="58917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195904"/>
        <c:crosses val="autoZero"/>
        <c:auto val="1"/>
        <c:lblAlgn val="ctr"/>
        <c:lblOffset val="100"/>
        <c:noMultiLvlLbl val="0"/>
      </c:catAx>
      <c:valAx>
        <c:axId val="58919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1776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7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700" baseline="0"/>
              <a:t>Popularity Percentage Share from top -5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7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'Top - 5 Categories'!$E$3</c:f>
              <c:strCache>
                <c:ptCount val="1"/>
                <c:pt idx="0">
                  <c:v>Total_Score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45A-46F2-82F0-1F6C5FEC23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45A-46F2-82F0-1F6C5FEC23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45A-46F2-82F0-1F6C5FEC23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45A-46F2-82F0-1F6C5FEC23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45A-46F2-82F0-1F6C5FEC230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- 5 Categories'!$D$4:$D$8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- 5 Categories'!$E$4:$E$8</c:f>
              <c:numCache>
                <c:formatCode>General</c:formatCode>
                <c:ptCount val="5"/>
                <c:pt idx="0">
                  <c:v>68624</c:v>
                </c:pt>
                <c:pt idx="1">
                  <c:v>65405</c:v>
                </c:pt>
                <c:pt idx="2">
                  <c:v>63138</c:v>
                </c:pt>
                <c:pt idx="3">
                  <c:v>63035</c:v>
                </c:pt>
                <c:pt idx="4">
                  <c:v>61598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5A-46F2-82F0-1F6C5FEC23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72411" y="386341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451639" y="2794729"/>
            <a:ext cx="5443141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8800" b="1" dirty="0">
                <a:solidFill>
                  <a:schemeClr val="bg1">
                    <a:lumMod val="95000"/>
                  </a:schemeClr>
                </a:solidFill>
              </a:rPr>
              <a:t>Data </a:t>
            </a:r>
          </a:p>
          <a:p>
            <a:pPr algn="ctr"/>
            <a:r>
              <a:rPr lang="en-US" sz="8800" b="1" spc="-105" dirty="0">
                <a:solidFill>
                  <a:schemeClr val="bg1">
                    <a:lumMod val="95000"/>
                  </a:schemeClr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32683"/>
            <a:chOff x="0" y="0"/>
            <a:chExt cx="11564591" cy="457691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2787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SJ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dirty="0"/>
              <a:t> 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                                                      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Social Buzz is a fast-growing technology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200" dirty="0">
                <a:solidFill>
                  <a:srgbClr val="404040"/>
                </a:solidFill>
                <a:latin typeface="DeepSeek-CJK-patch"/>
              </a:rPr>
              <a:t>                               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unicorn quickly to its global scale. Accenture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200" dirty="0">
                <a:solidFill>
                  <a:srgbClr val="404040"/>
                </a:solidFill>
                <a:latin typeface="DeepSeek-CJK-patch"/>
              </a:rPr>
              <a:t>                               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has begun a 3-month POC focusing on </a:t>
            </a:r>
            <a:r>
              <a:rPr lang="en-IN" sz="3200" b="0" i="0" dirty="0">
                <a:solidFill>
                  <a:srgbClr val="404040"/>
                </a:solidFill>
                <a:effectLst/>
                <a:latin typeface="DeepSeek-CJK-patch"/>
              </a:rPr>
              <a:t>these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sz="3200" dirty="0">
                <a:solidFill>
                  <a:srgbClr val="404040"/>
                </a:solidFill>
                <a:latin typeface="DeepSeek-CJK-patch"/>
              </a:rPr>
              <a:t>                                tasks:- </a:t>
            </a:r>
            <a:r>
              <a:rPr lang="en-IN" sz="3200" b="0" i="0" dirty="0">
                <a:solidFill>
                  <a:srgbClr val="404040"/>
                </a:solidFill>
                <a:effectLst/>
                <a:latin typeface="DeepSeek-CJK-patch"/>
              </a:rPr>
              <a:t>  </a:t>
            </a:r>
          </a:p>
          <a:p>
            <a:pPr marL="4114800" lvl="8" indent="-4572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An audit of Social Buzz's big data practice</a:t>
            </a:r>
          </a:p>
          <a:p>
            <a:pPr marL="4114800" lvl="8" indent="-4572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Recommendations for a successful IPO</a:t>
            </a:r>
          </a:p>
          <a:p>
            <a:pPr marL="4114800" lvl="8" indent="-457200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Analysis to find Social Buzz's top 5 most</a:t>
            </a:r>
            <a:b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popular categories of content</a:t>
            </a:r>
          </a:p>
          <a:p>
            <a:pPr lvl="8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IN" sz="3200" dirty="0">
                <a:solidFill>
                  <a:srgbClr val="404040"/>
                </a:solidFill>
                <a:latin typeface="DeepSeek-CJK-patch"/>
              </a:rPr>
              <a:t>                                               </a:t>
            </a:r>
            <a:r>
              <a:rPr lang="en-IN" sz="32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IN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sz="3200" b="0" i="0" dirty="0">
                <a:solidFill>
                  <a:srgbClr val="404040"/>
                </a:solidFill>
                <a:effectLst/>
                <a:latin typeface="DeepSeek-CJK-patch"/>
              </a:rPr>
              <a:t>                 </a:t>
            </a:r>
            <a:endParaRPr lang="en-US" sz="32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068573" y="2183392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47137" y="444797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352787" y="190500"/>
            <a:ext cx="9964482" cy="100965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O                                                                                                        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sz="3200" dirty="0">
                <a:solidFill>
                  <a:schemeClr val="bg1">
                    <a:lumMod val="95000"/>
                  </a:schemeClr>
                </a:solidFill>
              </a:rPr>
              <a:t>                               </a:t>
            </a:r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Over 100000 posts per day</a:t>
            </a:r>
          </a:p>
          <a:p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                               36,500,000 pieces content per year</a:t>
            </a:r>
          </a:p>
          <a:p>
            <a:endParaRPr lang="en-AU" sz="32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AU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                              But how to capitalize on it when there is         </a:t>
            </a:r>
          </a:p>
          <a:p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                              to much?</a:t>
            </a:r>
          </a:p>
          <a:p>
            <a:endParaRPr lang="en-AU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                              Analysis to find Social Buzz’s top 5 most</a:t>
            </a:r>
          </a:p>
          <a:p>
            <a:r>
              <a:rPr lang="en-AU" sz="3200" b="1" dirty="0">
                <a:solidFill>
                  <a:schemeClr val="bg1">
                    <a:lumMod val="95000"/>
                  </a:schemeClr>
                </a:solidFill>
              </a:rPr>
              <a:t>                              popular categories of content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774698" y="4236437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787991" y="708428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28712-8E07-DE9C-C92B-889EB8F11642}"/>
              </a:ext>
            </a:extLst>
          </p:cNvPr>
          <p:cNvSpPr txBox="1"/>
          <p:nvPr/>
        </p:nvSpPr>
        <p:spPr>
          <a:xfrm>
            <a:off x="13566726" y="7512889"/>
            <a:ext cx="4482220" cy="1050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Andrew Fleming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A91854-7213-5C1C-F41E-277845451FF8}"/>
              </a:ext>
            </a:extLst>
          </p:cNvPr>
          <p:cNvSpPr txBox="1"/>
          <p:nvPr/>
        </p:nvSpPr>
        <p:spPr>
          <a:xfrm>
            <a:off x="13299057" y="4538245"/>
            <a:ext cx="4482220" cy="1050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Marcus Rompton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Senior Principal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B4C739-3416-0752-F614-7DAB5F7B4181}"/>
              </a:ext>
            </a:extLst>
          </p:cNvPr>
          <p:cNvSpPr txBox="1"/>
          <p:nvPr/>
        </p:nvSpPr>
        <p:spPr>
          <a:xfrm>
            <a:off x="13274673" y="1537015"/>
            <a:ext cx="4482220" cy="1050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Korrapati Jaswanth</a:t>
            </a:r>
          </a:p>
          <a:p>
            <a:pPr algn="ctr">
              <a:lnSpc>
                <a:spcPct val="150000"/>
              </a:lnSpc>
            </a:pPr>
            <a:r>
              <a:rPr lang="en-US" sz="24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Data Analyst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14A5590-77EE-46E5-256E-72E09C4AD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1168534"/>
            <a:ext cx="2187334" cy="21873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52FC4DD9-0DED-0AD2-F34A-4A19EDF18E4D}"/>
              </a:ext>
            </a:extLst>
          </p:cNvPr>
          <p:cNvSpPr txBox="1"/>
          <p:nvPr/>
        </p:nvSpPr>
        <p:spPr>
          <a:xfrm>
            <a:off x="6396750" y="1034647"/>
            <a:ext cx="754785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AC777B34-D88C-B61E-B9FE-B206DB564C92}"/>
              </a:ext>
            </a:extLst>
          </p:cNvPr>
          <p:cNvSpPr txBox="1"/>
          <p:nvPr/>
        </p:nvSpPr>
        <p:spPr>
          <a:xfrm>
            <a:off x="13868400" y="1181100"/>
            <a:ext cx="35943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D605B7-174C-F3D8-67D0-A80159D5DCFE}"/>
              </a:ext>
            </a:extLst>
          </p:cNvPr>
          <p:cNvSpPr txBox="1"/>
          <p:nvPr/>
        </p:nvSpPr>
        <p:spPr>
          <a:xfrm>
            <a:off x="3230429" y="1247135"/>
            <a:ext cx="44822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FB9DCE-A9B8-2FE3-3DF0-6230186C33E9}"/>
              </a:ext>
            </a:extLst>
          </p:cNvPr>
          <p:cNvSpPr txBox="1"/>
          <p:nvPr/>
        </p:nvSpPr>
        <p:spPr>
          <a:xfrm>
            <a:off x="4693967" y="2744586"/>
            <a:ext cx="44822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25B3D6-5C31-6BDA-3A67-E04666F8436E}"/>
              </a:ext>
            </a:extLst>
          </p:cNvPr>
          <p:cNvSpPr txBox="1"/>
          <p:nvPr/>
        </p:nvSpPr>
        <p:spPr>
          <a:xfrm>
            <a:off x="6644895" y="4397056"/>
            <a:ext cx="44822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F23AEF-DF1F-DE2B-3E29-6BEF2CC83B90}"/>
              </a:ext>
            </a:extLst>
          </p:cNvPr>
          <p:cNvSpPr txBox="1"/>
          <p:nvPr/>
        </p:nvSpPr>
        <p:spPr>
          <a:xfrm>
            <a:off x="8818940" y="5981153"/>
            <a:ext cx="3418775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74098-62B7-5818-A456-84624CEBD57E}"/>
              </a:ext>
            </a:extLst>
          </p:cNvPr>
          <p:cNvSpPr txBox="1"/>
          <p:nvPr/>
        </p:nvSpPr>
        <p:spPr>
          <a:xfrm>
            <a:off x="11028041" y="7853083"/>
            <a:ext cx="4482220" cy="662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A5E161-6325-593C-C1EF-2528DFD01DCA}"/>
              </a:ext>
            </a:extLst>
          </p:cNvPr>
          <p:cNvSpPr txBox="1"/>
          <p:nvPr/>
        </p:nvSpPr>
        <p:spPr>
          <a:xfrm>
            <a:off x="2686015" y="952500"/>
            <a:ext cx="1163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Top 5 Most Popular Content Categories (By Total Reaction Score):</a:t>
            </a:r>
            <a:endParaRPr lang="en-IN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469BCB-E0F8-3FF1-FBEF-B94374E6050D}"/>
              </a:ext>
            </a:extLst>
          </p:cNvPr>
          <p:cNvSpPr txBox="1"/>
          <p:nvPr/>
        </p:nvSpPr>
        <p:spPr>
          <a:xfrm>
            <a:off x="2768764" y="2221800"/>
            <a:ext cx="120140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Animals</a:t>
            </a:r>
            <a:r>
              <a:rPr lang="en-US" sz="2400" dirty="0"/>
              <a:t> top the chart with a </a:t>
            </a:r>
            <a:r>
              <a:rPr lang="en-US" sz="2400" b="1" dirty="0"/>
              <a:t>total score of 68,624</a:t>
            </a:r>
            <a:r>
              <a:rPr lang="en-US" sz="2400" dirty="0"/>
              <a:t>, indicating that content related to animals generates the </a:t>
            </a:r>
            <a:r>
              <a:rPr lang="en-US" sz="2400" b="1" dirty="0"/>
              <a:t>strongest emotional connection</a:t>
            </a:r>
            <a:r>
              <a:rPr lang="en-US" sz="2400" dirty="0"/>
              <a:t> and engagement from users.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A580A-3906-00F7-8499-F18F1F2391C5}"/>
              </a:ext>
            </a:extLst>
          </p:cNvPr>
          <p:cNvSpPr txBox="1"/>
          <p:nvPr/>
        </p:nvSpPr>
        <p:spPr>
          <a:xfrm>
            <a:off x="2777908" y="3269795"/>
            <a:ext cx="11776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Science</a:t>
            </a:r>
            <a:r>
              <a:rPr lang="en-US" sz="2400" dirty="0"/>
              <a:t> (65,405) and </a:t>
            </a:r>
            <a:r>
              <a:rPr lang="en-US" sz="2400" b="1" dirty="0"/>
              <a:t>Healthy Eating</a:t>
            </a:r>
            <a:r>
              <a:rPr lang="en-US" sz="2400" dirty="0"/>
              <a:t> (63,138) are also highly popular categories, showing a strong user interest in </a:t>
            </a:r>
            <a:r>
              <a:rPr lang="en-US" sz="2400" b="1" dirty="0"/>
              <a:t>educational and wellness content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0FEFF-07E3-CADA-E610-3A22D66E5DBA}"/>
              </a:ext>
            </a:extLst>
          </p:cNvPr>
          <p:cNvSpPr txBox="1"/>
          <p:nvPr/>
        </p:nvSpPr>
        <p:spPr>
          <a:xfrm>
            <a:off x="2768764" y="4443139"/>
            <a:ext cx="120140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Technology</a:t>
            </a:r>
            <a:r>
              <a:rPr lang="en-US" sz="2400" dirty="0"/>
              <a:t> (63,035) and </a:t>
            </a:r>
            <a:r>
              <a:rPr lang="en-US" sz="2400" b="1" dirty="0"/>
              <a:t>Food</a:t>
            </a:r>
            <a:r>
              <a:rPr lang="en-US" sz="2400" dirty="0"/>
              <a:t> (61,598) closely follow, suggesting that </a:t>
            </a:r>
            <a:r>
              <a:rPr lang="en-US" sz="2400" b="1" dirty="0"/>
              <a:t>innovation</a:t>
            </a:r>
            <a:r>
              <a:rPr lang="en-US" sz="2400" dirty="0"/>
              <a:t> and </a:t>
            </a:r>
            <a:r>
              <a:rPr lang="en-US" sz="2400" b="1" dirty="0"/>
              <a:t>lifestyle content</a:t>
            </a:r>
            <a:r>
              <a:rPr lang="en-US" sz="2400" dirty="0"/>
              <a:t> continue to be important pillars of engagement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CDB28B4-1C2E-F23F-A0C6-789A1D7C4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522230"/>
              </p:ext>
            </p:extLst>
          </p:nvPr>
        </p:nvGraphicFramePr>
        <p:xfrm>
          <a:off x="3169897" y="2023499"/>
          <a:ext cx="10927103" cy="674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8A9B345-2E28-5041-617D-8BA5993A775C}"/>
              </a:ext>
            </a:extLst>
          </p:cNvPr>
          <p:cNvSpPr txBox="1"/>
          <p:nvPr/>
        </p:nvSpPr>
        <p:spPr>
          <a:xfrm>
            <a:off x="14554200" y="3009900"/>
            <a:ext cx="3393426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-80" dirty="0">
                <a:latin typeface="Graphik Regular" panose="020B0503030202060203" pitchFamily="34" charset="0"/>
              </a:rPr>
              <a:t> </a:t>
            </a:r>
            <a:r>
              <a:rPr lang="en-US" sz="3200" b="1" spc="-80" dirty="0">
                <a:solidFill>
                  <a:schemeClr val="accent6">
                    <a:lumMod val="75000"/>
                  </a:schemeClr>
                </a:solidFill>
                <a:latin typeface="Graphik Regular" panose="020B0503030202060203" pitchFamily="34" charset="0"/>
              </a:rPr>
              <a:t>A bar chart is a great way to show popularity for the Top – 5 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9F9DD8E-1D0D-D2E7-983E-EE52A7F5C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127647"/>
              </p:ext>
            </p:extLst>
          </p:nvPr>
        </p:nvGraphicFramePr>
        <p:xfrm>
          <a:off x="3106971" y="2216399"/>
          <a:ext cx="8626888" cy="5366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6F8C64C-E13D-63D9-9843-5636546AD49B}"/>
              </a:ext>
            </a:extLst>
          </p:cNvPr>
          <p:cNvSpPr txBox="1"/>
          <p:nvPr/>
        </p:nvSpPr>
        <p:spPr>
          <a:xfrm>
            <a:off x="12747922" y="3154680"/>
            <a:ext cx="339342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-80" dirty="0">
                <a:solidFill>
                  <a:schemeClr val="accent6">
                    <a:lumMod val="75000"/>
                  </a:schemeClr>
                </a:solidFill>
                <a:latin typeface="Graphik Regular" panose="020B0503030202060203" pitchFamily="34" charset="0"/>
              </a:rPr>
              <a:t>Within the Top – 5 Categories, you can then reformat the data to show popularity % share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321</Words>
  <Application>Microsoft Office PowerPoint</Application>
  <PresentationFormat>Custom</PresentationFormat>
  <Paragraphs>104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Graphik Regular</vt:lpstr>
      <vt:lpstr>DeepSeek-CJK-patch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korrapati jaswanth</cp:lastModifiedBy>
  <cp:revision>12</cp:revision>
  <dcterms:created xsi:type="dcterms:W3CDTF">2006-08-16T00:00:00Z</dcterms:created>
  <dcterms:modified xsi:type="dcterms:W3CDTF">2025-05-23T01:02:49Z</dcterms:modified>
  <dc:identifier>DAEhDyfaYKE</dc:identifier>
</cp:coreProperties>
</file>