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5" r:id="rId2"/>
    <p:sldId id="334" r:id="rId3"/>
    <p:sldId id="332" r:id="rId4"/>
    <p:sldId id="325" r:id="rId5"/>
    <p:sldId id="333" r:id="rId6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4343"/>
    <a:srgbClr val="33A9AF"/>
    <a:srgbClr val="C25252"/>
    <a:srgbClr val="DDD937"/>
    <a:srgbClr val="3C59D4"/>
    <a:srgbClr val="98B53D"/>
    <a:srgbClr val="F5F5F5"/>
    <a:srgbClr val="EEEEEE"/>
    <a:srgbClr val="3386AF"/>
    <a:srgbClr val="2C8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05" autoAdjust="0"/>
    <p:restoredTop sz="96405" autoAdjust="0"/>
  </p:normalViewPr>
  <p:slideViewPr>
    <p:cSldViewPr snapToGrid="0">
      <p:cViewPr varScale="1">
        <p:scale>
          <a:sx n="34" d="100"/>
          <a:sy n="34" d="100"/>
        </p:scale>
        <p:origin x="75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1A69-C562-4FC5-92DC-994CDC1376A2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47B73-6B03-4EF3-AD40-683CE00DAB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30sek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02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4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74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2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0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2AF2-EA92-44F8-853B-5E3554E36C48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43500"/>
            <a:ext cx="24384000" cy="5715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698"/>
              </a:solidFill>
              <a:latin typeface="Bebas Neue" panose="020B0606020202050201" pitchFamily="34" charset="-9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4571836" y="5939980"/>
            <a:ext cx="191643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spc="100" dirty="0" err="1">
                <a:solidFill>
                  <a:schemeClr val="bg1"/>
                </a:solidFill>
                <a:latin typeface="Bebas Neue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Dynamische</a:t>
            </a:r>
            <a:r>
              <a:rPr lang="en-US" sz="6000" spc="100" dirty="0">
                <a:solidFill>
                  <a:schemeClr val="bg1"/>
                </a:solidFill>
                <a:latin typeface="Bebas Neue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000" spc="100" dirty="0" err="1">
                <a:solidFill>
                  <a:schemeClr val="bg1"/>
                </a:solidFill>
                <a:latin typeface="Bebas Neue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Programmiersprachen</a:t>
            </a:r>
            <a:endParaRPr lang="en-US" sz="6000" spc="100" dirty="0">
              <a:solidFill>
                <a:schemeClr val="bg1"/>
              </a:solidFill>
              <a:latin typeface="Bebas Neue Regular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6000" spc="100" dirty="0">
                <a:solidFill>
                  <a:schemeClr val="bg1"/>
                </a:solidFill>
                <a:latin typeface="Bebas Neue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SS 2016</a:t>
            </a:r>
            <a:endParaRPr lang="en-US" sz="7200" spc="100" dirty="0">
              <a:solidFill>
                <a:schemeClr val="bg1"/>
              </a:solidFill>
              <a:latin typeface="Bebas Neue Regular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6600" b="1" spc="100" dirty="0">
                <a:solidFill>
                  <a:schemeClr val="bg1"/>
                </a:solidFill>
                <a:latin typeface="Bebas Neue Regula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LUA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826346" y="5282149"/>
            <a:ext cx="0" cy="536680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://mb.cision.com/Public/2582/logo/9b0d719785b8f8b6_or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3353" y="-4761"/>
            <a:ext cx="2690648" cy="134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ole tekstowe 5"/>
          <p:cNvSpPr txBox="1"/>
          <p:nvPr/>
        </p:nvSpPr>
        <p:spPr>
          <a:xfrm>
            <a:off x="167101" y="12992103"/>
            <a:ext cx="8670571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de-DE" sz="3200" b="1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Vortrag: </a:t>
            </a:r>
            <a:r>
              <a:rPr lang="de-DE" sz="32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Joshua Schmidt, Philipp Kochanski</a:t>
            </a:r>
            <a:endParaRPr lang="en-US" sz="32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119" y="5404070"/>
            <a:ext cx="5180108" cy="518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8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034001" y="2232255"/>
            <a:ext cx="17706934" cy="16195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29923" y="2248450"/>
            <a:ext cx="2126019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4106" y="1204036"/>
            <a:ext cx="121514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ENTSTEHUNG von LUA</a:t>
            </a:r>
          </a:p>
        </p:txBody>
      </p:sp>
      <p:pic>
        <p:nvPicPr>
          <p:cNvPr id="26" name="Picture 2" descr="http://mb.cision.com/Public/2582/logo/9b0d719785b8f8b6_or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3353" y="-4761"/>
            <a:ext cx="2690648" cy="134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7"/>
          <p:cNvSpPr txBox="1"/>
          <p:nvPr/>
        </p:nvSpPr>
        <p:spPr>
          <a:xfrm>
            <a:off x="10175279" y="12793750"/>
            <a:ext cx="18927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LUA</a:t>
            </a:r>
            <a:endParaRPr lang="en-US" sz="2600" spc="300" dirty="0">
              <a:solidFill>
                <a:schemeClr val="tx1">
                  <a:lumMod val="85000"/>
                  <a:lumOff val="15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12330650" y="12793750"/>
            <a:ext cx="18927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cxnSp>
        <p:nvCxnSpPr>
          <p:cNvPr id="25" name="Straight Connector 17"/>
          <p:cNvCxnSpPr/>
          <p:nvPr/>
        </p:nvCxnSpPr>
        <p:spPr>
          <a:xfrm flipV="1">
            <a:off x="12288565" y="12771983"/>
            <a:ext cx="0" cy="5142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036344" y="4156546"/>
            <a:ext cx="1706819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57350" lvl="1" indent="-742950">
              <a:buSzPct val="70000"/>
              <a:buFont typeface="Source Code Pro" panose="020B0509030403020204" pitchFamily="49" charset="0"/>
              <a:buChar char=""/>
            </a:pP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 entwickelt 1993 von der Computer Graphics Technology Group </a:t>
            </a:r>
            <a:br>
              <a:rPr lang="de-DE" sz="4000" dirty="0">
                <a:latin typeface="Open Sans" charset="0"/>
                <a:ea typeface="Open Sans" charset="0"/>
                <a:cs typeface="Open Sans" charset="0"/>
              </a:rPr>
            </a:b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der Universität von Rio de Janeiro </a:t>
            </a:r>
          </a:p>
          <a:p>
            <a:pPr marL="1657350" lvl="1" indent="-742950">
              <a:buSzPct val="70000"/>
              <a:buFont typeface="Source Code Pro" panose="020B0509030403020204" pitchFamily="49" charset="0"/>
              <a:buChar char=""/>
            </a:pPr>
            <a:endParaRPr lang="de-DE" sz="4000" dirty="0">
              <a:latin typeface="Open Sans" charset="0"/>
              <a:ea typeface="Open Sans" charset="0"/>
              <a:cs typeface="Open Sans" charset="0"/>
            </a:endParaRPr>
          </a:p>
          <a:p>
            <a:pPr marL="1657350" lvl="1" indent="-742950">
              <a:buSzPct val="70000"/>
              <a:buFont typeface="Source Code Pro" panose="020B0509030403020204" pitchFamily="49" charset="0"/>
              <a:buChar char=""/>
            </a:pP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DEL (</a:t>
            </a:r>
            <a:r>
              <a:rPr lang="de-DE" sz="4000" dirty="0" err="1">
                <a:latin typeface="Open Sans" charset="0"/>
                <a:ea typeface="Open Sans" charset="0"/>
                <a:cs typeface="Open Sans" charset="0"/>
              </a:rPr>
              <a:t>data</a:t>
            </a: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de-DE" sz="4000" dirty="0" err="1">
                <a:latin typeface="Open Sans" charset="0"/>
                <a:ea typeface="Open Sans" charset="0"/>
                <a:cs typeface="Open Sans" charset="0"/>
              </a:rPr>
              <a:t>entry</a:t>
            </a: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de-DE" sz="4000" dirty="0" err="1">
                <a:latin typeface="Open Sans" charset="0"/>
                <a:ea typeface="Open Sans" charset="0"/>
                <a:cs typeface="Open Sans" charset="0"/>
              </a:rPr>
              <a:t>language</a:t>
            </a: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)</a:t>
            </a:r>
          </a:p>
          <a:p>
            <a:pPr marL="1657350" lvl="1" indent="-742950">
              <a:buSzPct val="70000"/>
              <a:buFont typeface="Source Code Pro" panose="020B0509030403020204" pitchFamily="49" charset="0"/>
              <a:buChar char=""/>
            </a:pPr>
            <a:endParaRPr lang="de-DE" sz="4000" dirty="0">
              <a:latin typeface="Open Sans" charset="0"/>
              <a:ea typeface="Open Sans" charset="0"/>
              <a:cs typeface="Open Sans" charset="0"/>
            </a:endParaRPr>
          </a:p>
          <a:p>
            <a:pPr marL="1657350" lvl="1" indent="-742950">
              <a:buSzPct val="70000"/>
              <a:buFont typeface="Source Code Pro" panose="020B0509030403020204" pitchFamily="49" charset="0"/>
              <a:buChar char=""/>
            </a:pP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Sol (Simple </a:t>
            </a:r>
            <a:r>
              <a:rPr lang="de-DE" sz="4000" dirty="0" err="1">
                <a:latin typeface="Open Sans" charset="0"/>
                <a:ea typeface="Open Sans" charset="0"/>
                <a:cs typeface="Open Sans" charset="0"/>
              </a:rPr>
              <a:t>object</a:t>
            </a: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de-DE" sz="4000" dirty="0" err="1">
                <a:latin typeface="Open Sans" charset="0"/>
                <a:ea typeface="Open Sans" charset="0"/>
                <a:cs typeface="Open Sans" charset="0"/>
              </a:rPr>
              <a:t>language</a:t>
            </a: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)</a:t>
            </a:r>
          </a:p>
          <a:p>
            <a:pPr marL="1657350" lvl="1" indent="-742950">
              <a:buSzPct val="70000"/>
              <a:buFont typeface="Source Code Pro" panose="020B0509030403020204" pitchFamily="49" charset="0"/>
              <a:buChar char=""/>
            </a:pPr>
            <a:endParaRPr lang="de-DE" sz="4000" dirty="0">
              <a:latin typeface="Open Sans" charset="0"/>
              <a:ea typeface="Open Sans" charset="0"/>
              <a:cs typeface="Open Sans" charset="0"/>
            </a:endParaRPr>
          </a:p>
          <a:p>
            <a:pPr marL="1657350" lvl="1" indent="-742950">
              <a:buSzPct val="70000"/>
              <a:buFont typeface="Source Code Pro" panose="020B0509030403020204" pitchFamily="49" charset="0"/>
              <a:buChar char=""/>
            </a:pP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später: Kombination von DEL und Sol (Sonne) zu </a:t>
            </a:r>
            <a:r>
              <a:rPr lang="de-DE" sz="4000" dirty="0" err="1">
                <a:latin typeface="Open Sans" charset="0"/>
                <a:ea typeface="Open Sans" charset="0"/>
                <a:cs typeface="Open Sans" charset="0"/>
              </a:rPr>
              <a:t>Lua</a:t>
            </a: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 (Mond)</a:t>
            </a:r>
          </a:p>
          <a:p>
            <a:pPr marL="2400300" lvl="2" indent="-571500">
              <a:buFont typeface="Arial" charset="0"/>
              <a:buChar char="•"/>
            </a:pPr>
            <a:endParaRPr lang="de-DE" sz="4000" dirty="0">
              <a:solidFill>
                <a:prstClr val="black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lvl="2">
              <a:buSzPct val="70000"/>
            </a:pPr>
            <a:endParaRPr lang="de-DE" sz="40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3" name="Straight Connector 19"/>
          <p:cNvCxnSpPr/>
          <p:nvPr/>
        </p:nvCxnSpPr>
        <p:spPr>
          <a:xfrm>
            <a:off x="2036344" y="2248450"/>
            <a:ext cx="13279856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4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034001" y="2232255"/>
            <a:ext cx="17706934" cy="16195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29923" y="2248450"/>
            <a:ext cx="2126019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4106" y="1204036"/>
            <a:ext cx="121514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LUA</a:t>
            </a:r>
          </a:p>
        </p:txBody>
      </p:sp>
      <p:pic>
        <p:nvPicPr>
          <p:cNvPr id="26" name="Picture 2" descr="http://mb.cision.com/Public/2582/logo/9b0d719785b8f8b6_or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3353" y="-4761"/>
            <a:ext cx="2690648" cy="134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7"/>
          <p:cNvSpPr txBox="1"/>
          <p:nvPr/>
        </p:nvSpPr>
        <p:spPr>
          <a:xfrm>
            <a:off x="10175279" y="12793750"/>
            <a:ext cx="18927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LUA</a:t>
            </a:r>
            <a:endParaRPr lang="en-US" sz="2600" spc="300" dirty="0">
              <a:solidFill>
                <a:schemeClr val="tx1">
                  <a:lumMod val="85000"/>
                  <a:lumOff val="15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12330650" y="12793750"/>
            <a:ext cx="18927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cxnSp>
        <p:nvCxnSpPr>
          <p:cNvPr id="25" name="Straight Connector 17"/>
          <p:cNvCxnSpPr/>
          <p:nvPr/>
        </p:nvCxnSpPr>
        <p:spPr>
          <a:xfrm flipV="1">
            <a:off x="12288565" y="12771983"/>
            <a:ext cx="0" cy="5142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036344" y="3356446"/>
            <a:ext cx="17189386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57350" lvl="1" indent="-742950">
              <a:buSzPct val="70000"/>
              <a:buFont typeface="Source Code Pro" panose="020B0509030403020204" pitchFamily="49" charset="0"/>
              <a:buChar char=""/>
            </a:pP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imperative Skriptsprache</a:t>
            </a:r>
          </a:p>
          <a:p>
            <a:pPr marL="2400300" lvl="2" indent="-571500">
              <a:buFont typeface="Arial" charset="0"/>
              <a:buChar char="•"/>
            </a:pP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implementiert in Ansi-C</a:t>
            </a:r>
          </a:p>
          <a:p>
            <a:pPr marL="2400300" lvl="2" indent="-571500">
              <a:buFont typeface="Arial" charset="0"/>
              <a:buChar char="•"/>
            </a:pP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unterstützt funktionale Programmierung</a:t>
            </a:r>
          </a:p>
          <a:p>
            <a:pPr marL="2400300" lvl="2" indent="-571500">
              <a:buFont typeface="Arial" charset="0"/>
              <a:buChar char="•"/>
            </a:pP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Objektorientierung kann „simuliert“ werden</a:t>
            </a:r>
          </a:p>
          <a:p>
            <a:pPr marL="2400300" lvl="2" indent="-571500">
              <a:buFont typeface="Arial" charset="0"/>
              <a:buChar char="•"/>
            </a:pPr>
            <a:endParaRPr lang="de-DE" sz="4000" dirty="0">
              <a:latin typeface="Open Sans" charset="0"/>
              <a:ea typeface="Open Sans" charset="0"/>
              <a:cs typeface="Open Sans" charset="0"/>
            </a:endParaRPr>
          </a:p>
          <a:p>
            <a:pPr marL="1485900" lvl="1" indent="-571500">
              <a:buSzPct val="70000"/>
              <a:buFont typeface="Source Code Pro" panose="020B0509030403020204" pitchFamily="49" charset="0"/>
              <a:buChar char=""/>
            </a:pP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plattformunabhängig, wird in Bytecode übersetzt</a:t>
            </a:r>
          </a:p>
          <a:p>
            <a:pPr marL="1485900" lvl="1" indent="-571500">
              <a:buSzPct val="70000"/>
              <a:buFont typeface="Source Code Pro" panose="020B0509030403020204" pitchFamily="49" charset="0"/>
              <a:buChar char=""/>
            </a:pPr>
            <a:endParaRPr lang="de-DE" sz="4000" dirty="0">
              <a:latin typeface="Open Sans" charset="0"/>
              <a:ea typeface="Open Sans" charset="0"/>
              <a:cs typeface="Open Sans" charset="0"/>
            </a:endParaRPr>
          </a:p>
          <a:p>
            <a:pPr marL="1485900" lvl="1" indent="-571500">
              <a:buSzPct val="70000"/>
              <a:buFont typeface="Source Code Pro" panose="020B0509030403020204" pitchFamily="49" charset="0"/>
              <a:buChar char=""/>
            </a:pP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vorrangige Verwendung als eingebettete Sprache</a:t>
            </a:r>
          </a:p>
          <a:p>
            <a:pPr marL="2400300" lvl="2" indent="-571500">
              <a:buFont typeface="Arial" charset="0"/>
              <a:buChar char="•"/>
            </a:pPr>
            <a:r>
              <a:rPr lang="de-DE" sz="4000" dirty="0">
                <a:solidFill>
                  <a:prstClr val="black"/>
                </a:solidFill>
                <a:latin typeface="Open Sans" charset="0"/>
                <a:ea typeface="Open Sans" charset="0"/>
                <a:cs typeface="Open Sans" charset="0"/>
              </a:rPr>
              <a:t>Programme: Adobe </a:t>
            </a:r>
            <a:r>
              <a:rPr lang="de-DE" sz="4000" dirty="0" err="1">
                <a:solidFill>
                  <a:prstClr val="black"/>
                </a:solidFill>
                <a:latin typeface="Open Sans" charset="0"/>
                <a:ea typeface="Open Sans" charset="0"/>
                <a:cs typeface="Open Sans" charset="0"/>
              </a:rPr>
              <a:t>Lightroom</a:t>
            </a:r>
            <a:r>
              <a:rPr lang="de-DE" sz="4000" dirty="0">
                <a:solidFill>
                  <a:prstClr val="black"/>
                </a:solidFill>
                <a:latin typeface="Open Sans" charset="0"/>
                <a:ea typeface="Open Sans" charset="0"/>
                <a:cs typeface="Open Sans" charset="0"/>
              </a:rPr>
              <a:t>, VLC Media Player, </a:t>
            </a:r>
            <a:r>
              <a:rPr lang="de-DE" sz="4000" dirty="0" err="1">
                <a:solidFill>
                  <a:prstClr val="black"/>
                </a:solidFill>
                <a:latin typeface="Open Sans" charset="0"/>
                <a:ea typeface="Open Sans" charset="0"/>
                <a:cs typeface="Open Sans" charset="0"/>
              </a:rPr>
              <a:t>Teamspeak</a:t>
            </a:r>
            <a:endParaRPr lang="de-DE" sz="4000" dirty="0">
              <a:solidFill>
                <a:prstClr val="black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2400300" lvl="2" indent="-571500">
              <a:buFont typeface="Arial" charset="0"/>
              <a:buChar char="•"/>
            </a:pPr>
            <a:r>
              <a:rPr lang="de-DE" sz="4000" dirty="0">
                <a:solidFill>
                  <a:prstClr val="black"/>
                </a:solidFill>
                <a:latin typeface="Open Sans" charset="0"/>
                <a:ea typeface="Open Sans" charset="0"/>
                <a:cs typeface="Open Sans" charset="0"/>
              </a:rPr>
              <a:t>Spiele: </a:t>
            </a:r>
            <a:r>
              <a:rPr lang="de-DE" sz="4000" dirty="0" err="1">
                <a:solidFill>
                  <a:prstClr val="black"/>
                </a:solidFill>
                <a:latin typeface="Open Sans" charset="0"/>
                <a:ea typeface="Open Sans" charset="0"/>
                <a:cs typeface="Open Sans" charset="0"/>
              </a:rPr>
              <a:t>Civilization</a:t>
            </a:r>
            <a:r>
              <a:rPr lang="de-DE" sz="4000" dirty="0">
                <a:solidFill>
                  <a:prstClr val="black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de-DE" sz="4000" dirty="0" err="1">
                <a:solidFill>
                  <a:prstClr val="black"/>
                </a:solidFill>
                <a:latin typeface="Open Sans" charset="0"/>
                <a:ea typeface="Open Sans" charset="0"/>
                <a:cs typeface="Open Sans" charset="0"/>
              </a:rPr>
              <a:t>Crysis</a:t>
            </a:r>
            <a:r>
              <a:rPr lang="de-DE" sz="4000" dirty="0">
                <a:solidFill>
                  <a:prstClr val="black"/>
                </a:solidFill>
                <a:latin typeface="Open Sans" charset="0"/>
                <a:ea typeface="Open Sans" charset="0"/>
                <a:cs typeface="Open Sans" charset="0"/>
              </a:rPr>
              <a:t>, Dota2, </a:t>
            </a:r>
            <a:r>
              <a:rPr lang="de-DE" sz="4000" dirty="0" err="1">
                <a:solidFill>
                  <a:prstClr val="black"/>
                </a:solidFill>
                <a:latin typeface="Open Sans" charset="0"/>
                <a:ea typeface="Open Sans" charset="0"/>
                <a:cs typeface="Open Sans" charset="0"/>
              </a:rPr>
              <a:t>WoW</a:t>
            </a:r>
            <a:endParaRPr lang="de-DE" sz="4000" dirty="0">
              <a:latin typeface="Open Sans" charset="0"/>
              <a:ea typeface="Open Sans" charset="0"/>
              <a:cs typeface="Open Sans" charset="0"/>
            </a:endParaRPr>
          </a:p>
          <a:p>
            <a:pPr marL="1485900" lvl="1" indent="-571500">
              <a:buSzPct val="70000"/>
              <a:buFont typeface="Source Code Pro" panose="020B0509030403020204" pitchFamily="49" charset="0"/>
              <a:buChar char=""/>
            </a:pPr>
            <a:endParaRPr lang="de-DE" sz="4000" dirty="0">
              <a:latin typeface="Open Sans" charset="0"/>
              <a:ea typeface="Open Sans" charset="0"/>
              <a:cs typeface="Open Sans" charset="0"/>
            </a:endParaRPr>
          </a:p>
          <a:p>
            <a:pPr marL="1485900" lvl="1" indent="-571500">
              <a:buSzPct val="70000"/>
              <a:buFont typeface="Source Code Pro" panose="020B0509030403020204" pitchFamily="49" charset="0"/>
              <a:buChar char=""/>
            </a:pP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sehr kleiner Interpreter (120KB), hohe Geschwindigkeit</a:t>
            </a:r>
          </a:p>
          <a:p>
            <a:pPr marL="1485900" lvl="1" indent="-571500">
              <a:buSzPct val="70000"/>
              <a:buFont typeface="Source Code Pro" panose="020B0509030403020204" pitchFamily="49" charset="0"/>
              <a:buChar char=""/>
            </a:pPr>
            <a:endParaRPr lang="de-DE" sz="4000" dirty="0">
              <a:latin typeface="Open Sans" charset="0"/>
              <a:ea typeface="Open Sans" charset="0"/>
              <a:cs typeface="Open Sans" charset="0"/>
            </a:endParaRPr>
          </a:p>
          <a:p>
            <a:pPr marL="1485900" lvl="1" indent="-571500">
              <a:buSzPct val="70000"/>
              <a:buFont typeface="Source Code Pro" panose="020B0509030403020204" pitchFamily="49" charset="0"/>
              <a:buChar char=""/>
            </a:pPr>
            <a:r>
              <a:rPr lang="de-DE" sz="4000" dirty="0" err="1">
                <a:latin typeface="Open Sans" charset="0"/>
                <a:ea typeface="Open Sans" charset="0"/>
                <a:cs typeface="Open Sans" charset="0"/>
              </a:rPr>
              <a:t>LuaJIT</a:t>
            </a:r>
            <a:endParaRPr lang="de-DE" sz="4000" dirty="0">
              <a:solidFill>
                <a:prstClr val="black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lvl="2">
              <a:buSzPct val="70000"/>
            </a:pPr>
            <a:endParaRPr lang="de-DE" sz="40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3" name="Straight Connector 19"/>
          <p:cNvCxnSpPr/>
          <p:nvPr/>
        </p:nvCxnSpPr>
        <p:spPr>
          <a:xfrm>
            <a:off x="2036344" y="2248450"/>
            <a:ext cx="13279856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9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034001" y="2232255"/>
            <a:ext cx="17706934" cy="16195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29923" y="2248450"/>
            <a:ext cx="2126019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4106" y="1204036"/>
            <a:ext cx="121514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Syntax-</a:t>
            </a:r>
            <a:r>
              <a:rPr lang="en-US" sz="6600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Besonderheiten</a:t>
            </a:r>
            <a:endParaRPr lang="en-US" sz="6600" spc="100" dirty="0">
              <a:solidFill>
                <a:schemeClr val="tx1">
                  <a:lumMod val="85000"/>
                  <a:lumOff val="15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6" name="Picture 2" descr="http://mb.cision.com/Public/2582/logo/9b0d719785b8f8b6_or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3353" y="-4761"/>
            <a:ext cx="2690648" cy="134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7"/>
          <p:cNvSpPr txBox="1"/>
          <p:nvPr/>
        </p:nvSpPr>
        <p:spPr>
          <a:xfrm>
            <a:off x="10175279" y="12793750"/>
            <a:ext cx="18927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Syntax</a:t>
            </a:r>
            <a:endParaRPr lang="en-US" sz="2600" spc="300" dirty="0">
              <a:solidFill>
                <a:schemeClr val="tx1">
                  <a:lumMod val="85000"/>
                  <a:lumOff val="15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12330650" y="12793750"/>
            <a:ext cx="18927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cxnSp>
        <p:nvCxnSpPr>
          <p:cNvPr id="25" name="Straight Connector 17"/>
          <p:cNvCxnSpPr/>
          <p:nvPr/>
        </p:nvCxnSpPr>
        <p:spPr>
          <a:xfrm flipV="1">
            <a:off x="12288565" y="12771983"/>
            <a:ext cx="0" cy="5142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036344" y="3356446"/>
            <a:ext cx="18826629" cy="8710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Open Sans" charset="0"/>
                <a:ea typeface="Open Sans" charset="0"/>
                <a:cs typeface="Open Sans" charset="0"/>
              </a:rPr>
              <a:t>8 Datentypen:</a:t>
            </a:r>
          </a:p>
          <a:p>
            <a:pPr marL="1485900" lvl="1" indent="-571500">
              <a:buFont typeface="Arial" charset="0"/>
              <a:buChar char="•"/>
            </a:pPr>
            <a:r>
              <a:rPr lang="de-DE" sz="4000" dirty="0" err="1">
                <a:latin typeface="Open Sans" charset="0"/>
                <a:ea typeface="Open Sans" charset="0"/>
                <a:cs typeface="Open Sans" charset="0"/>
              </a:rPr>
              <a:t>nil</a:t>
            </a: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de-DE" sz="4000" dirty="0" err="1">
                <a:latin typeface="Open Sans" charset="0"/>
                <a:ea typeface="Open Sans" charset="0"/>
                <a:cs typeface="Open Sans" charset="0"/>
              </a:rPr>
              <a:t>boolean</a:t>
            </a: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de-DE" sz="4000" dirty="0" err="1">
                <a:latin typeface="Open Sans" charset="0"/>
                <a:ea typeface="Open Sans" charset="0"/>
                <a:cs typeface="Open Sans" charset="0"/>
              </a:rPr>
              <a:t>number</a:t>
            </a: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de-DE" sz="4000" dirty="0" err="1">
                <a:latin typeface="Open Sans" charset="0"/>
                <a:ea typeface="Open Sans" charset="0"/>
                <a:cs typeface="Open Sans" charset="0"/>
              </a:rPr>
              <a:t>string</a:t>
            </a: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de-DE" sz="4000" dirty="0" err="1">
                <a:latin typeface="Open Sans" charset="0"/>
                <a:ea typeface="Open Sans" charset="0"/>
                <a:cs typeface="Open Sans" charset="0"/>
              </a:rPr>
              <a:t>function</a:t>
            </a: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de-DE" sz="4000" dirty="0" err="1">
                <a:latin typeface="Open Sans" charset="0"/>
                <a:ea typeface="Open Sans" charset="0"/>
                <a:cs typeface="Open Sans" charset="0"/>
              </a:rPr>
              <a:t>userdata</a:t>
            </a: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 und </a:t>
            </a:r>
            <a:r>
              <a:rPr lang="de-DE" sz="4000" dirty="0" err="1">
                <a:latin typeface="Open Sans" charset="0"/>
                <a:ea typeface="Open Sans" charset="0"/>
                <a:cs typeface="Open Sans" charset="0"/>
              </a:rPr>
              <a:t>thread</a:t>
            </a:r>
            <a:endParaRPr lang="de-DE" sz="4000" dirty="0">
              <a:latin typeface="Open Sans" charset="0"/>
              <a:ea typeface="Open Sans" charset="0"/>
              <a:cs typeface="Open Sans" charset="0"/>
            </a:endParaRPr>
          </a:p>
          <a:p>
            <a:pPr marL="1485900" lvl="1" indent="-571500">
              <a:buFont typeface="Arial" charset="0"/>
              <a:buChar char="•"/>
            </a:pP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einziger strukturierter Datentyp: </a:t>
            </a:r>
            <a:r>
              <a:rPr lang="de-DE" sz="4000" b="1" dirty="0" err="1">
                <a:latin typeface="Open Sans" charset="0"/>
                <a:ea typeface="Open Sans" charset="0"/>
                <a:cs typeface="Open Sans" charset="0"/>
              </a:rPr>
              <a:t>table</a:t>
            </a:r>
            <a:endParaRPr lang="de-DE" sz="4000" b="1" dirty="0">
              <a:latin typeface="Open Sans" charset="0"/>
              <a:ea typeface="Open Sans" charset="0"/>
              <a:cs typeface="Open Sans" charset="0"/>
            </a:endParaRPr>
          </a:p>
          <a:p>
            <a:pPr marL="1485900" lvl="1" indent="-571500">
              <a:buFont typeface="Arial" charset="0"/>
              <a:buChar char="•"/>
            </a:pP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eine Tabelle ist eine Menge von Key-Value Paaren</a:t>
            </a:r>
          </a:p>
          <a:p>
            <a:pPr marL="1485900" lvl="1" indent="-571500">
              <a:buFont typeface="Arial" charset="0"/>
              <a:buChar char="•"/>
            </a:pP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die Indizierung beginnt bei 1</a:t>
            </a:r>
          </a:p>
          <a:p>
            <a:endParaRPr lang="de-DE" sz="4000" b="1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de-DE" sz="4000" b="1" dirty="0">
                <a:latin typeface="Open Sans" charset="0"/>
                <a:ea typeface="Open Sans" charset="0"/>
                <a:cs typeface="Open Sans" charset="0"/>
              </a:rPr>
              <a:t>Variablen:</a:t>
            </a:r>
          </a:p>
          <a:p>
            <a:pPr marL="1485900" lvl="1" indent="-571500">
              <a:buFont typeface="Arial" charset="0"/>
              <a:buChar char="•"/>
            </a:pP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sind nicht typgebunden, dynamische Zuweisung </a:t>
            </a:r>
          </a:p>
          <a:p>
            <a:pPr marL="1485900" lvl="1" indent="-571500">
              <a:buFont typeface="Arial" charset="0"/>
              <a:buChar char="•"/>
            </a:pP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globale </a:t>
            </a:r>
            <a:r>
              <a:rPr lang="de-DE" sz="4000" dirty="0" err="1">
                <a:latin typeface="Open Sans" charset="0"/>
                <a:ea typeface="Open Sans" charset="0"/>
                <a:cs typeface="Open Sans" charset="0"/>
              </a:rPr>
              <a:t>Deﬁnition</a:t>
            </a: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, außer mit Schlüsselwort </a:t>
            </a:r>
            <a:r>
              <a:rPr lang="de-DE" sz="4000" b="1" dirty="0" err="1">
                <a:latin typeface="Open Sans" charset="0"/>
                <a:ea typeface="Open Sans" charset="0"/>
                <a:cs typeface="Open Sans" charset="0"/>
              </a:rPr>
              <a:t>local</a:t>
            </a:r>
            <a:endParaRPr lang="de-DE" sz="4000" b="1" dirty="0">
              <a:latin typeface="Open Sans" charset="0"/>
              <a:ea typeface="Open Sans" charset="0"/>
              <a:cs typeface="Open Sans" charset="0"/>
            </a:endParaRPr>
          </a:p>
          <a:p>
            <a:endParaRPr lang="de-DE" sz="4000" b="1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de-DE" sz="4000" b="1" dirty="0">
                <a:latin typeface="Open Sans" charset="0"/>
                <a:ea typeface="Open Sans" charset="0"/>
                <a:cs typeface="Open Sans" charset="0"/>
              </a:rPr>
              <a:t>Funktionen:</a:t>
            </a:r>
          </a:p>
          <a:p>
            <a:pPr marL="1485900" lvl="1" indent="-571500">
              <a:buFont typeface="Arial" charset="0"/>
              <a:buChar char="•"/>
            </a:pP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Schlüsselwort </a:t>
            </a:r>
            <a:r>
              <a:rPr lang="de-DE" sz="4000" b="1" dirty="0" err="1">
                <a:latin typeface="Open Sans" charset="0"/>
                <a:ea typeface="Open Sans" charset="0"/>
                <a:cs typeface="Open Sans" charset="0"/>
              </a:rPr>
              <a:t>function</a:t>
            </a:r>
            <a:endParaRPr lang="de-DE" sz="4000" dirty="0">
              <a:latin typeface="Open Sans" charset="0"/>
              <a:ea typeface="Open Sans" charset="0"/>
              <a:cs typeface="Open Sans" charset="0"/>
            </a:endParaRPr>
          </a:p>
          <a:p>
            <a:pPr marL="1485900" lvl="1" indent="-571500">
              <a:buFont typeface="Arial" charset="0"/>
              <a:buChar char="•"/>
            </a:pP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First-Class-Objekt</a:t>
            </a:r>
          </a:p>
          <a:p>
            <a:pPr marL="1485900" lvl="1" indent="-571500">
              <a:buFont typeface="Arial" charset="0"/>
              <a:buChar char="•"/>
            </a:pP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können während der Laufzeit dynamisch erzeugt und verändert werden</a:t>
            </a:r>
          </a:p>
        </p:txBody>
      </p:sp>
      <p:cxnSp>
        <p:nvCxnSpPr>
          <p:cNvPr id="13" name="Straight Connector 19"/>
          <p:cNvCxnSpPr/>
          <p:nvPr/>
        </p:nvCxnSpPr>
        <p:spPr>
          <a:xfrm>
            <a:off x="2036344" y="2248450"/>
            <a:ext cx="13279856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8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034001" y="2232255"/>
            <a:ext cx="17706934" cy="16195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29923" y="2248450"/>
            <a:ext cx="2126019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H="1">
            <a:off x="-3" y="1419726"/>
            <a:ext cx="192507" cy="15280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939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4106" y="1204036"/>
            <a:ext cx="121514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Ist</a:t>
            </a:r>
            <a:r>
              <a:rPr lang="en-US" sz="66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 LUA </a:t>
            </a:r>
            <a:r>
              <a:rPr lang="en-US" sz="6600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eine</a:t>
            </a:r>
            <a:r>
              <a:rPr lang="en-US" sz="66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600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Dynamische</a:t>
            </a:r>
            <a:r>
              <a:rPr lang="en-US" sz="66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600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Sprache</a:t>
            </a:r>
            <a:r>
              <a:rPr lang="en-US" sz="66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pic>
        <p:nvPicPr>
          <p:cNvPr id="26" name="Picture 2" descr="http://mb.cision.com/Public/2582/logo/9b0d719785b8f8b6_or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3353" y="-4761"/>
            <a:ext cx="2690648" cy="134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7"/>
          <p:cNvSpPr txBox="1"/>
          <p:nvPr/>
        </p:nvSpPr>
        <p:spPr>
          <a:xfrm>
            <a:off x="10175279" y="12793750"/>
            <a:ext cx="18927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Syntax</a:t>
            </a:r>
            <a:endParaRPr lang="en-US" sz="2600" spc="300" dirty="0">
              <a:solidFill>
                <a:schemeClr val="tx1">
                  <a:lumMod val="85000"/>
                  <a:lumOff val="15000"/>
                </a:schemeClr>
              </a:solidFill>
              <a:latin typeface="Bebas Neue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12330650" y="12793750"/>
            <a:ext cx="18927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cxnSp>
        <p:nvCxnSpPr>
          <p:cNvPr id="25" name="Straight Connector 17"/>
          <p:cNvCxnSpPr/>
          <p:nvPr/>
        </p:nvCxnSpPr>
        <p:spPr>
          <a:xfrm flipV="1">
            <a:off x="12288565" y="12771983"/>
            <a:ext cx="0" cy="5142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9"/>
          <p:cNvCxnSpPr/>
          <p:nvPr/>
        </p:nvCxnSpPr>
        <p:spPr>
          <a:xfrm>
            <a:off x="2036344" y="2248450"/>
            <a:ext cx="13279856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2029923" y="3292133"/>
            <a:ext cx="17711012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7350" lvl="1" indent="-742950">
              <a:buSzPct val="70000"/>
              <a:buFont typeface="Source Code Pro" panose="020B0509030403020204" pitchFamily="49" charset="0"/>
              <a:buChar char=""/>
            </a:pP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Interactive					</a:t>
            </a:r>
            <a:r>
              <a:rPr lang="de-DE" sz="4000" b="1" dirty="0">
                <a:solidFill>
                  <a:srgbClr val="00B050"/>
                </a:solidFill>
              </a:rPr>
              <a:t>✓</a:t>
            </a:r>
            <a:endParaRPr lang="de-DE" sz="4000" b="1" dirty="0">
              <a:solidFill>
                <a:srgbClr val="00B050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1657350" lvl="1" indent="-742950">
              <a:buSzPct val="70000"/>
              <a:buFont typeface="Source Code Pro" panose="020B0509030403020204" pitchFamily="49" charset="0"/>
              <a:buChar char=""/>
            </a:pPr>
            <a:endParaRPr lang="de-DE" sz="4000" dirty="0">
              <a:latin typeface="Open Sans" charset="0"/>
              <a:ea typeface="Open Sans" charset="0"/>
              <a:cs typeface="Open Sans" charset="0"/>
            </a:endParaRPr>
          </a:p>
          <a:p>
            <a:pPr marL="1657350" lvl="1" indent="-742950">
              <a:buSzPct val="70000"/>
              <a:buFont typeface="Source Code Pro" panose="020B0509030403020204" pitchFamily="49" charset="0"/>
              <a:buChar char=""/>
            </a:pP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Dynamic </a:t>
            </a:r>
            <a:r>
              <a:rPr lang="de-DE" sz="4000" dirty="0" err="1">
                <a:latin typeface="Open Sans" charset="0"/>
                <a:ea typeface="Open Sans" charset="0"/>
                <a:cs typeface="Open Sans" charset="0"/>
              </a:rPr>
              <a:t>Typing</a:t>
            </a: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					</a:t>
            </a:r>
            <a:r>
              <a:rPr lang="de-DE" sz="4000" b="1" dirty="0">
                <a:solidFill>
                  <a:srgbClr val="00B050"/>
                </a:solidFill>
              </a:rPr>
              <a:t>✓</a:t>
            </a:r>
            <a:endParaRPr lang="de-DE" sz="4000" dirty="0">
              <a:latin typeface="Open Sans" charset="0"/>
              <a:ea typeface="Open Sans" charset="0"/>
              <a:cs typeface="Open Sans" charset="0"/>
            </a:endParaRPr>
          </a:p>
          <a:p>
            <a:pPr marL="1657350" lvl="1" indent="-742950">
              <a:buSzPct val="70000"/>
              <a:buFont typeface="Source Code Pro" panose="020B0509030403020204" pitchFamily="49" charset="0"/>
              <a:buChar char=""/>
            </a:pPr>
            <a:endParaRPr lang="de-DE" sz="4000" dirty="0">
              <a:latin typeface="Open Sans" charset="0"/>
              <a:ea typeface="Open Sans" charset="0"/>
              <a:cs typeface="Open Sans" charset="0"/>
            </a:endParaRPr>
          </a:p>
          <a:p>
            <a:pPr marL="1657350" lvl="1" indent="-742950">
              <a:buSzPct val="70000"/>
              <a:buFont typeface="Source Code Pro" panose="020B0509030403020204" pitchFamily="49" charset="0"/>
              <a:buChar char=""/>
            </a:pPr>
            <a:r>
              <a:rPr lang="de-DE" sz="4000" dirty="0" err="1">
                <a:latin typeface="Open Sans" charset="0"/>
                <a:ea typeface="Open Sans" charset="0"/>
                <a:cs typeface="Open Sans" charset="0"/>
              </a:rPr>
              <a:t>Reflection</a:t>
            </a: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/</a:t>
            </a:r>
            <a:r>
              <a:rPr lang="de-DE" sz="4000" dirty="0" err="1">
                <a:latin typeface="Open Sans" charset="0"/>
                <a:ea typeface="Open Sans" charset="0"/>
                <a:cs typeface="Open Sans" charset="0"/>
              </a:rPr>
              <a:t>Introspection</a:t>
            </a: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			</a:t>
            </a:r>
            <a:r>
              <a:rPr lang="de-DE" sz="4000" b="1" dirty="0">
                <a:solidFill>
                  <a:srgbClr val="00B050"/>
                </a:solidFill>
              </a:rPr>
              <a:t>✓</a:t>
            </a:r>
            <a:endParaRPr lang="de-DE" sz="4000" dirty="0">
              <a:latin typeface="Open Sans" charset="0"/>
              <a:ea typeface="Open Sans" charset="0"/>
              <a:cs typeface="Open Sans" charset="0"/>
            </a:endParaRPr>
          </a:p>
          <a:p>
            <a:pPr lvl="1">
              <a:buSzPct val="70000"/>
            </a:pPr>
            <a:endParaRPr lang="de-DE" sz="4000" dirty="0">
              <a:latin typeface="Open Sans" charset="0"/>
              <a:ea typeface="Open Sans" charset="0"/>
              <a:cs typeface="Open Sans" charset="0"/>
            </a:endParaRPr>
          </a:p>
          <a:p>
            <a:pPr marL="1657350" lvl="1" indent="-742950">
              <a:buSzPct val="70000"/>
              <a:buFont typeface="Source Code Pro" panose="020B0509030403020204" pitchFamily="49" charset="0"/>
              <a:buChar char=""/>
            </a:pPr>
            <a:r>
              <a:rPr lang="de-DE" sz="4000" dirty="0" err="1">
                <a:latin typeface="Open Sans" charset="0"/>
                <a:ea typeface="Open Sans" charset="0"/>
                <a:cs typeface="Open Sans" charset="0"/>
              </a:rPr>
              <a:t>Garbage</a:t>
            </a: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 Collection				</a:t>
            </a:r>
            <a:r>
              <a:rPr lang="de-DE" sz="4000" b="1" dirty="0">
                <a:solidFill>
                  <a:srgbClr val="00B050"/>
                </a:solidFill>
              </a:rPr>
              <a:t>✓</a:t>
            </a:r>
            <a:endParaRPr lang="de-DE" sz="4000" dirty="0">
              <a:latin typeface="Open Sans" charset="0"/>
              <a:ea typeface="Open Sans" charset="0"/>
              <a:cs typeface="Open Sans" charset="0"/>
            </a:endParaRPr>
          </a:p>
          <a:p>
            <a:pPr marL="1657350" lvl="1" indent="-742950">
              <a:buSzPct val="70000"/>
              <a:buFont typeface="Source Code Pro" panose="020B0509030403020204" pitchFamily="49" charset="0"/>
              <a:buChar char=""/>
            </a:pPr>
            <a:endParaRPr lang="de-DE" sz="4000" dirty="0">
              <a:latin typeface="Open Sans" charset="0"/>
              <a:ea typeface="Open Sans" charset="0"/>
              <a:cs typeface="Open Sans" charset="0"/>
            </a:endParaRPr>
          </a:p>
          <a:p>
            <a:pPr marL="1657350" lvl="1" indent="-742950">
              <a:buSzPct val="70000"/>
              <a:buFont typeface="Source Code Pro" panose="020B0509030403020204" pitchFamily="49" charset="0"/>
              <a:buChar char=""/>
            </a:pP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„</a:t>
            </a:r>
            <a:r>
              <a:rPr lang="de-DE" sz="4000" dirty="0" err="1">
                <a:latin typeface="Open Sans" charset="0"/>
                <a:ea typeface="Open Sans" charset="0"/>
                <a:cs typeface="Open Sans" charset="0"/>
              </a:rPr>
              <a:t>Late-Bound</a:t>
            </a: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de-DE" sz="4000" dirty="0" err="1">
                <a:latin typeface="Open Sans" charset="0"/>
                <a:ea typeface="Open Sans" charset="0"/>
                <a:cs typeface="Open Sans" charset="0"/>
              </a:rPr>
              <a:t>Everything</a:t>
            </a: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“			</a:t>
            </a:r>
            <a:r>
              <a:rPr lang="de-DE" sz="4000" b="1" dirty="0">
                <a:solidFill>
                  <a:srgbClr val="00B050"/>
                </a:solidFill>
              </a:rPr>
              <a:t>✓</a:t>
            </a:r>
            <a:endParaRPr lang="de-DE" sz="4000" dirty="0">
              <a:latin typeface="Open Sans" charset="0"/>
              <a:ea typeface="Open Sans" charset="0"/>
              <a:cs typeface="Open Sans" charset="0"/>
            </a:endParaRPr>
          </a:p>
          <a:p>
            <a:pPr marL="1657350" lvl="1" indent="-742950">
              <a:buSzPct val="70000"/>
              <a:buFont typeface="Source Code Pro" panose="020B0509030403020204" pitchFamily="49" charset="0"/>
              <a:buChar char=""/>
            </a:pPr>
            <a:endParaRPr lang="de-DE" sz="4000" dirty="0">
              <a:latin typeface="Open Sans" charset="0"/>
              <a:ea typeface="Open Sans" charset="0"/>
              <a:cs typeface="Open Sans" charset="0"/>
            </a:endParaRPr>
          </a:p>
          <a:p>
            <a:pPr marL="1657350" lvl="1" indent="-742950">
              <a:buSzPct val="70000"/>
              <a:buFont typeface="Source Code Pro" panose="020B0509030403020204" pitchFamily="49" charset="0"/>
              <a:buChar char=""/>
            </a:pPr>
            <a:r>
              <a:rPr lang="de-DE" sz="4000" dirty="0" err="1">
                <a:latin typeface="Open Sans" charset="0"/>
                <a:ea typeface="Open Sans" charset="0"/>
                <a:cs typeface="Open Sans" charset="0"/>
              </a:rPr>
              <a:t>Interpreted</a:t>
            </a: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					</a:t>
            </a:r>
            <a:r>
              <a:rPr lang="de-DE" sz="4000" b="1" dirty="0">
                <a:solidFill>
                  <a:srgbClr val="00B050"/>
                </a:solidFill>
              </a:rPr>
              <a:t>✓</a:t>
            </a:r>
            <a:endParaRPr lang="de-DE" sz="4000" dirty="0">
              <a:latin typeface="Open Sans" charset="0"/>
              <a:ea typeface="Open Sans" charset="0"/>
              <a:cs typeface="Open Sans" charset="0"/>
            </a:endParaRPr>
          </a:p>
          <a:p>
            <a:pPr marL="1657350" lvl="1" indent="-742950">
              <a:buSzPct val="70000"/>
              <a:buFont typeface="Source Code Pro" panose="020B0509030403020204" pitchFamily="49" charset="0"/>
              <a:buChar char=""/>
            </a:pPr>
            <a:endParaRPr lang="de-DE" sz="4000" dirty="0">
              <a:latin typeface="Open Sans" charset="0"/>
              <a:ea typeface="Open Sans" charset="0"/>
              <a:cs typeface="Open Sans" charset="0"/>
            </a:endParaRPr>
          </a:p>
          <a:p>
            <a:pPr marL="1657350" lvl="1" indent="-742950">
              <a:buSzPct val="70000"/>
              <a:buFont typeface="Source Code Pro" panose="020B0509030403020204" pitchFamily="49" charset="0"/>
              <a:buChar char=""/>
            </a:pPr>
            <a:r>
              <a:rPr lang="de-DE" sz="4000" dirty="0" err="1">
                <a:latin typeface="Open Sans" charset="0"/>
                <a:ea typeface="Open Sans" charset="0"/>
                <a:cs typeface="Open Sans" charset="0"/>
              </a:rPr>
              <a:t>Object</a:t>
            </a: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de-DE" sz="4000" dirty="0" err="1">
                <a:latin typeface="Open Sans" charset="0"/>
                <a:ea typeface="Open Sans" charset="0"/>
                <a:cs typeface="Open Sans" charset="0"/>
              </a:rPr>
              <a:t>Oriented</a:t>
            </a:r>
            <a:r>
              <a:rPr lang="de-DE" sz="4000" dirty="0">
                <a:latin typeface="Open Sans" charset="0"/>
                <a:ea typeface="Open Sans" charset="0"/>
                <a:cs typeface="Open Sans" charset="0"/>
              </a:rPr>
              <a:t>					</a:t>
            </a:r>
            <a:r>
              <a:rPr lang="de-DE" sz="4000" b="1" dirty="0">
                <a:solidFill>
                  <a:schemeClr val="accent2"/>
                </a:solidFill>
              </a:rPr>
              <a:t>〜</a:t>
            </a:r>
            <a:endParaRPr lang="de-DE" sz="4000" b="1" dirty="0">
              <a:solidFill>
                <a:schemeClr val="accent2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1657350" lvl="1" indent="-742950">
              <a:buSzPct val="70000"/>
              <a:buFont typeface="Source Code Pro" panose="020B0509030403020204" pitchFamily="49" charset="0"/>
              <a:buChar char=""/>
            </a:pPr>
            <a:endParaRPr lang="de-DE" sz="4000" dirty="0"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15" name="Gruppierung 1"/>
          <p:cNvGrpSpPr/>
          <p:nvPr/>
        </p:nvGrpSpPr>
        <p:grpSpPr>
          <a:xfrm>
            <a:off x="7357993" y="6264829"/>
            <a:ext cx="9861143" cy="3915081"/>
            <a:chOff x="7268317" y="4274290"/>
            <a:chExt cx="9861143" cy="3915081"/>
          </a:xfrm>
        </p:grpSpPr>
        <p:cxnSp>
          <p:nvCxnSpPr>
            <p:cNvPr id="16" name="Straight Connector 19"/>
            <p:cNvCxnSpPr/>
            <p:nvPr/>
          </p:nvCxnSpPr>
          <p:spPr>
            <a:xfrm>
              <a:off x="9030290" y="6716541"/>
              <a:ext cx="6200078" cy="0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5"/>
            <p:cNvSpPr/>
            <p:nvPr/>
          </p:nvSpPr>
          <p:spPr>
            <a:xfrm>
              <a:off x="11156831" y="4274290"/>
              <a:ext cx="1990539" cy="199053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76"/>
            <p:cNvSpPr txBox="1"/>
            <p:nvPr/>
          </p:nvSpPr>
          <p:spPr>
            <a:xfrm>
              <a:off x="7268317" y="7081375"/>
              <a:ext cx="98611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6600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bas Neue" panose="020B0606020202050201" pitchFamily="34" charset="-94"/>
                  <a:ea typeface="Open Sans" panose="020B0606030504020204" pitchFamily="34" charset="0"/>
                  <a:cs typeface="Open Sans" panose="020B0606030504020204" pitchFamily="34" charset="0"/>
                </a:rPr>
                <a:t>Fragen</a:t>
              </a:r>
              <a:r>
                <a:rPr lang="tr-TR" sz="6600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bas Neue" panose="020B0606020202050201" pitchFamily="34" charset="-94"/>
                  <a:ea typeface="Open Sans" panose="020B0606030504020204" pitchFamily="34" charset="0"/>
                  <a:cs typeface="Open Sans" panose="020B0606030504020204" pitchFamily="34" charset="0"/>
                </a:rPr>
                <a:t>?</a:t>
              </a:r>
              <a:endParaRPr lang="en-US" sz="66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-94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21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06475" y="4802684"/>
              <a:ext cx="1091250" cy="933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983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169</Words>
  <Application>Microsoft Office PowerPoint</Application>
  <PresentationFormat>Benutzerdefiniert</PresentationFormat>
  <Paragraphs>75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3" baseType="lpstr">
      <vt:lpstr>Arial</vt:lpstr>
      <vt:lpstr>Bebas Neue</vt:lpstr>
      <vt:lpstr>Bebas Neue Regular</vt:lpstr>
      <vt:lpstr>Calibri</vt:lpstr>
      <vt:lpstr>Calibri Light</vt:lpstr>
      <vt:lpstr>Open Sans</vt:lpstr>
      <vt:lpstr>Source Code Pro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Filip Kochanski</cp:lastModifiedBy>
  <cp:revision>394</cp:revision>
  <dcterms:created xsi:type="dcterms:W3CDTF">2014-09-26T10:57:37Z</dcterms:created>
  <dcterms:modified xsi:type="dcterms:W3CDTF">2016-05-29T21:28:56Z</dcterms:modified>
</cp:coreProperties>
</file>