
<file path=[Content_Types].xml><?xml version="1.0" encoding="utf-8"?>
<Types xmlns="http://schemas.openxmlformats.org/package/2006/content-types">
  <Default Extension="fntdata" ContentType="application/x-fontdata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-52"/>
      <p:regular r:id="rId16"/>
      <p:bold r:id="rId17"/>
      <p:italic r:id="rId18"/>
      <p:boldItalic r:id="rId19"/>
    </p:embeddedFont>
    <p:embeddedFont>
      <p:font typeface="Montserrat Bold" panose="00000800000000000000" charset="-52"/>
      <p:regular r:id="rId20"/>
    </p:embeddedFont>
    <p:embeddedFont>
      <p:font typeface="Montserrat Semi-Bold" panose="020B0604020202020204" charset="-52"/>
      <p:regular r:id="rId21"/>
    </p:embeddedFont>
    <p:embeddedFont>
      <p:font typeface="Montserrat Semi-Bold Bold" panose="020B0604020202020204" charset="-52"/>
      <p:regular r:id="rId22"/>
    </p:embeddedFont>
    <p:embeddedFont>
      <p:font typeface="Norwester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6" d="100"/>
          <a:sy n="76" d="100"/>
        </p:scale>
        <p:origin x="47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Relationship Id="rId6" Type="http://schemas.microsoft.com/office/2017/06/relationships/model3d" Target="../media/model3d4.glb"/><Relationship Id="rId5" Type="http://schemas.openxmlformats.org/officeDocument/2006/relationships/image" Target="../media/image7.png"/><Relationship Id="rId4" Type="http://schemas.microsoft.com/office/2017/06/relationships/model3d" Target="../media/model3d3.glb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E492679-D679-43F2-B044-7F30B51C7360}"/>
              </a:ext>
            </a:extLst>
          </p:cNvPr>
          <p:cNvGrpSpPr/>
          <p:nvPr/>
        </p:nvGrpSpPr>
        <p:grpSpPr>
          <a:xfrm>
            <a:off x="4505201" y="3758757"/>
            <a:ext cx="11999460" cy="3063276"/>
            <a:chOff x="4505201" y="3758757"/>
            <a:chExt cx="11999460" cy="3063276"/>
          </a:xfrm>
        </p:grpSpPr>
        <p:pic>
          <p:nvPicPr>
            <p:cNvPr id="2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505201" y="3830400"/>
              <a:ext cx="2255387" cy="2967615"/>
            </a:xfrm>
            <a:prstGeom prst="rect">
              <a:avLst/>
            </a:prstGeom>
          </p:spPr>
        </p:pic>
        <p:sp>
          <p:nvSpPr>
            <p:cNvPr id="3" name="TextBox 3"/>
            <p:cNvSpPr txBox="1"/>
            <p:nvPr/>
          </p:nvSpPr>
          <p:spPr>
            <a:xfrm>
              <a:off x="9044943" y="4215284"/>
              <a:ext cx="7459718" cy="2412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8391"/>
                </a:lnSpc>
                <a:spcBef>
                  <a:spcPct val="0"/>
                </a:spcBef>
              </a:pPr>
              <a:r>
                <a:rPr lang="en-US" sz="17515" u="none" spc="350">
                  <a:solidFill>
                    <a:srgbClr val="BF2D00"/>
                  </a:solidFill>
                  <a:latin typeface="Norwester"/>
                </a:rPr>
                <a:t>MONISIT</a:t>
              </a:r>
            </a:p>
          </p:txBody>
        </p:sp>
        <p:sp>
          <p:nvSpPr>
            <p:cNvPr id="4" name="AutoShape 4"/>
            <p:cNvSpPr/>
            <p:nvPr/>
          </p:nvSpPr>
          <p:spPr>
            <a:xfrm rot="-5416658">
              <a:off x="6343187" y="5290395"/>
              <a:ext cx="3063276" cy="0"/>
            </a:xfrm>
            <a:prstGeom prst="line">
              <a:avLst/>
            </a:prstGeom>
            <a:ln w="47625" cap="rnd">
              <a:solidFill>
                <a:srgbClr val="30303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5" name="TextBox 5"/>
          <p:cNvSpPr txBox="1"/>
          <p:nvPr/>
        </p:nvSpPr>
        <p:spPr>
          <a:xfrm>
            <a:off x="16504661" y="9616386"/>
            <a:ext cx="1509278" cy="201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199" spc="120">
                <a:solidFill>
                  <a:srgbClr val="FFFFFF"/>
                </a:solidFill>
                <a:latin typeface="Montserrat Semi-Bold"/>
              </a:rPr>
              <a:t>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2A013A8-F37D-4787-9812-295DB16B93DC}"/>
              </a:ext>
            </a:extLst>
          </p:cNvPr>
          <p:cNvGrpSpPr/>
          <p:nvPr/>
        </p:nvGrpSpPr>
        <p:grpSpPr>
          <a:xfrm>
            <a:off x="7606085" y="9242805"/>
            <a:ext cx="3075831" cy="785262"/>
            <a:chOff x="0" y="0"/>
            <a:chExt cx="4101108" cy="1047016"/>
          </a:xfrm>
        </p:grpSpPr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5BBFF690-1DB8-4C22-AE88-2B35A8286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16381"/>
              <a:ext cx="770834" cy="1014255"/>
            </a:xfrm>
            <a:prstGeom prst="rect">
              <a:avLst/>
            </a:prstGeom>
          </p:spPr>
        </p:pic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E5FA5333-347E-4A27-8E7A-C84A2CAB8376}"/>
                </a:ext>
              </a:extLst>
            </p:cNvPr>
            <p:cNvSpPr txBox="1"/>
            <p:nvPr/>
          </p:nvSpPr>
          <p:spPr>
            <a:xfrm>
              <a:off x="1551568" y="107653"/>
              <a:ext cx="2549540" cy="864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714"/>
                </a:lnSpc>
                <a:spcBef>
                  <a:spcPct val="0"/>
                </a:spcBef>
              </a:pPr>
              <a:r>
                <a:rPr lang="en-US" sz="4489" u="none" spc="89" dirty="0">
                  <a:solidFill>
                    <a:srgbClr val="BF2D00"/>
                  </a:solidFill>
                  <a:latin typeface="Norwester"/>
                </a:rPr>
                <a:t>MONISIT</a:t>
              </a:r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1A57B246-0830-459F-878C-2966BFF6FB9E}"/>
                </a:ext>
              </a:extLst>
            </p:cNvPr>
            <p:cNvSpPr/>
            <p:nvPr/>
          </p:nvSpPr>
          <p:spPr>
            <a:xfrm rot="-5416658">
              <a:off x="628176" y="515369"/>
              <a:ext cx="1046949" cy="0"/>
            </a:xfrm>
            <a:prstGeom prst="line">
              <a:avLst/>
            </a:prstGeom>
            <a:ln w="127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4" name="TextBox 2">
            <a:extLst>
              <a:ext uri="{FF2B5EF4-FFF2-40B4-BE49-F238E27FC236}">
                <a16:creationId xmlns:a16="http://schemas.microsoft.com/office/drawing/2014/main" id="{6BAF2282-ED8C-4DD5-AD53-7C1F366212F2}"/>
              </a:ext>
            </a:extLst>
          </p:cNvPr>
          <p:cNvSpPr txBox="1"/>
          <p:nvPr/>
        </p:nvSpPr>
        <p:spPr>
          <a:xfrm>
            <a:off x="2914459" y="4503539"/>
            <a:ext cx="12459082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ru-RU" sz="4200" dirty="0">
                <a:solidFill>
                  <a:srgbClr val="E6E6E6"/>
                </a:solidFill>
                <a:latin typeface="Montserrat Semi-Bold"/>
              </a:rPr>
              <a:t>Спасибо</a:t>
            </a:r>
            <a:r>
              <a:rPr lang="ru-RU" sz="4200" dirty="0">
                <a:solidFill>
                  <a:srgbClr val="E6E6E6"/>
                </a:solidFill>
                <a:latin typeface="Montserrat Semi-Bold"/>
                <a:sym typeface="Wingdings" panose="05000000000000000000" pitchFamily="2" charset="2"/>
              </a:rPr>
              <a:t> </a:t>
            </a:r>
            <a:endParaRPr lang="en-US" sz="4200" dirty="0">
              <a:solidFill>
                <a:srgbClr val="E6E6E6"/>
              </a:solidFill>
              <a:latin typeface="Montserrat Semi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21430" y="4016491"/>
            <a:ext cx="10245141" cy="2568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5"/>
              </a:lnSpc>
            </a:pPr>
            <a:r>
              <a:rPr lang="en-US" sz="8106" dirty="0" err="1">
                <a:solidFill>
                  <a:srgbClr val="FFFFFF"/>
                </a:solidFill>
                <a:latin typeface="Montserrat Semi-Bold Bold"/>
              </a:rPr>
              <a:t>Итоговая</a:t>
            </a:r>
            <a:r>
              <a:rPr lang="en-US" sz="8106" dirty="0">
                <a:solidFill>
                  <a:srgbClr val="FFFFFF"/>
                </a:solidFill>
                <a:latin typeface="Montserrat Semi-Bold Bold"/>
              </a:rPr>
              <a:t> </a:t>
            </a:r>
            <a:r>
              <a:rPr lang="en-US" sz="8106" dirty="0" err="1">
                <a:solidFill>
                  <a:srgbClr val="FFFFFF"/>
                </a:solidFill>
                <a:latin typeface="Montserrat Semi-Bold Bold"/>
              </a:rPr>
              <a:t>работа</a:t>
            </a:r>
            <a:r>
              <a:rPr lang="en-US" sz="8106" dirty="0">
                <a:solidFill>
                  <a:srgbClr val="FFFFFF"/>
                </a:solidFill>
                <a:latin typeface="Montserrat Semi-Bold Bold"/>
              </a:rPr>
              <a:t> </a:t>
            </a:r>
            <a:r>
              <a:rPr lang="en-US" sz="8106" dirty="0" err="1">
                <a:solidFill>
                  <a:srgbClr val="FFFFFF"/>
                </a:solidFill>
                <a:latin typeface="Montserrat Semi-Bold Bold"/>
              </a:rPr>
              <a:t>по</a:t>
            </a:r>
            <a:r>
              <a:rPr lang="en-US" sz="8106" dirty="0">
                <a:solidFill>
                  <a:srgbClr val="FFFFFF"/>
                </a:solidFill>
                <a:latin typeface="Montserrat Semi-Bold Bold"/>
              </a:rPr>
              <a:t> </a:t>
            </a:r>
            <a:r>
              <a:rPr lang="en-US" sz="8106" dirty="0" err="1">
                <a:solidFill>
                  <a:srgbClr val="FFFFFF"/>
                </a:solidFill>
                <a:latin typeface="Montserrat Semi-Bold Bold"/>
              </a:rPr>
              <a:t>творческому</a:t>
            </a:r>
            <a:r>
              <a:rPr lang="en-US" sz="8106" dirty="0">
                <a:solidFill>
                  <a:srgbClr val="FFFFFF"/>
                </a:solidFill>
                <a:latin typeface="Montserrat Semi-Bold Bold"/>
              </a:rPr>
              <a:t> </a:t>
            </a:r>
            <a:r>
              <a:rPr lang="en-US" sz="8106" dirty="0" err="1">
                <a:solidFill>
                  <a:srgbClr val="FFFFFF"/>
                </a:solidFill>
                <a:latin typeface="Montserrat Semi-Bold Bold"/>
              </a:rPr>
              <a:t>проекту</a:t>
            </a:r>
            <a:endParaRPr lang="en-US" sz="8106" dirty="0">
              <a:solidFill>
                <a:srgbClr val="FFFFFF"/>
              </a:solidFill>
              <a:latin typeface="Montserrat Semi-Bold Bol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646084" y="-96446"/>
            <a:ext cx="9525" cy="10623253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grpSp>
        <p:nvGrpSpPr>
          <p:cNvPr id="4" name="Group 4"/>
          <p:cNvGrpSpPr/>
          <p:nvPr/>
        </p:nvGrpSpPr>
        <p:grpSpPr>
          <a:xfrm rot="-5400000">
            <a:off x="-160652" y="5065925"/>
            <a:ext cx="1948417" cy="155149"/>
            <a:chOff x="0" y="0"/>
            <a:chExt cx="1913890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6504661" y="9616386"/>
            <a:ext cx="1509278" cy="201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199" spc="120" dirty="0">
                <a:solidFill>
                  <a:srgbClr val="FFFFFF"/>
                </a:solidFill>
                <a:latin typeface="Montserrat Semi-Bold"/>
              </a:rPr>
              <a:t>202</a:t>
            </a:r>
            <a:r>
              <a:rPr lang="ru-RU" sz="1199" spc="120" dirty="0">
                <a:solidFill>
                  <a:srgbClr val="FFFFFF"/>
                </a:solidFill>
                <a:latin typeface="Montserrat Semi-Bold"/>
              </a:rPr>
              <a:t>2</a:t>
            </a:r>
            <a:endParaRPr lang="en-US" sz="1199" spc="120" dirty="0">
              <a:solidFill>
                <a:srgbClr val="FFFFFF"/>
              </a:solidFill>
              <a:latin typeface="Montserrat Semi-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7606085" y="9242805"/>
            <a:ext cx="3075831" cy="785262"/>
            <a:chOff x="0" y="0"/>
            <a:chExt cx="4101108" cy="104701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16381"/>
              <a:ext cx="770834" cy="1014255"/>
            </a:xfrm>
            <a:prstGeom prst="rect">
              <a:avLst/>
            </a:prstGeom>
          </p:spPr>
        </p:pic>
        <p:sp>
          <p:nvSpPr>
            <p:cNvPr id="9" name="TextBox 9"/>
            <p:cNvSpPr txBox="1"/>
            <p:nvPr/>
          </p:nvSpPr>
          <p:spPr>
            <a:xfrm>
              <a:off x="1551568" y="107653"/>
              <a:ext cx="2549540" cy="864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714"/>
                </a:lnSpc>
                <a:spcBef>
                  <a:spcPct val="0"/>
                </a:spcBef>
              </a:pPr>
              <a:r>
                <a:rPr lang="en-US" sz="4489" u="none" spc="89" dirty="0">
                  <a:solidFill>
                    <a:srgbClr val="BF2D00"/>
                  </a:solidFill>
                  <a:latin typeface="Norwester"/>
                </a:rPr>
                <a:t>MONISIT</a:t>
              </a:r>
            </a:p>
          </p:txBody>
        </p:sp>
        <p:sp>
          <p:nvSpPr>
            <p:cNvPr id="10" name="AutoShape 10"/>
            <p:cNvSpPr/>
            <p:nvPr/>
          </p:nvSpPr>
          <p:spPr>
            <a:xfrm rot="-5416658">
              <a:off x="628176" y="515369"/>
              <a:ext cx="1046949" cy="0"/>
            </a:xfrm>
            <a:prstGeom prst="line">
              <a:avLst/>
            </a:prstGeom>
            <a:ln w="127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187720" y="873001"/>
            <a:ext cx="1862501" cy="669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79"/>
              </a:lnSpc>
            </a:pPr>
            <a:r>
              <a:rPr lang="en-US" sz="1413" dirty="0">
                <a:solidFill>
                  <a:srgbClr val="FFFFFF"/>
                </a:solidFill>
                <a:latin typeface="Montserrat"/>
              </a:rPr>
              <a:t> </a:t>
            </a:r>
          </a:p>
          <a:p>
            <a:pPr>
              <a:lnSpc>
                <a:spcPts val="3519"/>
              </a:lnSpc>
            </a:pPr>
            <a:r>
              <a:rPr lang="en-US" sz="2513" dirty="0">
                <a:solidFill>
                  <a:srgbClr val="FFFFFF"/>
                </a:solidFill>
                <a:latin typeface="Montserrat"/>
              </a:rPr>
              <a:t>MONISIT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7186" y="7874635"/>
            <a:ext cx="10226831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en-US" sz="8000" u="none" dirty="0" err="1">
                <a:solidFill>
                  <a:srgbClr val="FFFFFF"/>
                </a:solidFill>
                <a:latin typeface="Montserrat Semi-Bold"/>
              </a:rPr>
              <a:t>Содержание</a:t>
            </a:r>
            <a:endParaRPr lang="en-US" sz="8000" u="none" dirty="0">
              <a:solidFill>
                <a:srgbClr val="FFFFFF"/>
              </a:solidFill>
              <a:latin typeface="Montserrat Semi-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838252" y="8296999"/>
            <a:ext cx="3420611" cy="716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BF2D00"/>
                </a:solidFill>
                <a:latin typeface="Montserrat Semi-Bold"/>
              </a:rPr>
              <a:t>03</a:t>
            </a:r>
          </a:p>
        </p:txBody>
      </p:sp>
      <p:sp>
        <p:nvSpPr>
          <p:cNvPr id="7" name="AutoShape 7"/>
          <p:cNvSpPr/>
          <p:nvPr/>
        </p:nvSpPr>
        <p:spPr>
          <a:xfrm>
            <a:off x="11178986" y="1387093"/>
            <a:ext cx="5318533" cy="2235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AutoShape 8"/>
          <p:cNvSpPr/>
          <p:nvPr/>
        </p:nvSpPr>
        <p:spPr>
          <a:xfrm>
            <a:off x="11178986" y="1965070"/>
            <a:ext cx="5318533" cy="2235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AutoShape 9"/>
          <p:cNvSpPr/>
          <p:nvPr/>
        </p:nvSpPr>
        <p:spPr>
          <a:xfrm>
            <a:off x="11178986" y="2871555"/>
            <a:ext cx="5318533" cy="22354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2" name="Group 12"/>
          <p:cNvGrpSpPr/>
          <p:nvPr/>
        </p:nvGrpSpPr>
        <p:grpSpPr>
          <a:xfrm>
            <a:off x="6599680" y="1192054"/>
            <a:ext cx="4243133" cy="3374119"/>
            <a:chOff x="0" y="-66675"/>
            <a:chExt cx="5657510" cy="449882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66675"/>
              <a:ext cx="5657510" cy="432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80"/>
                </a:lnSpc>
              </a:pPr>
              <a:r>
                <a:rPr lang="en-US" sz="1800" dirty="0" err="1">
                  <a:solidFill>
                    <a:srgbClr val="FFFFFF"/>
                  </a:solidFill>
                  <a:latin typeface="Montserrat"/>
                </a:rPr>
                <a:t>Проблема</a:t>
              </a:r>
              <a:r>
                <a:rPr lang="en-US" sz="1800" dirty="0">
                  <a:solidFill>
                    <a:srgbClr val="FFFFFF"/>
                  </a:solidFill>
                  <a:latin typeface="Montserrat"/>
                </a:rPr>
                <a:t>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703842"/>
              <a:ext cx="5657510" cy="432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80"/>
                </a:lnSpc>
              </a:pPr>
              <a:r>
                <a:rPr lang="en-US" sz="1800">
                  <a:solidFill>
                    <a:srgbClr val="FFFFFF"/>
                  </a:solidFill>
                  <a:latin typeface="Montserrat"/>
                </a:rPr>
                <a:t>Цель и задача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474359"/>
              <a:ext cx="5657510" cy="14074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80"/>
                </a:lnSpc>
              </a:pPr>
              <a:r>
                <a:rPr lang="en-US" sz="1800">
                  <a:solidFill>
                    <a:srgbClr val="FFFFFF"/>
                  </a:solidFill>
                  <a:latin typeface="Montserrat"/>
                </a:rPr>
                <a:t>Обзор информационных источников и аналогичных проектов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3219998"/>
              <a:ext cx="5657510" cy="9438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80"/>
                </a:lnSpc>
              </a:pPr>
              <a:r>
                <a:rPr lang="en-US" sz="1800" dirty="0" err="1">
                  <a:solidFill>
                    <a:srgbClr val="FFFFFF"/>
                  </a:solidFill>
                  <a:latin typeface="Montserrat"/>
                </a:rPr>
                <a:t>Прототип</a:t>
              </a:r>
              <a:r>
                <a:rPr lang="en-US" sz="1800" dirty="0">
                  <a:solidFill>
                    <a:srgbClr val="FFFFFF"/>
                  </a:solidFill>
                  <a:latin typeface="Montserrat"/>
                </a:rPr>
                <a:t> </a:t>
              </a:r>
              <a:r>
                <a:rPr lang="en-US" sz="1800" dirty="0" err="1">
                  <a:solidFill>
                    <a:srgbClr val="FFFFFF"/>
                  </a:solidFill>
                  <a:latin typeface="Montserrat"/>
                </a:rPr>
                <a:t>продукта</a:t>
              </a:r>
              <a:endParaRPr lang="en-US" sz="1800" dirty="0">
                <a:solidFill>
                  <a:srgbClr val="FFFFFF"/>
                </a:solidFill>
                <a:latin typeface="Montserrat"/>
              </a:endParaRPr>
            </a:p>
            <a:p>
              <a:pPr algn="r">
                <a:lnSpc>
                  <a:spcPts val="2880"/>
                </a:lnSpc>
              </a:pPr>
              <a:endParaRPr lang="en-US" sz="1800" dirty="0">
                <a:solidFill>
                  <a:srgbClr val="FFFFFF"/>
                </a:solidFill>
                <a:latin typeface="Montserrat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3984165"/>
              <a:ext cx="5657510" cy="447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80"/>
                </a:lnSpc>
              </a:pPr>
              <a:endParaRPr lang="en-US" sz="1800" dirty="0">
                <a:solidFill>
                  <a:srgbClr val="FFFFFF"/>
                </a:solidFill>
                <a:latin typeface="Montserrat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6592987" y="1219200"/>
            <a:ext cx="666313" cy="3377994"/>
            <a:chOff x="0" y="0"/>
            <a:chExt cx="888417" cy="4503992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38100"/>
              <a:ext cx="888417" cy="464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40"/>
                </a:lnSpc>
              </a:pPr>
              <a:r>
                <a:rPr lang="en-US" sz="2100" dirty="0">
                  <a:solidFill>
                    <a:srgbClr val="FFFFFF"/>
                  </a:solidFill>
                  <a:latin typeface="Montserrat Bold"/>
                </a:rPr>
                <a:t>04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732377"/>
              <a:ext cx="888417" cy="464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Montserrat Bold"/>
                </a:rPr>
                <a:t>05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502855"/>
              <a:ext cx="888417" cy="9623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40"/>
                </a:lnSpc>
              </a:pPr>
              <a:endParaRPr/>
            </a:p>
            <a:p>
              <a:pPr algn="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Montserrat Bold"/>
                </a:rPr>
                <a:t>06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2771013"/>
              <a:ext cx="888417" cy="9623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40"/>
                </a:lnSpc>
              </a:pPr>
              <a:endParaRPr dirty="0"/>
            </a:p>
            <a:p>
              <a:pPr marL="0" lvl="0" indent="0" algn="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dirty="0">
                  <a:solidFill>
                    <a:srgbClr val="FFFFFF"/>
                  </a:solidFill>
                  <a:latin typeface="Montserrat Semi-Bold"/>
                </a:rPr>
                <a:t>0</a:t>
              </a:r>
              <a:r>
                <a:rPr lang="ru-RU" sz="2100" dirty="0">
                  <a:solidFill>
                    <a:srgbClr val="FFFFFF"/>
                  </a:solidFill>
                  <a:latin typeface="Montserrat Semi-Bold"/>
                </a:rPr>
                <a:t>9</a:t>
              </a:r>
              <a:endParaRPr lang="en-US" sz="2100" dirty="0">
                <a:solidFill>
                  <a:srgbClr val="FFFFFF"/>
                </a:solidFill>
                <a:latin typeface="Montserrat Semi-Bold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4039172"/>
              <a:ext cx="888417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40"/>
                </a:lnSpc>
              </a:pPr>
              <a:endParaRPr lang="en-US" sz="2100" dirty="0">
                <a:solidFill>
                  <a:srgbClr val="FFFFFF"/>
                </a:solidFill>
                <a:latin typeface="Montserrat Bold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 rot="-5400000">
            <a:off x="541281" y="1374984"/>
            <a:ext cx="1020667" cy="81274"/>
            <a:chOff x="0" y="0"/>
            <a:chExt cx="1913890" cy="1524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sp>
        <p:nvSpPr>
          <p:cNvPr id="26" name="AutoShape 9">
            <a:extLst>
              <a:ext uri="{FF2B5EF4-FFF2-40B4-BE49-F238E27FC236}">
                <a16:creationId xmlns:a16="http://schemas.microsoft.com/office/drawing/2014/main" id="{F0832597-E04A-8EF1-8F9C-C1E74406B430}"/>
              </a:ext>
            </a:extLst>
          </p:cNvPr>
          <p:cNvSpPr/>
          <p:nvPr/>
        </p:nvSpPr>
        <p:spPr>
          <a:xfrm>
            <a:off x="11178986" y="3888633"/>
            <a:ext cx="5318533" cy="22354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8631" y="4185732"/>
            <a:ext cx="5532714" cy="909977"/>
            <a:chOff x="0" y="0"/>
            <a:chExt cx="7376952" cy="1213302"/>
          </a:xfrm>
        </p:grpSpPr>
        <p:sp>
          <p:nvSpPr>
            <p:cNvPr id="3" name="TextBox 3"/>
            <p:cNvSpPr txBox="1"/>
            <p:nvPr/>
          </p:nvSpPr>
          <p:spPr>
            <a:xfrm>
              <a:off x="0" y="828276"/>
              <a:ext cx="7376952" cy="355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89"/>
                </a:lnSpc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33"/>
              <a:ext cx="7376952" cy="771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55"/>
                </a:lnSpc>
              </a:pPr>
              <a:r>
                <a:rPr lang="en-US" sz="3796" spc="379">
                  <a:solidFill>
                    <a:srgbClr val="BF2D00"/>
                  </a:solidFill>
                  <a:latin typeface="Montserrat Semi-Bold Bold"/>
                </a:rPr>
                <a:t>ПРОБЛЕМА: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32468" y="5051690"/>
            <a:ext cx="2305956" cy="183620"/>
            <a:chOff x="0" y="0"/>
            <a:chExt cx="1913890" cy="152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-685800" y="9182100"/>
            <a:ext cx="20116800" cy="20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  <a:spcBef>
                <a:spcPct val="0"/>
              </a:spcBef>
            </a:pP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MONISIT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ru-RU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MONISIT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38252" y="8296999"/>
            <a:ext cx="3420611" cy="716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>
                <a:solidFill>
                  <a:srgbClr val="FFFFFF"/>
                </a:solidFill>
                <a:latin typeface="Montserrat Semi-Bold"/>
              </a:rPr>
              <a:t>04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58631" y="5029021"/>
            <a:ext cx="5532714" cy="1072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  <a:spcBef>
                <a:spcPct val="0"/>
              </a:spcBef>
            </a:pP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Затраты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времени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на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контроль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посещаемости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студентов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и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преподавателей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очных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занятий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электронной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среде</a:t>
            </a:r>
            <a:endParaRPr lang="en-US" sz="1800" dirty="0">
              <a:solidFill>
                <a:srgbClr val="000000"/>
              </a:solidFill>
              <a:latin typeface="Montserrat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Трехмерная модель 9" descr="Красный знак вопроса">
                <a:extLst>
                  <a:ext uri="{FF2B5EF4-FFF2-40B4-BE49-F238E27FC236}">
                    <a16:creationId xmlns:a16="http://schemas.microsoft.com/office/drawing/2014/main" id="{9C42B73A-9533-45E8-8000-E665540A44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7616551"/>
                  </p:ext>
                </p:extLst>
              </p:nvPr>
            </p:nvGraphicFramePr>
            <p:xfrm>
              <a:off x="11331649" y="1485900"/>
              <a:ext cx="3632899" cy="588761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632899" cy="5887619"/>
                    </a:xfrm>
                    <a:prstGeom prst="rect">
                      <a:avLst/>
                    </a:prstGeom>
                  </am3d:spPr>
                  <am3d:camera>
                    <am3d:pos x="0" y="0" z="5538953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517042" d="1000000"/>
                    <am3d:preTrans dx="0" dy="-18004113" dz="-497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731580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Трехмерная модель 9" descr="Красный знак вопроса">
                <a:extLst>
                  <a:ext uri="{FF2B5EF4-FFF2-40B4-BE49-F238E27FC236}">
                    <a16:creationId xmlns:a16="http://schemas.microsoft.com/office/drawing/2014/main" id="{9C42B73A-9533-45E8-8000-E665540A44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1649" y="1485900"/>
                <a:ext cx="3632899" cy="588761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59411" y="3376358"/>
            <a:ext cx="3931134" cy="639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 dirty="0" err="1">
                <a:solidFill>
                  <a:srgbClr val="303030"/>
                </a:solidFill>
                <a:latin typeface="Montserrat Semi-Bold"/>
              </a:rPr>
              <a:t>Цель</a:t>
            </a:r>
            <a:r>
              <a:rPr lang="en-US" sz="420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4200" dirty="0" err="1">
                <a:solidFill>
                  <a:srgbClr val="303030"/>
                </a:solidFill>
                <a:latin typeface="Montserrat Semi-Bold"/>
              </a:rPr>
              <a:t>проекта</a:t>
            </a:r>
            <a:endParaRPr lang="en-US" sz="4200" dirty="0">
              <a:solidFill>
                <a:srgbClr val="303030"/>
              </a:solidFill>
              <a:latin typeface="Montserrat Semi-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49607" y="3376358"/>
            <a:ext cx="4480767" cy="639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 dirty="0" err="1">
                <a:solidFill>
                  <a:srgbClr val="303030"/>
                </a:solidFill>
                <a:latin typeface="Montserrat Semi-Bold"/>
              </a:rPr>
              <a:t>Задача</a:t>
            </a:r>
            <a:r>
              <a:rPr lang="en-US" sz="420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4200" dirty="0" err="1">
                <a:solidFill>
                  <a:srgbClr val="303030"/>
                </a:solidFill>
                <a:latin typeface="Montserrat Semi-Bold"/>
              </a:rPr>
              <a:t>проекта</a:t>
            </a:r>
            <a:endParaRPr lang="en-US" sz="4200" dirty="0">
              <a:solidFill>
                <a:srgbClr val="303030"/>
              </a:solidFill>
              <a:latin typeface="Montserrat Semi-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959411" y="5239894"/>
            <a:ext cx="1150247" cy="91592"/>
            <a:chOff x="0" y="0"/>
            <a:chExt cx="1913890" cy="152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959411" y="5750616"/>
            <a:ext cx="5227943" cy="1160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1650" dirty="0" err="1">
                <a:solidFill>
                  <a:srgbClr val="303030"/>
                </a:solidFill>
                <a:latin typeface="Montserrat Semi-Bold Bold"/>
              </a:rPr>
              <a:t>Автоматизировать</a:t>
            </a:r>
            <a:r>
              <a:rPr lang="en-US" sz="16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1650" dirty="0" err="1">
                <a:solidFill>
                  <a:srgbClr val="303030"/>
                </a:solidFill>
                <a:latin typeface="Montserrat Semi-Bold Bold"/>
              </a:rPr>
              <a:t>заполнение</a:t>
            </a:r>
            <a:r>
              <a:rPr lang="en-US" sz="16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1650" dirty="0" err="1">
                <a:solidFill>
                  <a:srgbClr val="303030"/>
                </a:solidFill>
                <a:latin typeface="Montserrat Semi-Bold Bold"/>
              </a:rPr>
              <a:t>журнала</a:t>
            </a:r>
            <a:r>
              <a:rPr lang="en-US" sz="16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1650" dirty="0" err="1">
                <a:solidFill>
                  <a:srgbClr val="303030"/>
                </a:solidFill>
                <a:latin typeface="Montserrat Semi-Bold Bold"/>
              </a:rPr>
              <a:t>контроля</a:t>
            </a:r>
            <a:r>
              <a:rPr lang="en-US" sz="16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1650" dirty="0" err="1">
                <a:solidFill>
                  <a:srgbClr val="303030"/>
                </a:solidFill>
                <a:latin typeface="Montserrat Semi-Bold Bold"/>
              </a:rPr>
              <a:t>посещаемости</a:t>
            </a:r>
            <a:r>
              <a:rPr lang="en-US" sz="16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1650" dirty="0" err="1">
                <a:solidFill>
                  <a:srgbClr val="303030"/>
                </a:solidFill>
                <a:latin typeface="Montserrat Semi-Bold Bold"/>
              </a:rPr>
              <a:t>студентов</a:t>
            </a:r>
            <a:r>
              <a:rPr lang="en-US" sz="1650" dirty="0">
                <a:solidFill>
                  <a:srgbClr val="303030"/>
                </a:solidFill>
                <a:latin typeface="Montserrat Semi-Bold Bold"/>
              </a:rPr>
              <a:t> и </a:t>
            </a:r>
            <a:r>
              <a:rPr lang="en-US" sz="1650" dirty="0" err="1">
                <a:solidFill>
                  <a:srgbClr val="303030"/>
                </a:solidFill>
                <a:latin typeface="Montserrat Semi-Bold Bold"/>
              </a:rPr>
              <a:t>преподавателей</a:t>
            </a:r>
            <a:endParaRPr lang="en-US" sz="1650" dirty="0">
              <a:solidFill>
                <a:srgbClr val="303030"/>
              </a:solidFill>
              <a:latin typeface="Montserrat Semi-Bold Bold"/>
            </a:endParaRPr>
          </a:p>
          <a:p>
            <a:pPr>
              <a:lnSpc>
                <a:spcPts val="2310"/>
              </a:lnSpc>
            </a:pPr>
            <a:endParaRPr lang="en-US" sz="1650" dirty="0">
              <a:solidFill>
                <a:srgbClr val="303030"/>
              </a:solidFill>
              <a:latin typeface="Montserrat Semi-Bold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0249607" y="5239894"/>
            <a:ext cx="1150247" cy="91592"/>
            <a:chOff x="0" y="0"/>
            <a:chExt cx="1913890" cy="152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6680732" y="8578212"/>
            <a:ext cx="1509278" cy="201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  <a:spcBef>
                <a:spcPct val="0"/>
              </a:spcBef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10074711" y="5654248"/>
            <a:ext cx="6078983" cy="98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6235" lvl="1" indent="-178118">
              <a:lnSpc>
                <a:spcPts val="2640"/>
              </a:lnSpc>
              <a:buFont typeface="Arial"/>
              <a:buChar char="•"/>
            </a:pPr>
            <a:r>
              <a:rPr lang="en-US" sz="1650" dirty="0" err="1">
                <a:solidFill>
                  <a:srgbClr val="303030"/>
                </a:solidFill>
                <a:latin typeface="Montserrat Semi-Bold Bold"/>
              </a:rPr>
              <a:t>Выявить</a:t>
            </a:r>
            <a:r>
              <a:rPr lang="en-US" sz="16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1650" dirty="0" err="1">
                <a:solidFill>
                  <a:srgbClr val="303030"/>
                </a:solidFill>
                <a:latin typeface="Montserrat Semi-Bold Bold"/>
              </a:rPr>
              <a:t>способы</a:t>
            </a:r>
            <a:r>
              <a:rPr lang="en-US" sz="16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1650" dirty="0" err="1">
                <a:solidFill>
                  <a:srgbClr val="303030"/>
                </a:solidFill>
                <a:latin typeface="Montserrat Semi-Bold Bold"/>
              </a:rPr>
              <a:t>автоматизации</a:t>
            </a:r>
            <a:endParaRPr lang="en-US" sz="1650" dirty="0">
              <a:solidFill>
                <a:srgbClr val="303030"/>
              </a:solidFill>
              <a:latin typeface="Montserrat Semi-Bold Bold"/>
            </a:endParaRPr>
          </a:p>
          <a:p>
            <a:pPr marL="356235" lvl="1" indent="-178118">
              <a:lnSpc>
                <a:spcPts val="2640"/>
              </a:lnSpc>
              <a:buFont typeface="Arial"/>
              <a:buChar char="•"/>
            </a:pPr>
            <a:r>
              <a:rPr lang="en-US" sz="1650" dirty="0" err="1">
                <a:solidFill>
                  <a:srgbClr val="303030"/>
                </a:solidFill>
                <a:latin typeface="Montserrat Semi-Bold Bold"/>
              </a:rPr>
              <a:t>Изучить</a:t>
            </a:r>
            <a:r>
              <a:rPr lang="en-US" sz="16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1650" dirty="0" err="1">
                <a:solidFill>
                  <a:srgbClr val="303030"/>
                </a:solidFill>
                <a:latin typeface="Montserrat Semi-Bold Bold"/>
              </a:rPr>
              <a:t>базы</a:t>
            </a:r>
            <a:r>
              <a:rPr lang="en-US" sz="16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1650" dirty="0" err="1">
                <a:solidFill>
                  <a:srgbClr val="303030"/>
                </a:solidFill>
                <a:latin typeface="Montserrat Semi-Bold Bold"/>
              </a:rPr>
              <a:t>данных</a:t>
            </a:r>
            <a:r>
              <a:rPr lang="en-US" sz="16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1650" dirty="0" err="1">
                <a:solidFill>
                  <a:srgbClr val="303030"/>
                </a:solidFill>
                <a:latin typeface="Montserrat Semi-Bold Bold"/>
              </a:rPr>
              <a:t>вуза</a:t>
            </a:r>
            <a:endParaRPr lang="en-US" sz="1650" dirty="0">
              <a:solidFill>
                <a:srgbClr val="303030"/>
              </a:solidFill>
              <a:latin typeface="Montserrat Semi-Bold Bold"/>
            </a:endParaRPr>
          </a:p>
          <a:p>
            <a:pPr marL="356235" lvl="1" indent="-178118">
              <a:lnSpc>
                <a:spcPts val="2640"/>
              </a:lnSpc>
              <a:spcBef>
                <a:spcPct val="0"/>
              </a:spcBef>
              <a:buFont typeface="Arial"/>
              <a:buChar char="•"/>
            </a:pPr>
            <a:r>
              <a:rPr lang="en-US" sz="1650" dirty="0" err="1">
                <a:solidFill>
                  <a:srgbClr val="303030"/>
                </a:solidFill>
                <a:latin typeface="Montserrat Semi-Bold Bold"/>
              </a:rPr>
              <a:t>Изучить</a:t>
            </a:r>
            <a:r>
              <a:rPr lang="en-US" sz="1650" dirty="0">
                <a:solidFill>
                  <a:srgbClr val="303030"/>
                </a:solidFill>
                <a:latin typeface="Montserrat Semi-Bold Bold"/>
              </a:rPr>
              <a:t> </a:t>
            </a:r>
            <a:r>
              <a:rPr lang="en-US" sz="1650" dirty="0" err="1">
                <a:solidFill>
                  <a:srgbClr val="303030"/>
                </a:solidFill>
                <a:latin typeface="Montserrat Semi-Bold Bold"/>
              </a:rPr>
              <a:t>связь</a:t>
            </a:r>
            <a:r>
              <a:rPr lang="en-US" sz="1650" dirty="0">
                <a:solidFill>
                  <a:srgbClr val="303030"/>
                </a:solidFill>
                <a:latin typeface="Montserrat Semi-Bold Bold"/>
              </a:rPr>
              <a:t> с </a:t>
            </a:r>
            <a:r>
              <a:rPr lang="en-US" sz="1650" dirty="0" err="1">
                <a:solidFill>
                  <a:srgbClr val="303030"/>
                </a:solidFill>
                <a:latin typeface="Montserrat Semi-Bold Bold"/>
              </a:rPr>
              <a:t>сервером</a:t>
            </a:r>
            <a:endParaRPr lang="en-US" sz="1650" dirty="0">
              <a:solidFill>
                <a:srgbClr val="303030"/>
              </a:solidFill>
              <a:latin typeface="Montserrat Semi-Bold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838252" y="8296999"/>
            <a:ext cx="3420611" cy="716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>
                <a:solidFill>
                  <a:srgbClr val="FFFFFF"/>
                </a:solidFill>
                <a:latin typeface="Montserrat Semi-Bold"/>
              </a:rPr>
              <a:t>05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746A106A-84D2-4D20-BF83-2C41FE4B5F8B}"/>
              </a:ext>
            </a:extLst>
          </p:cNvPr>
          <p:cNvSpPr txBox="1"/>
          <p:nvPr/>
        </p:nvSpPr>
        <p:spPr>
          <a:xfrm>
            <a:off x="-304800" y="9193638"/>
            <a:ext cx="20116800" cy="20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  <a:spcBef>
                <a:spcPct val="0"/>
              </a:spcBef>
            </a:pP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MONISIT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ru-RU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MONISIT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1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14459" y="4503539"/>
            <a:ext cx="12459082" cy="1279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dirty="0" err="1">
                <a:solidFill>
                  <a:srgbClr val="E6E6E6"/>
                </a:solidFill>
                <a:latin typeface="Montserrat Semi-Bold"/>
              </a:rPr>
              <a:t>Обзор</a:t>
            </a:r>
            <a:r>
              <a:rPr lang="en-US" sz="4200" dirty="0">
                <a:solidFill>
                  <a:srgbClr val="E6E6E6"/>
                </a:solidFill>
                <a:latin typeface="Montserrat Semi-Bold"/>
              </a:rPr>
              <a:t> </a:t>
            </a:r>
            <a:r>
              <a:rPr lang="en-US" sz="4200" dirty="0" err="1">
                <a:solidFill>
                  <a:srgbClr val="E6E6E6"/>
                </a:solidFill>
                <a:latin typeface="Montserrat Semi-Bold"/>
              </a:rPr>
              <a:t>информационных</a:t>
            </a:r>
            <a:r>
              <a:rPr lang="en-US" sz="4200" dirty="0">
                <a:solidFill>
                  <a:srgbClr val="E6E6E6"/>
                </a:solidFill>
                <a:latin typeface="Montserrat Semi-Bold"/>
              </a:rPr>
              <a:t> </a:t>
            </a:r>
            <a:r>
              <a:rPr lang="en-US" sz="4200" dirty="0" err="1">
                <a:solidFill>
                  <a:srgbClr val="E6E6E6"/>
                </a:solidFill>
                <a:latin typeface="Montserrat Semi-Bold"/>
              </a:rPr>
              <a:t>источников</a:t>
            </a:r>
            <a:r>
              <a:rPr lang="en-US" sz="4200" dirty="0">
                <a:solidFill>
                  <a:srgbClr val="E6E6E6"/>
                </a:solidFill>
                <a:latin typeface="Montserrat Semi-Bold"/>
              </a:rPr>
              <a:t> и </a:t>
            </a:r>
            <a:r>
              <a:rPr lang="en-US" sz="4200" dirty="0" err="1">
                <a:solidFill>
                  <a:srgbClr val="E6E6E6"/>
                </a:solidFill>
                <a:latin typeface="Montserrat Semi-Bold"/>
              </a:rPr>
              <a:t>аналогичных</a:t>
            </a:r>
            <a:r>
              <a:rPr lang="en-US" sz="4200" dirty="0">
                <a:solidFill>
                  <a:srgbClr val="E6E6E6"/>
                </a:solidFill>
                <a:latin typeface="Montserrat Semi-Bold"/>
              </a:rPr>
              <a:t> </a:t>
            </a:r>
            <a:r>
              <a:rPr lang="en-US" sz="4200" dirty="0" err="1">
                <a:solidFill>
                  <a:srgbClr val="E6E6E6"/>
                </a:solidFill>
                <a:latin typeface="Montserrat Semi-Bold"/>
              </a:rPr>
              <a:t>проектов</a:t>
            </a:r>
            <a:endParaRPr lang="en-US" sz="4200" dirty="0">
              <a:solidFill>
                <a:srgbClr val="E6E6E6"/>
              </a:solidFill>
              <a:latin typeface="Montserrat Semi-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9413959"/>
            <a:ext cx="3585728" cy="201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79"/>
              </a:lnSpc>
              <a:spcBef>
                <a:spcPct val="0"/>
              </a:spcBef>
            </a:pPr>
            <a:r>
              <a:rPr lang="en-US" sz="1200" spc="120">
                <a:solidFill>
                  <a:srgbClr val="FFFFFF"/>
                </a:solidFill>
                <a:latin typeface="Montserrat Semi-Bold"/>
              </a:rPr>
              <a:t>MONISIT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067267" y="9128272"/>
            <a:ext cx="3420611" cy="716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>
                <a:solidFill>
                  <a:srgbClr val="FFFFFF"/>
                </a:solidFill>
                <a:latin typeface="Montserrat Semi-Bold"/>
              </a:rPr>
              <a:t>06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97619" y="3694838"/>
            <a:ext cx="1150247" cy="91592"/>
            <a:chOff x="0" y="0"/>
            <a:chExt cx="1913890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568876" y="3694838"/>
            <a:ext cx="1150247" cy="91592"/>
            <a:chOff x="0" y="0"/>
            <a:chExt cx="1913890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638194" y="3694838"/>
            <a:ext cx="1150247" cy="91592"/>
            <a:chOff x="0" y="0"/>
            <a:chExt cx="1913890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45214" y="5073903"/>
            <a:ext cx="5655058" cy="1187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1"/>
              </a:lnSpc>
              <a:spcBef>
                <a:spcPct val="0"/>
              </a:spcBef>
            </a:pPr>
            <a:r>
              <a:rPr lang="en-US" sz="1988" dirty="0">
                <a:solidFill>
                  <a:srgbClr val="FFFFFF"/>
                </a:solidFill>
                <a:latin typeface="Montserrat"/>
              </a:rPr>
              <a:t>В </a:t>
            </a:r>
            <a:r>
              <a:rPr lang="en-US" sz="1988" dirty="0" err="1">
                <a:solidFill>
                  <a:srgbClr val="FFFFFF"/>
                </a:solidFill>
                <a:latin typeface="Montserrat"/>
              </a:rPr>
              <a:t>Польше</a:t>
            </a:r>
            <a:r>
              <a:rPr lang="en-US" sz="1988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988" dirty="0" err="1">
                <a:solidFill>
                  <a:srgbClr val="FFFFFF"/>
                </a:solidFill>
                <a:latin typeface="Montserrat"/>
              </a:rPr>
              <a:t>строго</a:t>
            </a:r>
            <a:r>
              <a:rPr lang="en-US" sz="1988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988" dirty="0" err="1">
                <a:solidFill>
                  <a:srgbClr val="FFFFFF"/>
                </a:solidFill>
                <a:latin typeface="Montserrat"/>
              </a:rPr>
              <a:t>контролируют</a:t>
            </a:r>
            <a:r>
              <a:rPr lang="en-US" sz="1988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988" dirty="0" err="1">
                <a:solidFill>
                  <a:srgbClr val="FFFFFF"/>
                </a:solidFill>
                <a:latin typeface="Montserrat"/>
              </a:rPr>
              <a:t>посещаемость</a:t>
            </a:r>
            <a:r>
              <a:rPr lang="en-US" sz="1988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1988" dirty="0" err="1">
                <a:solidFill>
                  <a:srgbClr val="FFFFFF"/>
                </a:solidFill>
                <a:latin typeface="Montserrat"/>
              </a:rPr>
              <a:t>пуская</a:t>
            </a:r>
            <a:r>
              <a:rPr lang="en-US" sz="1988" dirty="0">
                <a:solidFill>
                  <a:srgbClr val="FFFFFF"/>
                </a:solidFill>
                <a:latin typeface="Montserrat"/>
              </a:rPr>
              <a:t> «</a:t>
            </a:r>
            <a:r>
              <a:rPr lang="en-US" sz="1988" dirty="0" err="1">
                <a:solidFill>
                  <a:srgbClr val="FFFFFF"/>
                </a:solidFill>
                <a:latin typeface="Montserrat"/>
              </a:rPr>
              <a:t>Лист</a:t>
            </a:r>
            <a:r>
              <a:rPr lang="en-US" sz="1988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988" dirty="0" err="1">
                <a:solidFill>
                  <a:srgbClr val="FFFFFF"/>
                </a:solidFill>
                <a:latin typeface="Montserrat"/>
              </a:rPr>
              <a:t>посещаемости</a:t>
            </a:r>
            <a:r>
              <a:rPr lang="en-US" sz="1988" dirty="0">
                <a:solidFill>
                  <a:srgbClr val="FFFFFF"/>
                </a:solidFill>
                <a:latin typeface="Montserrat"/>
              </a:rPr>
              <a:t>»</a:t>
            </a:r>
          </a:p>
        </p:txBody>
      </p:sp>
      <p:sp>
        <p:nvSpPr>
          <p:cNvPr id="9" name="AutoShape 9"/>
          <p:cNvSpPr/>
          <p:nvPr/>
        </p:nvSpPr>
        <p:spPr>
          <a:xfrm rot="-5391392">
            <a:off x="1051956" y="5138797"/>
            <a:ext cx="10287032" cy="0"/>
          </a:xfrm>
          <a:prstGeom prst="line">
            <a:avLst/>
          </a:prstGeom>
          <a:ln w="9525" cap="rnd">
            <a:solidFill>
              <a:srgbClr val="FFFFFF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-5391392">
            <a:off x="6949012" y="5138678"/>
            <a:ext cx="10287032" cy="0"/>
          </a:xfrm>
          <a:prstGeom prst="line">
            <a:avLst/>
          </a:prstGeom>
          <a:ln w="9525" cap="rnd">
            <a:solidFill>
              <a:srgbClr val="FFFFFF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6232163" y="5076885"/>
            <a:ext cx="5823674" cy="118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9"/>
              </a:lnSpc>
              <a:spcBef>
                <a:spcPct val="0"/>
              </a:spcBef>
            </a:pPr>
            <a:r>
              <a:rPr lang="en-US" sz="1999" dirty="0">
                <a:solidFill>
                  <a:srgbClr val="FFFFFF"/>
                </a:solidFill>
                <a:latin typeface="Montserrat"/>
              </a:rPr>
              <a:t>В </a:t>
            </a:r>
            <a:r>
              <a:rPr lang="en-US" sz="1999" dirty="0" err="1">
                <a:solidFill>
                  <a:srgbClr val="FFFFFF"/>
                </a:solidFill>
                <a:latin typeface="Montserrat"/>
              </a:rPr>
              <a:t>Японии</a:t>
            </a:r>
            <a:r>
              <a:rPr lang="en-US" sz="1999" dirty="0">
                <a:solidFill>
                  <a:srgbClr val="FFFFFF"/>
                </a:solidFill>
                <a:latin typeface="Montserrat"/>
              </a:rPr>
              <a:t>, в </a:t>
            </a:r>
            <a:r>
              <a:rPr lang="en-US" sz="1999" dirty="0" err="1">
                <a:solidFill>
                  <a:srgbClr val="FFFFFF"/>
                </a:solidFill>
                <a:latin typeface="Montserrat"/>
              </a:rPr>
              <a:t>университете</a:t>
            </a:r>
            <a:r>
              <a:rPr lang="en-US" sz="199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999" dirty="0" err="1">
                <a:solidFill>
                  <a:srgbClr val="FFFFFF"/>
                </a:solidFill>
                <a:latin typeface="Montserrat"/>
              </a:rPr>
              <a:t>Аомори</a:t>
            </a:r>
            <a:r>
              <a:rPr lang="en-US" sz="1999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1999" dirty="0" err="1">
                <a:solidFill>
                  <a:srgbClr val="FFFFFF"/>
                </a:solidFill>
                <a:latin typeface="Montserrat"/>
              </a:rPr>
              <a:t>используют</a:t>
            </a:r>
            <a:r>
              <a:rPr lang="en-US" sz="199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999" dirty="0" err="1">
                <a:solidFill>
                  <a:srgbClr val="FFFFFF"/>
                </a:solidFill>
                <a:latin typeface="Montserrat"/>
              </a:rPr>
              <a:t>мобильную</a:t>
            </a:r>
            <a:r>
              <a:rPr lang="en-US" sz="199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999" dirty="0" err="1">
                <a:solidFill>
                  <a:srgbClr val="FFFFFF"/>
                </a:solidFill>
                <a:latin typeface="Montserrat"/>
              </a:rPr>
              <a:t>связь</a:t>
            </a:r>
            <a:r>
              <a:rPr lang="en-US" sz="199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999" dirty="0" err="1">
                <a:solidFill>
                  <a:srgbClr val="FFFFFF"/>
                </a:solidFill>
                <a:latin typeface="Montserrat"/>
              </a:rPr>
              <a:t>для</a:t>
            </a:r>
            <a:r>
              <a:rPr lang="en-US" sz="199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999" dirty="0" err="1">
                <a:solidFill>
                  <a:srgbClr val="FFFFFF"/>
                </a:solidFill>
                <a:latin typeface="Montserrat"/>
              </a:rPr>
              <a:t>контроля</a:t>
            </a:r>
            <a:r>
              <a:rPr lang="en-US" sz="199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999" dirty="0" err="1">
                <a:solidFill>
                  <a:srgbClr val="FFFFFF"/>
                </a:solidFill>
                <a:latin typeface="Montserrat"/>
              </a:rPr>
              <a:t>посещаемости</a:t>
            </a:r>
            <a:r>
              <a:rPr lang="en-US" sz="1999" dirty="0">
                <a:solidFill>
                  <a:srgbClr val="FFFFFF"/>
                </a:solidFill>
                <a:latin typeface="Montserrat"/>
              </a:rPr>
              <a:t>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62519" y="5083428"/>
            <a:ext cx="5701596" cy="118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9"/>
              </a:lnSpc>
              <a:spcBef>
                <a:spcPct val="0"/>
              </a:spcBef>
            </a:pPr>
            <a:r>
              <a:rPr lang="en-US" sz="1999" dirty="0">
                <a:solidFill>
                  <a:srgbClr val="FFFFFF"/>
                </a:solidFill>
                <a:latin typeface="Montserrat"/>
              </a:rPr>
              <a:t>В </a:t>
            </a:r>
            <a:r>
              <a:rPr lang="en-US" sz="1999" dirty="0" err="1">
                <a:solidFill>
                  <a:srgbClr val="FFFFFF"/>
                </a:solidFill>
                <a:latin typeface="Montserrat"/>
              </a:rPr>
              <a:t>Китае</a:t>
            </a:r>
            <a:r>
              <a:rPr lang="en-US" sz="199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999" dirty="0" err="1">
                <a:solidFill>
                  <a:srgbClr val="FFFFFF"/>
                </a:solidFill>
                <a:latin typeface="Montserrat"/>
              </a:rPr>
              <a:t>студенческую</a:t>
            </a:r>
            <a:r>
              <a:rPr lang="en-US" sz="199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999" dirty="0" err="1">
                <a:solidFill>
                  <a:srgbClr val="FFFFFF"/>
                </a:solidFill>
                <a:latin typeface="Montserrat"/>
              </a:rPr>
              <a:t>посещаемость</a:t>
            </a:r>
            <a:r>
              <a:rPr lang="en-US" sz="199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999" dirty="0" err="1">
                <a:solidFill>
                  <a:srgbClr val="FFFFFF"/>
                </a:solidFill>
                <a:latin typeface="Montserrat"/>
              </a:rPr>
              <a:t>проверяют</a:t>
            </a:r>
            <a:r>
              <a:rPr lang="en-US" sz="199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999" dirty="0" err="1">
                <a:solidFill>
                  <a:srgbClr val="FFFFFF"/>
                </a:solidFill>
                <a:latin typeface="Montserrat"/>
              </a:rPr>
              <a:t>по</a:t>
            </a:r>
            <a:r>
              <a:rPr lang="en-US" sz="199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999" dirty="0" err="1">
                <a:solidFill>
                  <a:srgbClr val="FFFFFF"/>
                </a:solidFill>
                <a:latin typeface="Montserrat"/>
              </a:rPr>
              <a:t>отпечаткам</a:t>
            </a:r>
            <a:r>
              <a:rPr lang="en-US" sz="199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999" dirty="0" err="1">
                <a:solidFill>
                  <a:srgbClr val="FFFFFF"/>
                </a:solidFill>
                <a:latin typeface="Montserrat"/>
              </a:rPr>
              <a:t>пальцев</a:t>
            </a:r>
            <a:r>
              <a:rPr lang="en-US" sz="1999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1999" dirty="0" err="1">
                <a:solidFill>
                  <a:srgbClr val="FFFFFF"/>
                </a:solidFill>
                <a:latin typeface="Montserrat"/>
              </a:rPr>
              <a:t>используя</a:t>
            </a:r>
            <a:r>
              <a:rPr lang="en-US" sz="199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999" dirty="0" err="1">
                <a:solidFill>
                  <a:srgbClr val="FFFFFF"/>
                </a:solidFill>
                <a:latin typeface="Montserrat"/>
              </a:rPr>
              <a:t>специальные</a:t>
            </a:r>
            <a:r>
              <a:rPr lang="en-US" sz="199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999" dirty="0" err="1">
                <a:solidFill>
                  <a:srgbClr val="FFFFFF"/>
                </a:solidFill>
                <a:latin typeface="Montserrat"/>
              </a:rPr>
              <a:t>сканеры</a:t>
            </a:r>
            <a:endParaRPr lang="en-US" sz="1999" dirty="0">
              <a:solidFill>
                <a:srgbClr val="FFFFFF"/>
              </a:solidFill>
              <a:latin typeface="Montserrat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7606085" y="9258300"/>
            <a:ext cx="3075831" cy="785262"/>
            <a:chOff x="0" y="0"/>
            <a:chExt cx="4101108" cy="1047016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16381"/>
              <a:ext cx="770834" cy="1014255"/>
            </a:xfrm>
            <a:prstGeom prst="rect">
              <a:avLst/>
            </a:prstGeom>
          </p:spPr>
        </p:pic>
        <p:sp>
          <p:nvSpPr>
            <p:cNvPr id="15" name="TextBox 15"/>
            <p:cNvSpPr txBox="1"/>
            <p:nvPr/>
          </p:nvSpPr>
          <p:spPr>
            <a:xfrm>
              <a:off x="1551568" y="107653"/>
              <a:ext cx="2549540" cy="864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714"/>
                </a:lnSpc>
                <a:spcBef>
                  <a:spcPct val="0"/>
                </a:spcBef>
              </a:pPr>
              <a:r>
                <a:rPr lang="en-US" sz="4489" u="none" spc="89">
                  <a:solidFill>
                    <a:srgbClr val="BF2D00"/>
                  </a:solidFill>
                  <a:latin typeface="Norwester"/>
                </a:rPr>
                <a:t>MONISIT</a:t>
              </a:r>
            </a:p>
          </p:txBody>
        </p:sp>
        <p:sp>
          <p:nvSpPr>
            <p:cNvPr id="16" name="AutoShape 16"/>
            <p:cNvSpPr/>
            <p:nvPr/>
          </p:nvSpPr>
          <p:spPr>
            <a:xfrm rot="-5416658">
              <a:off x="628176" y="515369"/>
              <a:ext cx="1046949" cy="0"/>
            </a:xfrm>
            <a:prstGeom prst="line">
              <a:avLst/>
            </a:prstGeom>
            <a:ln w="127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7" name="TextBox 17"/>
          <p:cNvSpPr txBox="1"/>
          <p:nvPr/>
        </p:nvSpPr>
        <p:spPr>
          <a:xfrm>
            <a:off x="14067267" y="9128272"/>
            <a:ext cx="3420611" cy="716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>
                <a:solidFill>
                  <a:srgbClr val="FFFFFF"/>
                </a:solidFill>
                <a:latin typeface="Montserrat Semi-Bold"/>
              </a:rPr>
              <a:t>07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29049" y="1942385"/>
            <a:ext cx="7629902" cy="1919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4200" dirty="0" err="1">
                <a:solidFill>
                  <a:srgbClr val="303030"/>
                </a:solidFill>
                <a:latin typeface="Montserrat Semi-Bold"/>
              </a:rPr>
              <a:t>Вариантов</a:t>
            </a:r>
            <a:r>
              <a:rPr lang="en-US" sz="420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4200" dirty="0" err="1">
                <a:solidFill>
                  <a:srgbClr val="303030"/>
                </a:solidFill>
                <a:latin typeface="Montserrat Semi-Bold"/>
              </a:rPr>
              <a:t>реализации</a:t>
            </a:r>
            <a:r>
              <a:rPr lang="en-US" sz="420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4200" dirty="0" err="1">
                <a:solidFill>
                  <a:srgbClr val="303030"/>
                </a:solidFill>
                <a:latin typeface="Montserrat Semi-Bold"/>
              </a:rPr>
              <a:t>такой</a:t>
            </a:r>
            <a:r>
              <a:rPr lang="en-US" sz="420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4200" dirty="0" err="1">
                <a:solidFill>
                  <a:srgbClr val="303030"/>
                </a:solidFill>
                <a:latin typeface="Montserrat Semi-Bold"/>
              </a:rPr>
              <a:t>системы</a:t>
            </a:r>
            <a:r>
              <a:rPr lang="en-US" sz="420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4200" dirty="0" err="1">
                <a:solidFill>
                  <a:srgbClr val="303030"/>
                </a:solidFill>
                <a:latin typeface="Montserrat Semi-Bold"/>
              </a:rPr>
              <a:t>несколько</a:t>
            </a:r>
            <a:r>
              <a:rPr lang="en-US" sz="4200" dirty="0">
                <a:solidFill>
                  <a:srgbClr val="303030"/>
                </a:solidFill>
                <a:latin typeface="Montserrat Semi-Bold"/>
              </a:rPr>
              <a:t>:</a:t>
            </a:r>
          </a:p>
          <a:p>
            <a:pPr>
              <a:lnSpc>
                <a:spcPts val="5040"/>
              </a:lnSpc>
            </a:pPr>
            <a:endParaRPr lang="en-US" sz="4200" dirty="0">
              <a:solidFill>
                <a:srgbClr val="303030"/>
              </a:solidFill>
              <a:latin typeface="Montserrat Semi-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8169791" y="3609917"/>
            <a:ext cx="1948417" cy="155149"/>
            <a:chOff x="0" y="0"/>
            <a:chExt cx="1913890" cy="152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sp>
        <p:nvSpPr>
          <p:cNvPr id="5" name="AutoShape 5"/>
          <p:cNvSpPr/>
          <p:nvPr/>
        </p:nvSpPr>
        <p:spPr>
          <a:xfrm rot="5400000">
            <a:off x="8971111" y="57086"/>
            <a:ext cx="9525" cy="1862425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TextBox 6"/>
          <p:cNvSpPr txBox="1"/>
          <p:nvPr/>
        </p:nvSpPr>
        <p:spPr>
          <a:xfrm>
            <a:off x="14378994" y="8326688"/>
            <a:ext cx="3420611" cy="716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Montserrat Semi-Bold"/>
              </a:rPr>
              <a:t>08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209245" y="9147792"/>
            <a:ext cx="18706490" cy="201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79"/>
              </a:lnSpc>
              <a:spcBef>
                <a:spcPct val="0"/>
              </a:spcBef>
            </a:pP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MONISIT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endParaRPr lang="en-US" sz="1200" spc="120" dirty="0">
              <a:solidFill>
                <a:srgbClr val="303030"/>
              </a:solidFill>
              <a:latin typeface="Montserrat Semi-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76103" y="4796295"/>
            <a:ext cx="14735794" cy="2217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just">
              <a:lnSpc>
                <a:spcPts val="4500"/>
              </a:lnSpc>
              <a:buFont typeface="Arial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Биометрические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–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распознавание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по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лицу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сетчатке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глаза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или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отпечатку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пальца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.</a:t>
            </a:r>
          </a:p>
          <a:p>
            <a:pPr marL="388620" lvl="1" indent="-194310" algn="just">
              <a:lnSpc>
                <a:spcPts val="4500"/>
              </a:lnSpc>
              <a:buFont typeface="Arial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Электронные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–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ввод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одноразового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кода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приложение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на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телефоне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или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считывание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создаваемого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на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телефоне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кода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.</a:t>
            </a:r>
          </a:p>
          <a:p>
            <a:pPr marL="388620" lvl="1" indent="-194310" algn="just">
              <a:lnSpc>
                <a:spcPts val="4500"/>
              </a:lnSpc>
              <a:buFont typeface="Arial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Физические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–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отмечание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посредством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идентификатора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которым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может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являться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RFID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карта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или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карта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нанесённым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на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ней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кодом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например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ontserrat"/>
              </a:rPr>
              <a:t>штрих-кодом</a:t>
            </a:r>
            <a:r>
              <a:rPr lang="en-US" sz="1800" dirty="0">
                <a:solidFill>
                  <a:srgbClr val="000000"/>
                </a:solidFill>
                <a:latin typeface="Montserrat"/>
              </a:rPr>
              <a:t>).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9271" y="4838700"/>
            <a:ext cx="5532714" cy="909977"/>
            <a:chOff x="0" y="0"/>
            <a:chExt cx="7376952" cy="1213302"/>
          </a:xfrm>
        </p:grpSpPr>
        <p:sp>
          <p:nvSpPr>
            <p:cNvPr id="3" name="TextBox 3"/>
            <p:cNvSpPr txBox="1"/>
            <p:nvPr/>
          </p:nvSpPr>
          <p:spPr>
            <a:xfrm>
              <a:off x="0" y="828276"/>
              <a:ext cx="7376952" cy="355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89"/>
                </a:lnSpc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33"/>
              <a:ext cx="7376952" cy="771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55"/>
                </a:lnSpc>
              </a:pPr>
              <a:r>
                <a:rPr lang="en-US" sz="3796" spc="379" dirty="0">
                  <a:solidFill>
                    <a:srgbClr val="BF2D00"/>
                  </a:solidFill>
                  <a:latin typeface="Montserrat Semi-Bold Bold"/>
                </a:rPr>
                <a:t>П</a:t>
              </a:r>
              <a:r>
                <a:rPr lang="ru-RU" sz="3796" spc="379" dirty="0" err="1">
                  <a:solidFill>
                    <a:srgbClr val="BF2D00"/>
                  </a:solidFill>
                  <a:latin typeface="Montserrat Semi-Bold Bold"/>
                </a:rPr>
                <a:t>рототип</a:t>
              </a:r>
              <a:r>
                <a:rPr lang="en-US" sz="3796" spc="379" dirty="0">
                  <a:solidFill>
                    <a:srgbClr val="BF2D00"/>
                  </a:solidFill>
                  <a:latin typeface="Montserrat Semi-Bold Bold"/>
                </a:rPr>
                <a:t>: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32468" y="5051690"/>
            <a:ext cx="2305956" cy="183620"/>
            <a:chOff x="0" y="0"/>
            <a:chExt cx="1913890" cy="152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3890" cy="152400"/>
            </a:xfrm>
            <a:custGeom>
              <a:avLst/>
              <a:gdLst/>
              <a:ahLst/>
              <a:cxnLst/>
              <a:rect l="l" t="t" r="r" b="b"/>
              <a:pathLst>
                <a:path w="1913890" h="15240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F2D00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-685800" y="9182100"/>
            <a:ext cx="20116800" cy="20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  <a:spcBef>
                <a:spcPct val="0"/>
              </a:spcBef>
            </a:pP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MONISIT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 err="1">
                <a:solidFill>
                  <a:srgbClr val="303030"/>
                </a:solidFill>
                <a:latin typeface="Montserrat Semi-Bold"/>
              </a:rPr>
              <a:t>MONISIT</a:t>
            </a:r>
            <a:r>
              <a:rPr lang="ru-RU" sz="1200" spc="120" dirty="0">
                <a:solidFill>
                  <a:srgbClr val="303030"/>
                </a:solidFill>
                <a:latin typeface="Montserrat Semi-Bold"/>
              </a:rPr>
              <a:t> </a:t>
            </a:r>
            <a:r>
              <a:rPr lang="en-US" sz="1200" spc="120" dirty="0">
                <a:solidFill>
                  <a:srgbClr val="303030"/>
                </a:solidFill>
                <a:latin typeface="Montserrat Semi-Bold"/>
              </a:rPr>
              <a:t>MONISIT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38252" y="8296999"/>
            <a:ext cx="3420611" cy="716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ru-RU" sz="4200" spc="84" dirty="0">
                <a:solidFill>
                  <a:srgbClr val="FFFFFF"/>
                </a:solidFill>
                <a:latin typeface="Montserrat Semi-Bold"/>
              </a:rPr>
              <a:t>09</a:t>
            </a:r>
            <a:endParaRPr lang="en-US" sz="4200" spc="84" dirty="0">
              <a:solidFill>
                <a:srgbClr val="FFFFFF"/>
              </a:solidFill>
              <a:latin typeface="Montserrat Semi-Bold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Трехмерная модель 21" descr="Купола и пинакоид серые">
                <a:extLst>
                  <a:ext uri="{FF2B5EF4-FFF2-40B4-BE49-F238E27FC236}">
                    <a16:creationId xmlns:a16="http://schemas.microsoft.com/office/drawing/2014/main" id="{A1DD5D56-F2A6-4FE2-B61C-C0B65250A0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6734713"/>
                  </p:ext>
                </p:extLst>
              </p:nvPr>
            </p:nvGraphicFramePr>
            <p:xfrm>
              <a:off x="11356317" y="1300068"/>
              <a:ext cx="4963868" cy="639636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963868" cy="6396360"/>
                    </a:xfrm>
                    <a:prstGeom prst="rect">
                      <a:avLst/>
                    </a:prstGeom>
                  </am3d:spPr>
                  <am3d:camera>
                    <am3d:pos x="0" y="0" z="61634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404" d="1000000"/>
                    <am3d:preTrans dx="-38771" dy="-6202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55" ay="8418" az="541689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12799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Трехмерная модель 21" descr="Купола и пинакоид серые">
                <a:extLst>
                  <a:ext uri="{FF2B5EF4-FFF2-40B4-BE49-F238E27FC236}">
                    <a16:creationId xmlns:a16="http://schemas.microsoft.com/office/drawing/2014/main" id="{A1DD5D56-F2A6-4FE2-B61C-C0B65250A0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56317" y="1300068"/>
                <a:ext cx="4963868" cy="6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Трехмерная модель 22" descr="Четырехугольная призма и основание белые">
                <a:extLst>
                  <a:ext uri="{FF2B5EF4-FFF2-40B4-BE49-F238E27FC236}">
                    <a16:creationId xmlns:a16="http://schemas.microsoft.com/office/drawing/2014/main" id="{41CF1C9E-F91A-4130-B3A8-D6E5352620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52091846"/>
                  </p:ext>
                </p:extLst>
              </p:nvPr>
            </p:nvGraphicFramePr>
            <p:xfrm rot="16200000">
              <a:off x="13147008" y="805051"/>
              <a:ext cx="1382486" cy="3810985"/>
            </p:xfrm>
            <a:graphic>
              <a:graphicData uri="http://schemas.microsoft.com/office/drawing/2017/model3d">
                <am3d:model3d r:embed="rId4">
                  <am3d:spPr>
                    <a:xfrm rot="16200000">
                      <a:off x="0" y="0"/>
                      <a:ext cx="1382486" cy="3810985"/>
                    </a:xfrm>
                    <a:prstGeom prst="rect">
                      <a:avLst/>
                    </a:prstGeom>
                  </am3d:spPr>
                  <am3d:camera>
                    <am3d:pos x="0" y="0" z="5286504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8639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06350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Трехмерная модель 22" descr="Четырехугольная призма и основание белые">
                <a:extLst>
                  <a:ext uri="{FF2B5EF4-FFF2-40B4-BE49-F238E27FC236}">
                    <a16:creationId xmlns:a16="http://schemas.microsoft.com/office/drawing/2014/main" id="{41CF1C9E-F91A-4130-B3A8-D6E5352620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13147008" y="805051"/>
                <a:ext cx="1382486" cy="3810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Трехмерная модель 23" descr="Ромбоэдр 1 белый">
                <a:extLst>
                  <a:ext uri="{FF2B5EF4-FFF2-40B4-BE49-F238E27FC236}">
                    <a16:creationId xmlns:a16="http://schemas.microsoft.com/office/drawing/2014/main" id="{056EC29C-856A-41EF-84AB-F95A440359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9070113"/>
                  </p:ext>
                </p:extLst>
              </p:nvPr>
            </p:nvGraphicFramePr>
            <p:xfrm rot="18797459">
              <a:off x="11877138" y="3755956"/>
              <a:ext cx="3922221" cy="3941260"/>
            </p:xfrm>
            <a:graphic>
              <a:graphicData uri="http://schemas.microsoft.com/office/drawing/2017/model3d">
                <am3d:model3d r:embed="rId6">
                  <am3d:spPr>
                    <a:xfrm rot="18797459">
                      <a:off x="0" y="0"/>
                      <a:ext cx="3922221" cy="3941260"/>
                    </a:xfrm>
                    <a:prstGeom prst="rect">
                      <a:avLst/>
                    </a:prstGeom>
                  </am3d:spPr>
                  <am3d:camera>
                    <am3d:pos x="0" y="0" z="752757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438" d="1000000"/>
                    <am3d:preTrans dx="-4521" dy="-18000000" dz="-3"/>
                    <am3d:scale>
                      <am3d:sx n="1000000" d="1000000"/>
                      <am3d:sy n="1000000" d="1000000"/>
                      <am3d:sz n="1000000" d="1000000"/>
                    </am3d:scale>
                    <am3d:rot ax="2514789" ay="1214441" az="1035154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687340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Трехмерная модель 23" descr="Ромбоэдр 1 белый">
                <a:extLst>
                  <a:ext uri="{FF2B5EF4-FFF2-40B4-BE49-F238E27FC236}">
                    <a16:creationId xmlns:a16="http://schemas.microsoft.com/office/drawing/2014/main" id="{056EC29C-856A-41EF-84AB-F95A440359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8797459">
                <a:off x="11877138" y="3755956"/>
                <a:ext cx="3922221" cy="39412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7641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8" presetClass="emph" presetSubtype="128" accel="20000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14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6.9747"/>
                                          </p:val>
                                        </p:tav>
                                        <p:tav tm="6660">
                                          <p:val>
                                            <p:fltVal val="12.1039"/>
                                          </p:val>
                                        </p:tav>
                                        <p:tav tm="9990">
                                          <p:val>
                                            <p:fltVal val="15.6713"/>
                                          </p:val>
                                        </p:tav>
                                        <p:tav tm="13320">
                                          <p:val>
                                            <p:fltVal val="17.9604"/>
                                          </p:val>
                                        </p:tav>
                                        <p:tav tm="16650">
                                          <p:val>
                                            <p:fltVal val="19.2548"/>
                                          </p:val>
                                        </p:tav>
                                        <p:tav tm="19970">
                                          <p:val>
                                            <p:fltVal val="19.8371"/>
                                          </p:val>
                                        </p:tav>
                                        <p:tav tm="23290">
                                          <p:val>
                                            <p:fltVal val="19.9936"/>
                                          </p:val>
                                        </p:tav>
                                        <p:tav tm="26620">
                                          <p:val>
                                            <p:fltVal val="19.9945"/>
                                          </p:val>
                                        </p:tav>
                                        <p:tav tm="29950">
                                          <p:val>
                                            <p:fltVal val="19.8447"/>
                                          </p:val>
                                        </p:tav>
                                        <p:tav tm="33280">
                                          <p:val>
                                            <p:fltVal val="19.2733"/>
                                          </p:val>
                                        </p:tav>
                                        <p:tav tm="36610">
                                          <p:val>
                                            <p:fltVal val="17.9968"/>
                                          </p:val>
                                        </p:tav>
                                        <p:tav tm="39940">
                                          <p:val>
                                            <p:fltVal val="15.7316"/>
                                          </p:val>
                                        </p:tav>
                                        <p:tav tm="43270">
                                          <p:val>
                                            <p:fltVal val="12.194"/>
                                          </p:val>
                                        </p:tav>
                                        <p:tav tm="46600">
                                          <p:val>
                                            <p:fltVal val="7.1005"/>
                                          </p:val>
                                        </p:tav>
                                        <p:tav tm="49930">
                                          <p:val>
                                            <p:fltVal val="0.1675"/>
                                          </p:val>
                                        </p:tav>
                                        <p:tav tm="53250">
                                          <p:val>
                                            <p:fltVal val="-6.8299"/>
                                          </p:val>
                                        </p:tav>
                                        <p:tav tm="56580">
                                          <p:val>
                                            <p:fltVal val="-12.0002"/>
                                          </p:val>
                                        </p:tav>
                                        <p:tav tm="59900">
                                          <p:val>
                                            <p:fltVal val="-15.593"/>
                                          </p:val>
                                        </p:tav>
                                        <p:tav tm="63220">
                                          <p:val>
                                            <p:fltVal val="-17.9075"/>
                                          </p:val>
                                        </p:tav>
                                        <p:tav tm="66540">
                                          <p:val>
                                            <p:fltVal val="-19.2249"/>
                                          </p:val>
                                        </p:tav>
                                        <p:tav tm="69870">
                                          <p:val>
                                            <p:fltVal val="-19.8271"/>
                                          </p:val>
                                        </p:tav>
                                        <p:tav tm="73190">
                                          <p:val>
                                            <p:fltVal val="-19.9924"/>
                                          </p:val>
                                        </p:tav>
                                        <p:tav tm="76510">
                                          <p:val>
                                            <p:fltVal val="-19.9955"/>
                                          </p:val>
                                        </p:tav>
                                        <p:tav tm="79830">
                                          <p:val>
                                            <p:fltVal val="-19.8557"/>
                                          </p:val>
                                        </p:tav>
                                        <p:tav tm="83160">
                                          <p:val>
                                            <p:fltVal val="-19.3045"/>
                                          </p:val>
                                        </p:tav>
                                        <p:tav tm="86480">
                                          <p:val>
                                            <p:fltVal val="-18.0634"/>
                                          </p:val>
                                        </p:tav>
                                        <p:tav tm="89800">
                                          <p:val>
                                            <p:fltVal val="-15.8505"/>
                                          </p:val>
                                        </p:tav>
                                        <p:tav tm="93120">
                                          <p:val>
                                            <p:fltVal val="-12.3847"/>
                                          </p:val>
                                        </p:tav>
                                        <p:tav tm="96450">
                                          <p:val>
                                            <p:fltVal val="-7.3674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8" presetClass="emph" presetSubtype="102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1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6.9747"/>
                                          </p:val>
                                        </p:tav>
                                        <p:tav tm="6660">
                                          <p:val>
                                            <p:fltVal val="12.1039"/>
                                          </p:val>
                                        </p:tav>
                                        <p:tav tm="9990">
                                          <p:val>
                                            <p:fltVal val="15.6713"/>
                                          </p:val>
                                        </p:tav>
                                        <p:tav tm="13320">
                                          <p:val>
                                            <p:fltVal val="17.9604"/>
                                          </p:val>
                                        </p:tav>
                                        <p:tav tm="16650">
                                          <p:val>
                                            <p:fltVal val="19.2548"/>
                                          </p:val>
                                        </p:tav>
                                        <p:tav tm="19970">
                                          <p:val>
                                            <p:fltVal val="19.8371"/>
                                          </p:val>
                                        </p:tav>
                                        <p:tav tm="23290">
                                          <p:val>
                                            <p:fltVal val="19.9936"/>
                                          </p:val>
                                        </p:tav>
                                        <p:tav tm="26620">
                                          <p:val>
                                            <p:fltVal val="19.9945"/>
                                          </p:val>
                                        </p:tav>
                                        <p:tav tm="29950">
                                          <p:val>
                                            <p:fltVal val="19.8447"/>
                                          </p:val>
                                        </p:tav>
                                        <p:tav tm="33280">
                                          <p:val>
                                            <p:fltVal val="19.2733"/>
                                          </p:val>
                                        </p:tav>
                                        <p:tav tm="36610">
                                          <p:val>
                                            <p:fltVal val="17.9968"/>
                                          </p:val>
                                        </p:tav>
                                        <p:tav tm="39940">
                                          <p:val>
                                            <p:fltVal val="15.7316"/>
                                          </p:val>
                                        </p:tav>
                                        <p:tav tm="43270">
                                          <p:val>
                                            <p:fltVal val="12.194"/>
                                          </p:val>
                                        </p:tav>
                                        <p:tav tm="46600">
                                          <p:val>
                                            <p:fltVal val="7.1005"/>
                                          </p:val>
                                        </p:tav>
                                        <p:tav tm="49930">
                                          <p:val>
                                            <p:fltVal val="0.1675"/>
                                          </p:val>
                                        </p:tav>
                                        <p:tav tm="53250">
                                          <p:val>
                                            <p:fltVal val="-6.8299"/>
                                          </p:val>
                                        </p:tav>
                                        <p:tav tm="56580">
                                          <p:val>
                                            <p:fltVal val="-12.0002"/>
                                          </p:val>
                                        </p:tav>
                                        <p:tav tm="59900">
                                          <p:val>
                                            <p:fltVal val="-15.593"/>
                                          </p:val>
                                        </p:tav>
                                        <p:tav tm="63220">
                                          <p:val>
                                            <p:fltVal val="-17.9075"/>
                                          </p:val>
                                        </p:tav>
                                        <p:tav tm="66540">
                                          <p:val>
                                            <p:fltVal val="-19.2249"/>
                                          </p:val>
                                        </p:tav>
                                        <p:tav tm="69870">
                                          <p:val>
                                            <p:fltVal val="-19.8271"/>
                                          </p:val>
                                        </p:tav>
                                        <p:tav tm="73190">
                                          <p:val>
                                            <p:fltVal val="-19.9924"/>
                                          </p:val>
                                        </p:tav>
                                        <p:tav tm="76510">
                                          <p:val>
                                            <p:fltVal val="-19.9955"/>
                                          </p:val>
                                        </p:tav>
                                        <p:tav tm="79830">
                                          <p:val>
                                            <p:fltVal val="-19.8557"/>
                                          </p:val>
                                        </p:tav>
                                        <p:tav tm="83160">
                                          <p:val>
                                            <p:fltVal val="-19.3045"/>
                                          </p:val>
                                        </p:tav>
                                        <p:tav tm="86480">
                                          <p:val>
                                            <p:fltVal val="-18.0634"/>
                                          </p:val>
                                        </p:tav>
                                        <p:tav tm="89800">
                                          <p:val>
                                            <p:fltVal val="-15.8505"/>
                                          </p:val>
                                        </p:tav>
                                        <p:tav tm="93120">
                                          <p:val>
                                            <p:fltVal val="-12.3847"/>
                                          </p:val>
                                        </p:tav>
                                        <p:tav tm="96450">
                                          <p:val>
                                            <p:fltVal val="-7.3674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8" presetClass="emph" presetSubtype="102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1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6.9747"/>
                                          </p:val>
                                        </p:tav>
                                        <p:tav tm="6660">
                                          <p:val>
                                            <p:fltVal val="12.1039"/>
                                          </p:val>
                                        </p:tav>
                                        <p:tav tm="9990">
                                          <p:val>
                                            <p:fltVal val="15.6713"/>
                                          </p:val>
                                        </p:tav>
                                        <p:tav tm="13320">
                                          <p:val>
                                            <p:fltVal val="17.9604"/>
                                          </p:val>
                                        </p:tav>
                                        <p:tav tm="16650">
                                          <p:val>
                                            <p:fltVal val="19.2548"/>
                                          </p:val>
                                        </p:tav>
                                        <p:tav tm="19970">
                                          <p:val>
                                            <p:fltVal val="19.8371"/>
                                          </p:val>
                                        </p:tav>
                                        <p:tav tm="23290">
                                          <p:val>
                                            <p:fltVal val="19.9936"/>
                                          </p:val>
                                        </p:tav>
                                        <p:tav tm="26620">
                                          <p:val>
                                            <p:fltVal val="19.9945"/>
                                          </p:val>
                                        </p:tav>
                                        <p:tav tm="29950">
                                          <p:val>
                                            <p:fltVal val="19.8447"/>
                                          </p:val>
                                        </p:tav>
                                        <p:tav tm="33280">
                                          <p:val>
                                            <p:fltVal val="19.2733"/>
                                          </p:val>
                                        </p:tav>
                                        <p:tav tm="36610">
                                          <p:val>
                                            <p:fltVal val="17.9968"/>
                                          </p:val>
                                        </p:tav>
                                        <p:tav tm="39940">
                                          <p:val>
                                            <p:fltVal val="15.7316"/>
                                          </p:val>
                                        </p:tav>
                                        <p:tav tm="43270">
                                          <p:val>
                                            <p:fltVal val="12.194"/>
                                          </p:val>
                                        </p:tav>
                                        <p:tav tm="46600">
                                          <p:val>
                                            <p:fltVal val="7.1005"/>
                                          </p:val>
                                        </p:tav>
                                        <p:tav tm="49930">
                                          <p:val>
                                            <p:fltVal val="0.1675"/>
                                          </p:val>
                                        </p:tav>
                                        <p:tav tm="53250">
                                          <p:val>
                                            <p:fltVal val="-6.8299"/>
                                          </p:val>
                                        </p:tav>
                                        <p:tav tm="56580">
                                          <p:val>
                                            <p:fltVal val="-12.0002"/>
                                          </p:val>
                                        </p:tav>
                                        <p:tav tm="59900">
                                          <p:val>
                                            <p:fltVal val="-15.593"/>
                                          </p:val>
                                        </p:tav>
                                        <p:tav tm="63220">
                                          <p:val>
                                            <p:fltVal val="-17.9075"/>
                                          </p:val>
                                        </p:tav>
                                        <p:tav tm="66540">
                                          <p:val>
                                            <p:fltVal val="-19.2249"/>
                                          </p:val>
                                        </p:tav>
                                        <p:tav tm="69870">
                                          <p:val>
                                            <p:fltVal val="-19.8271"/>
                                          </p:val>
                                        </p:tav>
                                        <p:tav tm="73190">
                                          <p:val>
                                            <p:fltVal val="-19.9924"/>
                                          </p:val>
                                        </p:tav>
                                        <p:tav tm="76510">
                                          <p:val>
                                            <p:fltVal val="-19.9955"/>
                                          </p:val>
                                        </p:tav>
                                        <p:tav tm="79830">
                                          <p:val>
                                            <p:fltVal val="-19.8557"/>
                                          </p:val>
                                        </p:tav>
                                        <p:tav tm="83160">
                                          <p:val>
                                            <p:fltVal val="-19.3045"/>
                                          </p:val>
                                        </p:tav>
                                        <p:tav tm="86480">
                                          <p:val>
                                            <p:fltVal val="-18.0634"/>
                                          </p:val>
                                        </p:tav>
                                        <p:tav tm="89800">
                                          <p:val>
                                            <p:fltVal val="-15.8505"/>
                                          </p:val>
                                        </p:tav>
                                        <p:tav tm="93120">
                                          <p:val>
                                            <p:fltVal val="-12.3847"/>
                                          </p:val>
                                        </p:tav>
                                        <p:tav tm="96450">
                                          <p:val>
                                            <p:fltVal val="-7.3674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275</Words>
  <Application>Microsoft Office PowerPoint</Application>
  <PresentationFormat>Произвольный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Montserrat Semi-Bold</vt:lpstr>
      <vt:lpstr>Montserrat Bold</vt:lpstr>
      <vt:lpstr>Norwester</vt:lpstr>
      <vt:lpstr>Montserrat</vt:lpstr>
      <vt:lpstr>Montserrat Semi-Bold Bold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Monisit</dc:title>
  <dc:creator>Артём Береговенко</dc:creator>
  <cp:lastModifiedBy>bledbereq@gmail.com</cp:lastModifiedBy>
  <cp:revision>4</cp:revision>
  <dcterms:created xsi:type="dcterms:W3CDTF">2006-08-16T00:00:00Z</dcterms:created>
  <dcterms:modified xsi:type="dcterms:W3CDTF">2022-06-22T12:11:29Z</dcterms:modified>
  <dc:identifier>DAExlWKA024</dc:identifier>
</cp:coreProperties>
</file>