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56" r:id="rId3"/>
    <p:sldId id="257" r:id="rId4"/>
    <p:sldId id="287" r:id="rId5"/>
    <p:sldId id="288" r:id="rId6"/>
    <p:sldId id="290" r:id="rId7"/>
    <p:sldId id="294" r:id="rId8"/>
    <p:sldId id="293" r:id="rId9"/>
    <p:sldId id="291" r:id="rId10"/>
    <p:sldId id="259" r:id="rId11"/>
    <p:sldId id="286" r:id="rId12"/>
    <p:sldId id="260" r:id="rId13"/>
    <p:sldId id="258" r:id="rId14"/>
    <p:sldId id="262" r:id="rId15"/>
    <p:sldId id="263" r:id="rId16"/>
    <p:sldId id="264" r:id="rId17"/>
    <p:sldId id="266" r:id="rId18"/>
    <p:sldId id="267" r:id="rId19"/>
    <p:sldId id="269" r:id="rId20"/>
    <p:sldId id="270" r:id="rId21"/>
    <p:sldId id="271" r:id="rId22"/>
    <p:sldId id="272" r:id="rId23"/>
    <p:sldId id="295" r:id="rId24"/>
  </p:sldIdLst>
  <p:sldSz cx="9144000" cy="6858000" type="screen4x3"/>
  <p:notesSz cx="7099300" cy="10234613"/>
  <p:defaultTextStyle>
    <a:defPPr>
      <a:defRPr lang="en-GB"/>
    </a:defPPr>
    <a:lvl1pPr algn="l" defTabSz="457200" rtl="0" eaLnBrk="0" fontAlgn="base" hangingPunct="0">
      <a:spcBef>
        <a:spcPts val="213"/>
      </a:spcBef>
      <a:spcAft>
        <a:spcPts val="2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ts val="213"/>
      </a:spcBef>
      <a:spcAft>
        <a:spcPts val="2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ts val="213"/>
      </a:spcBef>
      <a:spcAft>
        <a:spcPts val="2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ts val="213"/>
      </a:spcBef>
      <a:spcAft>
        <a:spcPts val="2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ts val="213"/>
      </a:spcBef>
      <a:spcAft>
        <a:spcPts val="2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AEE9A-E868-C986-FD8F-B550FD86C068}" v="653" dt="2024-09-26T20:24:04.353"/>
    <p1510:client id="{BD37E381-5467-7038-B49B-88A131977A1C}" v="34" dt="2024-09-26T20:49:48.073"/>
    <p1510:client id="{D5EAAAB2-C703-3701-DEA1-090BBB9CB357}" v="287" dt="2024-09-27T14:54:21.160"/>
    <p1510:client id="{DC77D20D-0A5B-204B-3903-3FF236370DB1}" v="332" dt="2024-09-26T21:02:11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58E97F5-07B8-755C-A6AB-64F36454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24A6EFA-B288-E12E-4C9E-65820050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27825C04-54E4-B6E9-9E3E-47D44A8D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DC882A03-F193-BBF5-1633-418AA45C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5DC0E99C-A25D-0C2A-0F2D-6A23F82C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7B18C208-A21E-1D9F-B09E-30962370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5D7F1C6B-506C-66AD-88AE-39407F18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16D890F5-8A2A-E348-27E0-E61BB284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0880B629-CFFF-40BB-C6F6-2505DCB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28A9C388-0430-3BAF-2149-612C5A46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>
            <a:extLst>
              <a:ext uri="{FF2B5EF4-FFF2-40B4-BE49-F238E27FC236}">
                <a16:creationId xmlns:a16="http://schemas.microsoft.com/office/drawing/2014/main" id="{0F3660E0-DE54-E0BF-6142-83537593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DCAE0FF8-1C3F-E2C8-F758-C89683645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2DFE81D8-7B9B-4614-279E-1A773AAA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>
            <a:extLst>
              <a:ext uri="{FF2B5EF4-FFF2-40B4-BE49-F238E27FC236}">
                <a16:creationId xmlns:a16="http://schemas.microsoft.com/office/drawing/2014/main" id="{8611017F-FC49-B205-BBE8-B98124FF0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BB8BCE63-22B9-E365-07EA-FBF6D588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F7F50D4E-F71F-D716-6ED9-77C02FAA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19C2D918-810B-72A0-1B67-B965F572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BEACDF38-CCEC-F302-4DD4-53F9130D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E79A5F7E-AD5B-3B58-3E6C-09A236F34E2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495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endParaRPr lang="es-ES" altLang="en-US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B5275E30-370E-A0AB-8B9B-9BC0E62BAB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53087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33AF9812-F53E-FC76-8D35-E0225EFD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3ABA6D41-028C-2251-36A7-1160F6A946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0263"/>
            <a:ext cx="30495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fld id="{40AA5C65-8009-48E7-A46C-9D6D317D5265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1969D97B-88CD-A995-FDFA-934EBD65A02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7787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DF56551-A78C-E1C6-19CC-8C0CBC336A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CE3C94-12D9-4636-8BC2-2596D69EC405}" type="slidenum">
              <a:rPr lang="es-ES" altLang="en-US"/>
              <a:pPr/>
              <a:t>1</a:t>
            </a:fld>
            <a:endParaRPr lang="es-E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DB7CA873-6707-C01B-CD07-F934281F83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19325" y="777875"/>
            <a:ext cx="2662238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FA960EF-3DE0-F689-C5B3-C0E1AC3AC3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93DCDD72-D5E0-994E-83D9-CDA3250749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BBC38-EB53-420D-A409-5AC6BAD08852}" type="slidenum">
              <a:rPr lang="es-ES" altLang="en-US"/>
              <a:pPr/>
              <a:t>11</a:t>
            </a:fld>
            <a:endParaRPr lang="es-E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E671866-204C-B32A-E59C-A2A3B0F17E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DF5C114-7C9C-BAF8-C7A3-A64171E546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34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93DCDD72-D5E0-994E-83D9-CDA3250749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BBC38-EB53-420D-A409-5AC6BAD08852}" type="slidenum">
              <a:rPr lang="es-ES" altLang="en-US"/>
              <a:pPr/>
              <a:t>12</a:t>
            </a:fld>
            <a:endParaRPr lang="es-E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E671866-204C-B32A-E59C-A2A3B0F17E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DF5C114-7C9C-BAF8-C7A3-A64171E546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14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F3F1A3AD-9BDB-6265-41F2-91127D44FD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A88ABD-B945-4DB1-B5F1-1571F5C2E98E}" type="slidenum">
              <a:rPr lang="es-ES" altLang="en-US"/>
              <a:pPr/>
              <a:t>15</a:t>
            </a:fld>
            <a:endParaRPr lang="es-E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90EF4AFA-0186-3FC9-2955-595C814A6C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6D9EDD-5D90-E69E-2CEF-0D6D8F9417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99B48B86-AAB8-E1EF-DD66-AAC25319CD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A4C4BD-5508-4238-860E-9393EF8A073F}" type="slidenum">
              <a:rPr lang="es-ES" altLang="en-US"/>
              <a:pPr/>
              <a:t>16</a:t>
            </a:fld>
            <a:endParaRPr lang="es-E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2B33E57C-4712-702B-9764-D5954FF6C1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9541E99-9DFB-7C55-927B-0E30830636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5C444F52-59B9-A038-B1A7-4416E933D4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E9B99A-25FD-4135-A0D0-B696787CBB03}" type="slidenum">
              <a:rPr lang="es-ES" altLang="en-US"/>
              <a:pPr/>
              <a:t>17</a:t>
            </a:fld>
            <a:endParaRPr lang="es-E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DC9855AB-049D-A466-6CF1-72C1BB451A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98AB7D1-D23A-A99C-2E85-8E8A965E65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917CD9C4-210A-AD66-2C7A-955C20A4EF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984675-C4FF-488F-B9C7-7B8F55E42107}" type="slidenum">
              <a:rPr lang="es-ES" altLang="en-US"/>
              <a:pPr/>
              <a:t>19</a:t>
            </a:fld>
            <a:endParaRPr lang="es-E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564690E4-9374-6703-6903-8FD49E8B23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77875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95840A1-75E2-0639-5678-8C1DE68791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64200" cy="4591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931D58F0-25E9-4340-64A9-914903ED8B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1419F3-E629-4F6F-A732-82E06471087F}" type="slidenum">
              <a:rPr lang="es-ES" altLang="en-US"/>
              <a:pPr/>
              <a:t>20</a:t>
            </a:fld>
            <a:endParaRPr lang="es-E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FD00511F-F77D-E984-09E4-7522AAD4A6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7A7A81C-1155-EABB-7302-E333704734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211DB644-899A-07A7-1D2B-6FA4080F24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9DA7A9-A13A-421E-A8ED-63686BABC8E5}" type="slidenum">
              <a:rPr lang="es-ES" altLang="en-US"/>
              <a:pPr/>
              <a:t>21</a:t>
            </a:fld>
            <a:endParaRPr lang="es-E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751F1C1D-6F26-9891-1F1F-16B178A091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B319F19-7789-D496-DFC5-954C49E55B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4778471C-6620-2DC2-019C-B82CEAC410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A3B526-0D21-4B88-9F2F-B1EC70C1E380}" type="slidenum">
              <a:rPr lang="es-ES" altLang="en-US"/>
              <a:pPr/>
              <a:t>22</a:t>
            </a:fld>
            <a:endParaRPr lang="es-E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09D70683-9B89-2E68-C0D6-182AF46C3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83EFCA7-8AD0-3D85-08B2-AA22E15CD2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2FE42DAB-80E5-2379-77DE-A8C9ED2F5C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D4C9D1-2D4F-47AE-9228-D604FA751F02}" type="slidenum">
              <a:rPr lang="es-ES" altLang="en-US"/>
              <a:pPr/>
              <a:t>2</a:t>
            </a:fld>
            <a:endParaRPr lang="es-E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75E1452-E39B-03A1-6B8A-D5C8AF1E91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BDEBEBE-AF5A-05D6-1CB7-0FF1395420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28EB95A1-7F1A-E4B7-123C-228A5CB3DD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BEF047-F844-4F65-BABE-288A90E1F72C}" type="slidenum">
              <a:rPr lang="es-ES" altLang="en-US"/>
              <a:pPr/>
              <a:t>23</a:t>
            </a:fld>
            <a:endParaRPr lang="es-E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62A4946D-2362-6D72-9D10-8CB82A672B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5927ED0-91C7-4422-80D7-7860B749BD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4B1E18DA-492E-5F6F-2603-7E1183CF38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A73E2A-0F55-484F-938E-51D2209D5158}" type="slidenum">
              <a:rPr lang="es-ES" altLang="en-US"/>
              <a:pPr/>
              <a:t>24</a:t>
            </a:fld>
            <a:endParaRPr lang="es-E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5F702C01-D249-F9FB-6222-DC41F84256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E8693D1-E78D-655A-4CE3-6810B9EDF8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2FE42DAB-80E5-2379-77DE-A8C9ED2F5C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D4C9D1-2D4F-47AE-9228-D604FA751F02}" type="slidenum">
              <a:rPr lang="es-ES" altLang="en-US"/>
              <a:pPr/>
              <a:t>25</a:t>
            </a:fld>
            <a:endParaRPr lang="es-E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75E1452-E39B-03A1-6B8A-D5C8AF1E91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BDEBEBE-AF5A-05D6-1CB7-0FF1395420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16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3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09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4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3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5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42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7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3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8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09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1440F2DA-2530-1F3E-8F5F-6FA958487A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C51E1-D26C-4371-912B-C77CF0792820}" type="slidenum">
              <a:rPr lang="es-ES" altLang="en-US"/>
              <a:pPr/>
              <a:t>9</a:t>
            </a:fld>
            <a:endParaRPr lang="es-E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28E4AA4-B2F3-8377-BFF7-D767A23234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2FB1376-56A2-6CB2-52A7-27F2CC723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5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>
            <a:extLst>
              <a:ext uri="{FF2B5EF4-FFF2-40B4-BE49-F238E27FC236}">
                <a16:creationId xmlns:a16="http://schemas.microsoft.com/office/drawing/2014/main" id="{0C088F98-4D8C-020E-2EDC-EAB0A1E856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FE9B11-90EC-4B62-9821-8E374B6DCAA7}" type="slidenum">
              <a:rPr lang="es-ES" altLang="en-US"/>
              <a:pPr/>
              <a:t>10</a:t>
            </a:fld>
            <a:endParaRPr lang="es-E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21BF7887-A0FB-F82D-28BC-BD650502F5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FFC16A7-32A6-3F25-84F5-C58DC13340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D83A-8AB9-8DBA-1CFE-14275B852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9E06-E919-9090-C4D6-FCB1770AD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271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8573-F77C-634D-E20B-DF50AB2E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A721-A0A8-B238-300F-584F09A6B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7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DF69D-D353-BED9-DE6A-F39C1BB8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81700" y="274638"/>
            <a:ext cx="188595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DDF76-E185-7507-4605-2766210D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550545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00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86A-3F9D-1FB1-6510-F89F6781A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5E56-D40C-50E1-1D29-DC2A7BCD3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95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8FD-C2A9-9B06-5BD6-79F9A8B7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57CE-B740-AB8B-F969-08E87A98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68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4769-37EA-4413-9E8D-E1B9BBC8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7DD3-D536-10ED-9DDE-5A2A1C8A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35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2601-6D4C-B9D7-1880-2F097FE9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7F03-4E63-B010-71FB-0B43D490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3695700" cy="4183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4F94-0167-9D74-A9B8-5DADDB6A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1950" y="1916113"/>
            <a:ext cx="3695700" cy="4183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09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1D6D-1905-FE55-0EF1-42E7795E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1731-E746-5DD7-12E1-654C2C4D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BC63A-3B40-D545-6BA1-A6D8C523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13735-DB1F-E234-8EEE-78FF97B95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DA017-F2F8-A7E7-61EE-9B89C869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850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8F26-3A2B-77C1-A333-E5159A0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3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380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FB0A-1BC7-573D-EE6E-6BC54A3C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9998-5F85-0480-2263-3EFECBFB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D7E2-926D-E039-ACA8-F9C54AAF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0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A8CF-F0C4-4152-6371-8F69B68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5885-A096-91CC-B066-FB307B45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557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9954-FDF7-1472-FA14-84D7E46F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C9DC3-1A6C-A9D4-B815-E2E91D3A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7C1B8-BC61-2F17-93E5-19FEA503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015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3A87-06CE-0C05-45B8-FE77F2A1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56551-18D6-C900-8AAB-63EC7750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6423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264A9-DE81-1DBE-8092-DBE7718FB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81700" y="274638"/>
            <a:ext cx="188595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264D6-F2DD-4892-B009-C715B9251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550545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8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5DE7-661A-9180-19AC-9EA2721A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7180-163B-8B88-BDDB-BE9A7166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5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A657-9836-DC8A-A85A-A4854E1A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ECF6-2A9D-2BDF-EE37-49C87F29D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3695700" cy="4183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D4EC1-BD01-EB4D-3915-1AB1C448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1950" y="1916113"/>
            <a:ext cx="3695700" cy="4183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0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D327-2757-CB08-FF7A-1606382C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397E-8865-2514-84A6-726BF7FB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F7F10-FE92-67F4-AD45-96904D11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48611-DD44-AB36-57BF-F9D94629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09361-6A39-6862-6419-A8FA878E1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2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3EC3-02F0-3CBF-E67D-3DCB3DD5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0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4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1249-3D17-E48B-17DA-9273F2D2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9688-42B7-C7B8-7ECD-375B786D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F5D8C-9455-D557-8C82-5E8F9328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34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7D83-75E9-F270-2B4A-4BF30304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365C5-1043-FB2C-8F6E-17BFA81B1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BFA-14C1-BCFF-1028-24C6F3B0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F467EEA5-7490-D3A4-AC0B-5CA0FD4E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64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81F1DFB1-9F1D-91A7-5443-042CB9E67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74638"/>
            <a:ext cx="70294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AAE5F0-6725-2D3C-B370-F530BC1BA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16113"/>
            <a:ext cx="75438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730799B9-BD0E-C668-2B49-E29785F3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6237288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1B3EE0-C96D-4676-80CD-2BE524711911}" type="slidenum">
              <a:rPr lang="es-ES" altLang="en-US" sz="1100"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s-ES" altLang="en-US" sz="1100">
              <a:latin typeface="Arial" panose="020B0604020202020204" pitchFamily="34" charset="0"/>
            </a:endParaRP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1D1DC642-97FC-1D1E-2336-6F45B6028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237288"/>
            <a:ext cx="47513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6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56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5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5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C4B22A46-0EB0-B3F6-2B2E-42647274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64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Text Box 2">
            <a:extLst>
              <a:ext uri="{FF2B5EF4-FFF2-40B4-BE49-F238E27FC236}">
                <a16:creationId xmlns:a16="http://schemas.microsoft.com/office/drawing/2014/main" id="{04D5EE68-FE21-A05B-4BD1-36E382D5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6237288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85A6A45-7286-4307-B1F7-7273C15BEBEB}" type="slidenum">
              <a:rPr lang="es-ES" altLang="en-US" sz="1100"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s-ES" altLang="en-US" sz="1100">
              <a:latin typeface="Arial" panose="020B0604020202020204" pitchFamily="34" charset="0"/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4D1FE77D-8AED-37DD-7CC9-73E7F998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237288"/>
            <a:ext cx="47513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3CD273-4194-56F4-31A0-5011FF13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573CBC7D-DA29-475E-3BAE-A6E9895D3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74638"/>
            <a:ext cx="70294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7C4503D-2313-3578-DE86-199E257A7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16113"/>
            <a:ext cx="75438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l" defTabSz="457200" rtl="0" eaLnBrk="0" fontAlgn="base" hangingPunct="0"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6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56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5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5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1305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amport.azurewebsites.net/pubs/time-clock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tracker.ietf.org/doc/html/rfc59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ppool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44E3E826-8D1C-040F-44B6-8E24C5E4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36838"/>
            <a:ext cx="62642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75"/>
              </a:spcBef>
              <a:spcAft>
                <a:spcPts val="175"/>
              </a:spcAft>
              <a:buClrTx/>
              <a:buFontTx/>
              <a:buNone/>
            </a:pPr>
            <a:r>
              <a:rPr lang="es-ES" altLang="en-US" sz="3500">
                <a:latin typeface="Arial" panose="020B0604020202020204" pitchFamily="34" charset="0"/>
              </a:rPr>
              <a:t>Distributed Systems Projects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D288BAEB-C24C-9135-1E2A-F65CBE18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57563"/>
            <a:ext cx="60801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  <a:buFontTx/>
              <a:buNone/>
            </a:pPr>
            <a:endParaRPr lang="es-ES" altLang="en-US" sz="2400">
              <a:solidFill>
                <a:srgbClr val="558ED5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</a:pPr>
            <a:r>
              <a:rPr lang="es-ES" altLang="en-US" sz="2400" dirty="0" err="1">
                <a:solidFill>
                  <a:srgbClr val="558ED5"/>
                </a:solidFill>
                <a:latin typeface="Arial"/>
                <a:ea typeface="MS PGothic"/>
                <a:cs typeface="Arial"/>
              </a:rPr>
              <a:t>Chapter</a:t>
            </a:r>
            <a:r>
              <a:rPr lang="es-ES" altLang="en-US" sz="2400" dirty="0">
                <a:solidFill>
                  <a:srgbClr val="558ED5"/>
                </a:solidFill>
                <a:latin typeface="Arial"/>
                <a:ea typeface="MS PGothic"/>
                <a:cs typeface="Arial"/>
              </a:rPr>
              <a:t> 2. </a:t>
            </a:r>
            <a:r>
              <a:rPr lang="es-ES" altLang="en-US" sz="2400" dirty="0" err="1">
                <a:solidFill>
                  <a:srgbClr val="558ED5"/>
                </a:solidFill>
                <a:latin typeface="Arial"/>
                <a:ea typeface="MS PGothic"/>
                <a:cs typeface="Arial"/>
              </a:rPr>
              <a:t>Models</a:t>
            </a:r>
            <a:r>
              <a:rPr lang="es-ES" altLang="en-US" sz="2400" dirty="0">
                <a:solidFill>
                  <a:srgbClr val="558ED5"/>
                </a:solidFill>
                <a:latin typeface="Arial"/>
                <a:ea typeface="MS PGothic"/>
                <a:cs typeface="Arial"/>
              </a:rPr>
              <a:t> and </a:t>
            </a:r>
            <a:r>
              <a:rPr lang="es-ES" altLang="en-US" sz="2400" dirty="0" err="1">
                <a:solidFill>
                  <a:srgbClr val="558ED5"/>
                </a:solidFill>
                <a:latin typeface="Arial"/>
                <a:ea typeface="MS PGothic"/>
                <a:cs typeface="Arial"/>
              </a:rPr>
              <a:t>clocks</a:t>
            </a:r>
            <a:r>
              <a:rPr lang="es-ES" altLang="en-US" sz="2400" dirty="0">
                <a:solidFill>
                  <a:srgbClr val="558ED5"/>
                </a:solidFill>
                <a:latin typeface="Arial"/>
                <a:ea typeface="MS PGothic"/>
                <a:cs typeface="Arial"/>
              </a:rPr>
              <a:t> (1)</a:t>
            </a:r>
            <a:endParaRPr lang="es-ES" altLang="en-US" sz="2400" dirty="0">
              <a:solidFill>
                <a:srgbClr val="558ED5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768277CA-C80D-CF7B-7AC1-87FB36D3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221163"/>
            <a:ext cx="6121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13"/>
              </a:spcBef>
              <a:buClrTx/>
              <a:buFontTx/>
              <a:buNone/>
            </a:pPr>
            <a:r>
              <a:rPr lang="es-ES" altLang="en-US" sz="1600">
                <a:latin typeface="Arial"/>
                <a:ea typeface="MS PGothic"/>
                <a:cs typeface="Arial"/>
              </a:rPr>
              <a:t>27/09/2024</a:t>
            </a:r>
            <a:endParaRPr lang="es-E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F24CE218-674E-DC81-BEBC-422ADE814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need of events ordering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E4BD82-D62C-4048-112B-C41785F0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7" y="1240971"/>
            <a:ext cx="6198984" cy="37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A cartoon of a person looking at a computer screen&#10;&#10;Description automatically generated">
            <a:extLst>
              <a:ext uri="{FF2B5EF4-FFF2-40B4-BE49-F238E27FC236}">
                <a16:creationId xmlns:a16="http://schemas.microsoft.com/office/drawing/2014/main" id="{BCA738F3-06D2-8641-1411-29EA78FC2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42" y="4649296"/>
            <a:ext cx="2544185" cy="146319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D45730-78BE-0BE5-0D81-3A8A9E03E05A}"/>
              </a:ext>
            </a:extLst>
          </p:cNvPr>
          <p:cNvCxnSpPr/>
          <p:nvPr/>
        </p:nvCxnSpPr>
        <p:spPr bwMode="auto">
          <a:xfrm flipV="1">
            <a:off x="4592236" y="4960677"/>
            <a:ext cx="283989" cy="4594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C63537-A491-64DC-7A68-66170DFD744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55173" y="4932840"/>
            <a:ext cx="35908" cy="4989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E8C894F5-2173-CC7F-6273-3CAEAFC9E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660" y="5452798"/>
            <a:ext cx="27596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1200" dirty="0">
                <a:latin typeface="Arial"/>
                <a:ea typeface="MS PGothic"/>
                <a:cs typeface="Arial"/>
              </a:rPr>
              <a:t>1</a:t>
            </a:r>
            <a:endParaRPr lang="en-US" sz="1200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E373EFC-58FE-A6DD-E2D7-17D69253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433" y="5380911"/>
            <a:ext cx="27596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1200" dirty="0">
                <a:latin typeface="Arial"/>
                <a:ea typeface="MS PGothic"/>
                <a:cs typeface="Arial"/>
              </a:rPr>
              <a:t>2</a:t>
            </a:r>
            <a:endParaRPr lang="en-US" dirty="0"/>
          </a:p>
        </p:txBody>
      </p:sp>
      <p:pic>
        <p:nvPicPr>
          <p:cNvPr id="8" name="Picture 7" descr="A person&amp;#39;s head with hands on their head&#10;&#10;Description automatically generated">
            <a:extLst>
              <a:ext uri="{FF2B5EF4-FFF2-40B4-BE49-F238E27FC236}">
                <a16:creationId xmlns:a16="http://schemas.microsoft.com/office/drawing/2014/main" id="{34E9CC2E-E98B-05F1-F037-C1019A457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32" y="5384594"/>
            <a:ext cx="484505" cy="4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504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F24CE218-674E-DC81-BEBC-422ADE814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need of events ordering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90D8A6B4-BE4B-7C46-A05F-0FA03F735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46" y="3334814"/>
            <a:ext cx="3668435" cy="169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B71C0B12-E7CD-9EE3-7839-0172588B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590892"/>
            <a:ext cx="7848600" cy="142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By the way, "Java Life" is an official Oracle song and the following comment in the YouTube section is hilarious.</a:t>
            </a:r>
            <a:endParaRPr lang="en-US" sz="2000" dirty="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Please check the video after the lecture.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400" dirty="0">
                <a:latin typeface="Arial"/>
                <a:ea typeface="MS PGothic"/>
                <a:cs typeface="Arial"/>
              </a:rPr>
              <a:t>Distributed system events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6473DF7-2CE7-DC42-6088-CDB670A7E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02657"/>
            <a:ext cx="7848600" cy="45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>
                <a:latin typeface="Arial"/>
                <a:ea typeface="MS PGothic"/>
                <a:cs typeface="Arial"/>
              </a:rPr>
              <a:t>We need to characterize our distributed program: </a:t>
            </a: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Arial"/>
                <a:ea typeface="MS PGothic"/>
                <a:cs typeface="Arial"/>
              </a:rPr>
              <a:t>Local</a:t>
            </a:r>
            <a:r>
              <a:rPr lang="en-US" sz="2000" dirty="0">
                <a:latin typeface="Arial"/>
                <a:ea typeface="MS PGothic"/>
                <a:cs typeface="Arial"/>
              </a:rPr>
              <a:t> events: Events that happen in a node and changes its state.</a:t>
            </a:r>
            <a:endParaRPr lang="en-US" sz="2000" dirty="0">
              <a:latin typeface="Arial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Arial"/>
                <a:ea typeface="MS PGothic"/>
                <a:cs typeface="Arial"/>
              </a:rPr>
              <a:t>Sending</a:t>
            </a:r>
            <a:r>
              <a:rPr lang="en-US" sz="2000" dirty="0">
                <a:latin typeface="Arial"/>
                <a:ea typeface="MS PGothic"/>
                <a:cs typeface="Arial"/>
              </a:rPr>
              <a:t> events: A certain node sends a message to another node to inform about a change.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Arial"/>
                <a:ea typeface="MS PGothic"/>
                <a:cs typeface="Arial"/>
              </a:rPr>
              <a:t>Reception</a:t>
            </a:r>
            <a:r>
              <a:rPr lang="en-US" sz="2000" dirty="0">
                <a:latin typeface="Arial"/>
                <a:ea typeface="MS PGothic"/>
                <a:cs typeface="Arial"/>
              </a:rPr>
              <a:t> events: A node receives a message from another one about a change.</a:t>
            </a: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It does not completely characterize its behavior. We need an </a:t>
            </a:r>
            <a:r>
              <a:rPr lang="en-US" sz="2000" b="1" dirty="0">
                <a:latin typeface="Arial"/>
                <a:ea typeface="MS PGothic"/>
                <a:cs typeface="Arial"/>
              </a:rPr>
              <a:t>ordering relation!</a:t>
            </a:r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endParaRPr lang="en-US" sz="2000" b="1" dirty="0">
              <a:latin typeface="Arial"/>
              <a:ea typeface="MS PGothic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9C2D1FB2-B460-74F5-4015-AB564C83A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00200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000" dirty="0">
                <a:latin typeface="Arial"/>
                <a:cs typeface="Arial"/>
              </a:rPr>
              <a:t>The relation is </a:t>
            </a:r>
            <a:r>
              <a:rPr lang="en-US" altLang="en-US" sz="2000" b="1" dirty="0">
                <a:latin typeface="Arial"/>
                <a:cs typeface="Arial"/>
              </a:rPr>
              <a:t>transitive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949351-4B1F-9A5F-F2EB-721B98A5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3625"/>
            <a:ext cx="525621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Text Box 3">
            <a:extLst>
              <a:ext uri="{FF2B5EF4-FFF2-40B4-BE49-F238E27FC236}">
                <a16:creationId xmlns:a16="http://schemas.microsoft.com/office/drawing/2014/main" id="{C473F225-0FBE-214A-166C-DE9F9E22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0838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000" dirty="0">
                <a:latin typeface="Arial"/>
                <a:cs typeface="Arial"/>
              </a:rPr>
              <a:t>The relation is </a:t>
            </a:r>
            <a:r>
              <a:rPr lang="en-US" altLang="en-US" sz="2000" b="1" dirty="0">
                <a:latin typeface="Arial"/>
                <a:cs typeface="Arial"/>
              </a:rPr>
              <a:t>irreflexive –</a:t>
            </a:r>
            <a:r>
              <a:rPr lang="en-US" altLang="en-US" sz="2000" dirty="0">
                <a:latin typeface="Arial"/>
                <a:cs typeface="Arial"/>
              </a:rPr>
              <a:t> an event cannot precede itself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C0850185-3431-12F6-BFD3-2F188529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03700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000" dirty="0">
                <a:latin typeface="Arial"/>
                <a:cs typeface="Arial"/>
              </a:rPr>
              <a:t>The relation is </a:t>
            </a:r>
            <a:r>
              <a:rPr lang="en-US" altLang="en-US" sz="2000" b="1" dirty="0">
                <a:latin typeface="Arial"/>
                <a:cs typeface="Arial"/>
              </a:rPr>
              <a:t>asymmetric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F40B6B7E-9756-CC6E-6341-8E81A2A5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627438"/>
            <a:ext cx="1323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4FC086A-D7B3-27FE-B378-8933C2BB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4930775"/>
            <a:ext cx="343693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7" name="Text Box 7">
            <a:extLst>
              <a:ext uri="{FF2B5EF4-FFF2-40B4-BE49-F238E27FC236}">
                <a16:creationId xmlns:a16="http://schemas.microsoft.com/office/drawing/2014/main" id="{6AE1FA0D-63BB-790B-8C9A-F75AE8C8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Happens-before 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0F6404D2-3D3F-7C95-778E-B30D1E7A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00200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sz="2000" dirty="0">
                <a:latin typeface="Arial"/>
                <a:ea typeface="MS PGothic"/>
                <a:cs typeface="Arial"/>
              </a:rPr>
              <a:t>Two distinct events a and b are </a:t>
            </a:r>
            <a:r>
              <a:rPr lang="en-US" sz="2000" b="1" dirty="0">
                <a:latin typeface="Arial"/>
                <a:ea typeface="MS PGothic"/>
                <a:cs typeface="Arial"/>
              </a:rPr>
              <a:t>concurrent</a:t>
            </a:r>
            <a:r>
              <a:rPr lang="en-US" sz="2000" dirty="0">
                <a:latin typeface="Arial"/>
                <a:ea typeface="MS PGothic"/>
                <a:cs typeface="Arial"/>
              </a:rPr>
              <a:t> if: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F5585E4D-33C5-8FF3-AEB4-F9E8833B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Happens-before model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DAF5397D-82C2-A43F-5BE5-91ABF4D7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286000"/>
            <a:ext cx="215106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160DC333-54DA-0181-BFDD-4766725A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02657"/>
            <a:ext cx="7848600" cy="342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>
                <a:latin typeface="Arial"/>
                <a:ea typeface="MS PGothic"/>
                <a:cs typeface="Arial"/>
              </a:rPr>
              <a:t>The purpose of a clock is only to give us </a:t>
            </a:r>
            <a:r>
              <a:rPr lang="en-US" sz="2000" b="1">
                <a:latin typeface="Arial"/>
                <a:ea typeface="MS PGothic"/>
                <a:cs typeface="Arial"/>
              </a:rPr>
              <a:t>a notion of order between events </a:t>
            </a:r>
            <a:r>
              <a:rPr lang="en-US" sz="2000">
                <a:latin typeface="Arial"/>
                <a:ea typeface="MS PGothic"/>
                <a:cs typeface="Arial"/>
              </a:rPr>
              <a:t>(do not confuse with any other property associated with clocks such as elapsed time between two events). </a:t>
            </a:r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Recall that we only have two kinds of information to determine order:</a:t>
            </a:r>
            <a:endParaRPr lang="en-US" sz="2000" dirty="0">
              <a:latin typeface="Arial"/>
              <a:cs typeface="Arial"/>
            </a:endParaRPr>
          </a:p>
          <a:p>
            <a:pPr marL="1085850" lvl="1" indent="-342900" algn="just">
              <a:buAutoNum type="arabicPeriod"/>
            </a:pPr>
            <a:r>
              <a:rPr lang="en-US" sz="2000" dirty="0">
                <a:latin typeface="Arial"/>
                <a:ea typeface="MS PGothic"/>
                <a:cs typeface="Arial"/>
              </a:rPr>
              <a:t>The order of events on a single process</a:t>
            </a:r>
          </a:p>
          <a:p>
            <a:pPr marL="1085850" lvl="1" indent="-342900" algn="just">
              <a:buAutoNum type="arabicPeriod"/>
            </a:pPr>
            <a:r>
              <a:rPr lang="en-US" sz="2000" dirty="0">
                <a:latin typeface="Arial"/>
                <a:ea typeface="MS PGothic"/>
                <a:cs typeface="Arial"/>
              </a:rPr>
              <a:t>The order between the sending and reception events of a message</a:t>
            </a: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E3329B1-AFC4-1DB3-F10C-D678BFFFF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Logical clocks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4D18F48-DB9A-5C36-F995-CCDA2ECF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75" y="5664506"/>
            <a:ext cx="426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D40E487B-466F-86F9-F099-DCA0F0055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8" y="4864566"/>
            <a:ext cx="78486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000" b="1">
                <a:latin typeface="Arial"/>
                <a:cs typeface="Arial"/>
              </a:rPr>
              <a:t>Formal definition of a logical clock: </a:t>
            </a:r>
            <a:r>
              <a:rPr lang="en-US" altLang="en-US" sz="2000" i="1">
                <a:latin typeface="Arial"/>
                <a:cs typeface="Arial"/>
              </a:rPr>
              <a:t>A logical clock must satisfy the following constraint: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1FB63F20-417A-AF79-1D70-6DC1E963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-24288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Logical clocks: Steps of Lamport clock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4502ED2-7B61-712F-C9C8-7456F859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38" t="4623" r="6049" b="6364"/>
          <a:stretch/>
        </p:blipFill>
        <p:spPr>
          <a:xfrm>
            <a:off x="4975002" y="984991"/>
            <a:ext cx="3871614" cy="3672878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277B60B1-7341-FA23-FA7F-78BE00F0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27" y="1302657"/>
            <a:ext cx="4302969" cy="32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buAutoNum type="arabicPeriod"/>
            </a:pPr>
            <a:r>
              <a:rPr lang="en-US" sz="2000" dirty="0">
                <a:latin typeface="Arial"/>
                <a:ea typeface="MS PGothic"/>
                <a:cs typeface="Arial"/>
              </a:rPr>
              <a:t>Before event execution, a process increments its own logical clock </a:t>
            </a:r>
            <a:r>
              <a:rPr lang="en-US" sz="2000" i="1" dirty="0">
                <a:latin typeface="Arial"/>
                <a:ea typeface="MS PGothic"/>
                <a:cs typeface="Arial"/>
              </a:rPr>
              <a:t>t(x)</a:t>
            </a:r>
            <a:r>
              <a:rPr lang="en-US" sz="2000" dirty="0">
                <a:latin typeface="Arial"/>
                <a:ea typeface="MS PGothic"/>
                <a:cs typeface="Arial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rial"/>
                <a:ea typeface="MS PGothic"/>
                <a:cs typeface="Arial"/>
              </a:rPr>
              <a:t>The </a:t>
            </a:r>
            <a:r>
              <a:rPr lang="en-US" sz="2000" b="1" dirty="0">
                <a:latin typeface="Arial"/>
                <a:ea typeface="MS PGothic"/>
                <a:cs typeface="Arial"/>
              </a:rPr>
              <a:t>sender process</a:t>
            </a:r>
            <a:r>
              <a:rPr lang="en-US" sz="2000" dirty="0">
                <a:latin typeface="Arial"/>
                <a:ea typeface="MS PGothic"/>
                <a:cs typeface="Arial"/>
              </a:rPr>
              <a:t> sets the message’s timestamp to the new value.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rial"/>
                <a:ea typeface="MS PGothic"/>
                <a:cs typeface="Arial"/>
              </a:rPr>
              <a:t>When message is received by the receiver, the receiver sets its counter to </a:t>
            </a:r>
            <a:r>
              <a:rPr lang="en-US" sz="2000" b="1" dirty="0">
                <a:latin typeface="Arial"/>
                <a:ea typeface="MS PGothic"/>
                <a:cs typeface="Arial"/>
              </a:rPr>
              <a:t>max(sender clock, local clock) + (one tick)</a:t>
            </a:r>
            <a:r>
              <a:rPr lang="en-US" sz="2000" dirty="0">
                <a:latin typeface="Arial"/>
                <a:ea typeface="MS PGothic"/>
                <a:cs typeface="Arial"/>
              </a:rPr>
              <a:t>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F1AB9A2-5F66-B9F0-00B5-6F447446E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69" y="4845739"/>
            <a:ext cx="7624461" cy="116830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F7CA713-E291-B877-3D29-97A7439DB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516" y="1057296"/>
            <a:ext cx="7004028" cy="4427417"/>
          </a:xfrm>
          <a:prstGeom prst="rect">
            <a:avLst/>
          </a:prstGeom>
        </p:spPr>
      </p:pic>
      <p:sp>
        <p:nvSpPr>
          <p:cNvPr id="15362" name="Text Box 2">
            <a:extLst>
              <a:ext uri="{FF2B5EF4-FFF2-40B4-BE49-F238E27FC236}">
                <a16:creationId xmlns:a16="http://schemas.microsoft.com/office/drawing/2014/main" id="{701C4BF0-8F39-56F6-AC56-9DE8DF685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8214"/>
            <a:ext cx="784701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Circled slots are when clocks are adjusted to attain </a:t>
            </a:r>
            <a:r>
              <a:rPr lang="en-US" altLang="en-US" sz="2000" b="1" dirty="0">
                <a:latin typeface="Arial"/>
                <a:ea typeface="MS PGothic"/>
                <a:cs typeface="Arial"/>
              </a:rPr>
              <a:t>happens-before</a:t>
            </a:r>
            <a:r>
              <a:rPr lang="en-US" altLang="en-US" sz="2000" dirty="0">
                <a:latin typeface="Arial"/>
                <a:ea typeface="MS PGothic"/>
                <a:cs typeface="Arial"/>
              </a:rPr>
              <a:t> relation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3D2D16D-100E-6405-BE3A-E489F673F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-24288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Logical clocks: Lamport clock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B969F479-42EA-5321-99A1-D2E59456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35" y="1302657"/>
            <a:ext cx="4750709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Cluster of three nodes {</a:t>
            </a:r>
            <a:r>
              <a:rPr lang="en-US" sz="2000" b="1" dirty="0">
                <a:latin typeface="Arial"/>
                <a:ea typeface="MS PGothic"/>
                <a:cs typeface="Arial"/>
              </a:rPr>
              <a:t>P</a:t>
            </a:r>
            <a:r>
              <a:rPr lang="en-US" sz="2000" b="1" baseline="-25000" dirty="0">
                <a:latin typeface="Arial"/>
                <a:ea typeface="MS PGothic"/>
                <a:cs typeface="Arial"/>
              </a:rPr>
              <a:t>1</a:t>
            </a:r>
            <a:r>
              <a:rPr lang="en-US" sz="2000" dirty="0">
                <a:latin typeface="Arial"/>
                <a:ea typeface="MS PGothic"/>
                <a:cs typeface="Arial"/>
              </a:rPr>
              <a:t>, </a:t>
            </a:r>
            <a:r>
              <a:rPr lang="en-US" sz="2000" b="1" dirty="0">
                <a:latin typeface="Arial"/>
                <a:ea typeface="MS PGothic"/>
                <a:cs typeface="Arial"/>
              </a:rPr>
              <a:t>P</a:t>
            </a:r>
            <a:r>
              <a:rPr lang="en-US" sz="2000" b="1" baseline="-25000" dirty="0">
                <a:latin typeface="Arial"/>
                <a:ea typeface="MS PGothic"/>
                <a:cs typeface="Arial"/>
              </a:rPr>
              <a:t>2</a:t>
            </a:r>
            <a:r>
              <a:rPr lang="en-US" sz="2000" dirty="0">
                <a:latin typeface="Arial"/>
                <a:ea typeface="MS PGothic"/>
                <a:cs typeface="Arial"/>
              </a:rPr>
              <a:t>, </a:t>
            </a:r>
            <a:r>
              <a:rPr lang="en-US" sz="2000" b="1" dirty="0">
                <a:latin typeface="Arial"/>
                <a:ea typeface="MS PGothic"/>
                <a:cs typeface="Arial"/>
              </a:rPr>
              <a:t>P</a:t>
            </a:r>
            <a:r>
              <a:rPr lang="en-US" sz="2000" b="1" baseline="-25000" dirty="0">
                <a:latin typeface="Arial"/>
                <a:ea typeface="MS PGothic"/>
                <a:cs typeface="Arial"/>
              </a:rPr>
              <a:t>3</a:t>
            </a:r>
            <a:r>
              <a:rPr lang="en-US" sz="2000" dirty="0">
                <a:latin typeface="Arial"/>
                <a:ea typeface="MS PGothic"/>
                <a:cs typeface="Arial"/>
              </a:rPr>
              <a:t>}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P1 monotonic clock increases @ </a:t>
            </a:r>
            <a:r>
              <a:rPr lang="en-US" sz="2000" b="1" dirty="0">
                <a:latin typeface="Arial"/>
                <a:ea typeface="MS PGothic"/>
                <a:cs typeface="Arial"/>
              </a:rPr>
              <a:t>2</a:t>
            </a:r>
            <a:r>
              <a:rPr lang="en-US" sz="2000" dirty="0">
                <a:latin typeface="Arial"/>
                <a:ea typeface="MS PGothic"/>
                <a:cs typeface="Arial"/>
              </a:rPr>
              <a:t> units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P2 monotonic clock increases @ </a:t>
            </a:r>
            <a:r>
              <a:rPr lang="en-US" sz="2000" b="1" dirty="0">
                <a:latin typeface="Arial"/>
                <a:ea typeface="MS PGothic"/>
                <a:cs typeface="Arial"/>
              </a:rPr>
              <a:t>3</a:t>
            </a:r>
            <a:r>
              <a:rPr lang="en-US" sz="2000" dirty="0">
                <a:latin typeface="Arial"/>
                <a:ea typeface="MS PGothic"/>
                <a:cs typeface="Arial"/>
              </a:rPr>
              <a:t> units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P3 monotonic clock increases @ </a:t>
            </a:r>
            <a:r>
              <a:rPr lang="en-US" sz="2000" b="1" dirty="0">
                <a:latin typeface="Arial"/>
                <a:ea typeface="MS PGothic"/>
                <a:cs typeface="Arial"/>
              </a:rPr>
              <a:t>6</a:t>
            </a:r>
            <a:r>
              <a:rPr lang="en-US" sz="2000" dirty="0">
                <a:latin typeface="Arial"/>
                <a:ea typeface="MS PGothic"/>
                <a:cs typeface="Arial"/>
              </a:rPr>
              <a:t> units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AB00175-B2B5-89FB-14AF-0C9B29A8C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276" y="1269602"/>
            <a:ext cx="2546692" cy="4313858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8B8F0A5A-CDE3-3B5F-680D-4A93FCA5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Logical clocks: Lamport clock exercise 1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EBDCEFF-06E0-F0DD-B3D1-C9685531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35" y="1302657"/>
            <a:ext cx="4750709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Cluster of three nodes {</a:t>
            </a:r>
            <a:r>
              <a:rPr lang="en-US" sz="2000" b="1" dirty="0">
                <a:latin typeface="Arial"/>
                <a:ea typeface="MS PGothic"/>
                <a:cs typeface="Arial"/>
              </a:rPr>
              <a:t>P</a:t>
            </a:r>
            <a:r>
              <a:rPr lang="en-US" sz="2000" b="1" baseline="-25000" dirty="0">
                <a:latin typeface="Arial"/>
                <a:ea typeface="MS PGothic"/>
                <a:cs typeface="Arial"/>
              </a:rPr>
              <a:t>1</a:t>
            </a:r>
            <a:r>
              <a:rPr lang="en-US" sz="2000" dirty="0">
                <a:latin typeface="Arial"/>
                <a:ea typeface="MS PGothic"/>
                <a:cs typeface="Arial"/>
              </a:rPr>
              <a:t>, </a:t>
            </a:r>
            <a:r>
              <a:rPr lang="en-US" sz="2000" b="1" dirty="0">
                <a:latin typeface="Arial"/>
                <a:ea typeface="MS PGothic"/>
                <a:cs typeface="Arial"/>
              </a:rPr>
              <a:t>P</a:t>
            </a:r>
            <a:r>
              <a:rPr lang="en-US" sz="2000" b="1" baseline="-25000" dirty="0">
                <a:latin typeface="Arial"/>
                <a:ea typeface="MS PGothic"/>
                <a:cs typeface="Arial"/>
              </a:rPr>
              <a:t>2</a:t>
            </a:r>
            <a:r>
              <a:rPr lang="en-US" sz="2000" dirty="0">
                <a:latin typeface="Arial"/>
                <a:ea typeface="MS PGothic"/>
                <a:cs typeface="Arial"/>
              </a:rPr>
              <a:t>, </a:t>
            </a:r>
            <a:r>
              <a:rPr lang="en-US" sz="2000" b="1" dirty="0">
                <a:latin typeface="Arial"/>
                <a:ea typeface="MS PGothic"/>
                <a:cs typeface="Arial"/>
              </a:rPr>
              <a:t>P</a:t>
            </a:r>
            <a:r>
              <a:rPr lang="en-US" sz="2000" b="1" baseline="-25000" dirty="0">
                <a:latin typeface="Arial"/>
                <a:ea typeface="MS PGothic"/>
                <a:cs typeface="Arial"/>
              </a:rPr>
              <a:t>3</a:t>
            </a:r>
            <a:r>
              <a:rPr lang="en-US" sz="2000" dirty="0">
                <a:latin typeface="Arial"/>
                <a:ea typeface="MS PGothic"/>
                <a:cs typeface="Arial"/>
              </a:rPr>
              <a:t>}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P1 monotonic clock increases @ </a:t>
            </a:r>
            <a:r>
              <a:rPr lang="en-US" sz="2000" b="1" dirty="0">
                <a:latin typeface="Arial"/>
                <a:ea typeface="MS PGothic"/>
                <a:cs typeface="Arial"/>
              </a:rPr>
              <a:t>2</a:t>
            </a:r>
            <a:r>
              <a:rPr lang="en-US" sz="2000" dirty="0">
                <a:latin typeface="Arial"/>
                <a:ea typeface="MS PGothic"/>
                <a:cs typeface="Arial"/>
              </a:rPr>
              <a:t> units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P2 monotonic clock increases @ </a:t>
            </a:r>
            <a:r>
              <a:rPr lang="en-US" sz="2000" b="1" dirty="0">
                <a:latin typeface="Arial"/>
                <a:ea typeface="MS PGothic"/>
                <a:cs typeface="Arial"/>
              </a:rPr>
              <a:t>3</a:t>
            </a:r>
            <a:r>
              <a:rPr lang="en-US" sz="2000" dirty="0">
                <a:latin typeface="Arial"/>
                <a:ea typeface="MS PGothic"/>
                <a:cs typeface="Arial"/>
              </a:rPr>
              <a:t> units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P3 monotonic clock increases @ </a:t>
            </a:r>
            <a:r>
              <a:rPr lang="en-US" sz="2000" b="1" dirty="0">
                <a:latin typeface="Arial"/>
                <a:ea typeface="MS PGothic"/>
                <a:cs typeface="Arial"/>
              </a:rPr>
              <a:t>6</a:t>
            </a:r>
            <a:r>
              <a:rPr lang="en-US" sz="2000" dirty="0">
                <a:latin typeface="Arial"/>
                <a:ea typeface="MS PGothic"/>
                <a:cs typeface="Arial"/>
              </a:rPr>
              <a:t> units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C0D1D5-1658-70D1-E6F7-057F163C1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680" y="1269602"/>
            <a:ext cx="2545882" cy="4313857"/>
          </a:xfrm>
          <a:prstGeom prst="rect">
            <a:avLst/>
          </a:prstGeom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5BF1FCA6-7EB3-38B2-80DF-AA7D17D1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latin typeface="Arial"/>
                <a:ea typeface="MS PGothic"/>
                <a:cs typeface="Arial"/>
              </a:rPr>
              <a:t>Logical clocks: Lamport clock solution 1</a:t>
            </a:r>
            <a:endParaRPr lang="en-US" dirty="0">
              <a:ea typeface="MS PGothic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18F83B7-D2A8-7ED4-667E-E47308A5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74" y="1593396"/>
            <a:ext cx="784860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13"/>
              </a:spcBef>
              <a:buClrTx/>
              <a:buFontTx/>
              <a:buNone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Today’s agenda:</a:t>
            </a:r>
          </a:p>
          <a:p>
            <a:pPr eaLnBrk="1" hangingPunct="1">
              <a:spcBef>
                <a:spcPts val="713"/>
              </a:spcBef>
              <a:buClr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Network Time Protocol (NTP)</a:t>
            </a:r>
          </a:p>
          <a:p>
            <a:pPr lvl="1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Distributed system events</a:t>
            </a:r>
            <a:endParaRPr lang="en-US" dirty="0">
              <a:latin typeface="Arial"/>
              <a:ea typeface="MS PGothic"/>
              <a:cs typeface="Arial"/>
            </a:endParaRPr>
          </a:p>
          <a:p>
            <a:pPr lvl="1" eaLnBrk="1" hangingPunct="1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Happens-before (Causality) model</a:t>
            </a:r>
          </a:p>
          <a:p>
            <a:pPr lvl="1" eaLnBrk="1" hangingPunct="1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Logical clocks</a:t>
            </a:r>
          </a:p>
          <a:p>
            <a:pPr lvl="2">
              <a:spcBef>
                <a:spcPts val="713"/>
              </a:spcBef>
              <a:buFont typeface="Wingdings" panose="020B0604020202020204" pitchFamily="34" charset="0"/>
              <a:buChar char="§"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Lamport clock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DE8258D6-7370-B252-2A36-D13CB566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400" dirty="0">
                <a:latin typeface="Arial"/>
                <a:ea typeface="MS PGothic"/>
                <a:cs typeface="Arial"/>
              </a:rPr>
              <a:t>Logical clocks: Lamport clock exercise 2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D223F12-6A8D-D92E-A4AA-03640252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auto">
          <a:xfrm>
            <a:off x="541338" y="1683992"/>
            <a:ext cx="8001000" cy="350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Text Box 3">
            <a:extLst>
              <a:ext uri="{FF2B5EF4-FFF2-40B4-BE49-F238E27FC236}">
                <a16:creationId xmlns:a16="http://schemas.microsoft.com/office/drawing/2014/main" id="{47F31B11-848F-BDAD-7589-3098430A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848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>
                <a:ea typeface="MS Gothic" panose="020B0609070205080204" pitchFamily="49" charset="-128"/>
              </a:rPr>
              <a:t>All clocks start at ts=0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24FFB46B-619D-C7B8-A847-6741FA16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400" dirty="0">
                <a:latin typeface="Arial"/>
                <a:ea typeface="MS PGothic"/>
                <a:cs typeface="Arial"/>
              </a:rPr>
              <a:t>Logical clocks: Lamport clock solution 2</a:t>
            </a:r>
            <a:endParaRPr lang="en-US" dirty="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155C813-D3BD-BA4B-1F15-ED4FF75EA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848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>
                <a:ea typeface="MS Gothic" panose="020B0609070205080204" pitchFamily="49" charset="-128"/>
              </a:rPr>
              <a:t>All clocks start at ts=0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7ADEE0-25F4-979F-52E0-4AAEB038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auto">
          <a:xfrm>
            <a:off x="541338" y="1691265"/>
            <a:ext cx="8001000" cy="349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E1627BB7-0866-BE38-5F2D-1C529CE4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defPPr>
              <a:defRPr lang="en-GB"/>
            </a:defPPr>
            <a:lvl1pPr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2400" dirty="0" err="1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Recommended</a:t>
            </a:r>
            <a:r>
              <a:rPr lang="es-ES" altLang="en-US" sz="2400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s-ES" altLang="en-US" sz="2400" dirty="0" err="1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references</a:t>
            </a:r>
            <a:endParaRPr lang="es-ES" altLang="en-US" sz="2400" dirty="0">
              <a:solidFill>
                <a:schemeClr val="tx1"/>
              </a:solidFill>
              <a:latin typeface="Arial"/>
              <a:ea typeface="MS PGothic"/>
              <a:cs typeface="Arial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8AEBD0F-A6C4-6492-8536-7DAAFAED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52" y="2060575"/>
            <a:ext cx="8208962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Network Time Protocol Rev3 RFC 1305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u="sng" dirty="0">
                <a:solidFill>
                  <a:srgbClr val="CCCCFF"/>
                </a:solidFill>
                <a:latin typeface="Arial"/>
                <a:ea typeface="MS PGothic"/>
                <a:cs typeface="Arial"/>
                <a:hlinkClick r:id="rId3"/>
              </a:rPr>
              <a:t>https://www.rfc-editor.org/rfc/rfc1305.pdf</a:t>
            </a:r>
          </a:p>
          <a:p>
            <a:pPr eaLnBrk="1" hangingPunct="1"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Time, clocks, and the ordering of events in a Distributed System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dirty="0">
                <a:latin typeface="Arial"/>
                <a:ea typeface="MS PGothic"/>
                <a:cs typeface="Arial"/>
                <a:hlinkClick r:id="rId4"/>
              </a:rPr>
              <a:t>https://lamport.azurewebsites.net/pubs/time-clocks.pdf</a:t>
            </a:r>
            <a:endParaRPr lang="en-US" altLang="en-US" sz="2000" dirty="0">
              <a:latin typeface="Arial"/>
              <a:cs typeface="Arial"/>
              <a:hlinkClick r:id="rId4"/>
            </a:endParaRPr>
          </a:p>
          <a:p>
            <a:pPr eaLnBrk="1" hangingPunct="1">
              <a:buClrTx/>
              <a:buFontTx/>
              <a:buNone/>
            </a:pPr>
            <a:endParaRPr lang="en-US" altLang="en-US" sz="2000">
              <a:latin typeface="Arial"/>
              <a:cs typeface="Arial"/>
            </a:endParaRPr>
          </a:p>
          <a:p>
            <a:pPr eaLnBrk="1" hangingPunct="1">
              <a:buClrTx/>
              <a:buFontTx/>
              <a:buNone/>
            </a:pPr>
            <a:endParaRPr lang="en-US" alt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485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400" dirty="0">
                <a:latin typeface="Arial"/>
                <a:ea typeface="MS PGothic"/>
                <a:cs typeface="Arial"/>
              </a:rPr>
              <a:t>Network Time Protocol (NTP)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7F211D5C-9C54-D042-1275-FECD842AB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48014"/>
            <a:ext cx="7848600" cy="337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Times New Roman"/>
              </a:rPr>
              <a:t>The Network Time Protocol (NTP) is a protocol used to synchronize the clocks of computers and devices across a network to a precise reference time.</a:t>
            </a:r>
            <a:endParaRPr lang="en-US" dirty="0"/>
          </a:p>
          <a:p>
            <a:pPr algn="just"/>
            <a:endParaRPr lang="en-US" sz="2000" dirty="0">
              <a:latin typeface="Arial"/>
              <a:ea typeface="MS PGothic"/>
              <a:cs typeface="Times New Roman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Times New Roman"/>
              </a:rPr>
              <a:t>One the oldest internet protocols that are still in use. Designed by David L. Mills. It was first conceived in 1985 NTPv0 - </a:t>
            </a:r>
            <a:r>
              <a:rPr lang="en-US" sz="2000" dirty="0">
                <a:latin typeface="Arial"/>
                <a:ea typeface="MS PGothic"/>
                <a:cs typeface="Times New Roman"/>
                <a:hlinkClick r:id="rId3"/>
              </a:rPr>
              <a:t>RFC 958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 → 2010 NTPv4 - </a:t>
            </a:r>
            <a:r>
              <a:rPr lang="en-US" sz="2000" dirty="0">
                <a:latin typeface="Arial"/>
                <a:ea typeface="MS PGothic"/>
                <a:cs typeface="Times New Roman"/>
                <a:hlinkClick r:id="rId4"/>
              </a:rPr>
              <a:t>RFC 5905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.</a:t>
            </a:r>
            <a:endParaRPr lang="en-US" dirty="0">
              <a:latin typeface="Arial"/>
            </a:endParaRPr>
          </a:p>
          <a:p>
            <a:pPr algn="just"/>
            <a:endParaRPr lang="en-US" sz="2000" dirty="0">
              <a:latin typeface="Arial"/>
              <a:ea typeface="MS PGothic"/>
              <a:cs typeface="Times New Roman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Times New Roman"/>
              </a:rPr>
              <a:t>Ensures that systems have </a:t>
            </a:r>
            <a:r>
              <a:rPr lang="en-US" sz="2000" b="1" dirty="0">
                <a:latin typeface="Arial"/>
                <a:ea typeface="MS PGothic"/>
                <a:cs typeface="Times New Roman"/>
              </a:rPr>
              <a:t>consistent and accurate time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, which is critical for event ordering, logging, and system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1201903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400" dirty="0">
                <a:latin typeface="Arial"/>
                <a:ea typeface="MS PGothic"/>
                <a:cs typeface="Arial"/>
              </a:rPr>
              <a:t>Network Time Protocol (NTP)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7F211D5C-9C54-D042-1275-FECD842AB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02657"/>
            <a:ext cx="7848600" cy="24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Times New Roman"/>
              </a:rPr>
              <a:t>NTP uses a hierarchical system of time sources, organized into levels known as </a:t>
            </a:r>
            <a:r>
              <a:rPr lang="en-US" sz="2000" b="1" dirty="0">
                <a:latin typeface="Arial"/>
                <a:ea typeface="MS PGothic"/>
                <a:cs typeface="Times New Roman"/>
              </a:rPr>
              <a:t>stratum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 – 16 levels in total:</a:t>
            </a:r>
          </a:p>
          <a:p>
            <a:pPr algn="just"/>
            <a:endParaRPr lang="en-US" sz="2000" b="1" dirty="0">
              <a:latin typeface="Arial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Arial"/>
                <a:ea typeface="MS PGothic"/>
                <a:cs typeface="Times New Roman"/>
              </a:rPr>
              <a:t>Stratum 0: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 Reference clocks (e.g., atomic clocks, GPS clocks).</a:t>
            </a:r>
            <a:endParaRPr lang="en-US" sz="2000">
              <a:latin typeface="Arial"/>
              <a:ea typeface="MS PGothic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Arial"/>
                <a:ea typeface="MS PGothic"/>
                <a:cs typeface="Times New Roman"/>
              </a:rPr>
              <a:t>Stratum 1: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 NTP servers directly connected to Stratum 0 devices.</a:t>
            </a:r>
            <a:endParaRPr lang="en-US" sz="2000">
              <a:latin typeface="Arial"/>
              <a:ea typeface="MS PGothic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latin typeface="Arial"/>
                <a:ea typeface="MS PGothic"/>
                <a:cs typeface="Times New Roman"/>
              </a:rPr>
              <a:t>Stratum 2 and below:</a:t>
            </a:r>
            <a:r>
              <a:rPr lang="en-US" sz="2000" dirty="0">
                <a:latin typeface="Arial"/>
                <a:ea typeface="MS PGothic"/>
                <a:cs typeface="Times New Roman"/>
              </a:rPr>
              <a:t> Devices synchronized from Stratum 1 or other higher stratum servers.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E2AD4-852F-8B73-C205-A99DEFC6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58" y="3593146"/>
            <a:ext cx="3904342" cy="256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6A3C5-B228-C1E2-E188-3628D7BDEF2E}"/>
              </a:ext>
            </a:extLst>
          </p:cNvPr>
          <p:cNvSpPr txBox="1"/>
          <p:nvPr/>
        </p:nvSpPr>
        <p:spPr>
          <a:xfrm>
            <a:off x="468604" y="4304523"/>
            <a:ext cx="424128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Client-Server Model:</a:t>
            </a:r>
            <a:r>
              <a:rPr lang="en-US" sz="2000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 NTP clients request the current time from NTP servers, which respond with a timestamp to adjust the </a:t>
            </a:r>
            <a:r>
              <a:rPr lang="en-US" sz="200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client’s clock.​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1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400" dirty="0">
                <a:latin typeface="Arial"/>
                <a:ea typeface="MS PGothic"/>
                <a:cs typeface="Arial"/>
              </a:rPr>
              <a:t>Network Time Protocol (NTP)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C60A245-48D0-5CE1-CCB1-2292A6FB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02657"/>
            <a:ext cx="7848600" cy="486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NTP is levelled as a </a:t>
            </a:r>
            <a:r>
              <a:rPr lang="en-US" sz="2000" b="1" dirty="0">
                <a:latin typeface="Arial"/>
                <a:ea typeface="MS PGothic"/>
                <a:cs typeface="Arial"/>
              </a:rPr>
              <a:t>hierarchy</a:t>
            </a:r>
            <a:r>
              <a:rPr lang="en-US" sz="2000" dirty="0">
                <a:latin typeface="Arial"/>
                <a:ea typeface="MS PGothic"/>
                <a:cs typeface="Arial"/>
              </a:rPr>
              <a:t> to handle scale. Millions of devices connect to NTP servers to adjust time. It is not feasible to let all of them connect to the same NTP source.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Any device, would query multiple time servers at different levels and chooses the best on to adjust time.</a:t>
            </a: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NTP can synchronize time to within 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milliseconds</a:t>
            </a:r>
            <a:r>
              <a:rPr lang="en-US" sz="2000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 over the internet and 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microseconds</a:t>
            </a:r>
            <a:r>
              <a:rPr lang="en-US" sz="2000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 on local networks, providing high accuracy.</a:t>
            </a:r>
            <a:endParaRPr lang="en-US" dirty="0"/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Most big corporations manage their own NTP time servers:</a:t>
            </a: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US" sz="2000" dirty="0">
                <a:latin typeface="Arial"/>
                <a:ea typeface="MS PGothic"/>
                <a:cs typeface="Arial"/>
              </a:rPr>
              <a:t>Cloudflare</a:t>
            </a: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US" sz="2000" dirty="0">
                <a:latin typeface="Arial"/>
                <a:ea typeface="MS PGothic"/>
                <a:cs typeface="Arial"/>
              </a:rPr>
              <a:t>Meta</a:t>
            </a:r>
          </a:p>
          <a:p>
            <a:pPr marL="342900" indent="-342900" algn="just">
              <a:buFont typeface="Arial" panose="02020603050405020304" pitchFamily="18" charset="0"/>
              <a:buChar char="•"/>
            </a:pPr>
            <a:r>
              <a:rPr lang="en-US" sz="2000">
                <a:latin typeface="Arial"/>
                <a:ea typeface="MS PGothic"/>
                <a:cs typeface="Arial"/>
              </a:rPr>
              <a:t>Google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E529E-E01A-1E05-91ED-26A5E6820A20}"/>
              </a:ext>
            </a:extLst>
          </p:cNvPr>
          <p:cNvSpPr txBox="1"/>
          <p:nvPr/>
        </p:nvSpPr>
        <p:spPr>
          <a:xfrm>
            <a:off x="2288073" y="5667829"/>
            <a:ext cx="7232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MS PGothic"/>
                <a:cs typeface="Arial"/>
              </a:rPr>
              <a:t>Cool project to contribute to</a:t>
            </a:r>
            <a:r>
              <a:rPr lang="en-US" sz="2000" dirty="0">
                <a:latin typeface="Arial"/>
                <a:ea typeface="MS PGothic"/>
                <a:cs typeface="Arial"/>
              </a:rPr>
              <a:t>: </a:t>
            </a:r>
            <a:r>
              <a:rPr lang="en-US" sz="2000" u="sng" dirty="0">
                <a:solidFill>
                  <a:srgbClr val="CCCCFF"/>
                </a:solidFill>
                <a:latin typeface="Arial"/>
                <a:ea typeface="MS PGothic"/>
                <a:cs typeface="Arial"/>
                <a:hlinkClick r:id="rId3"/>
              </a:rPr>
              <a:t>https://www.ntppool.org/en/</a:t>
            </a:r>
            <a:r>
              <a:rPr lang="en-US" sz="2000" dirty="0">
                <a:latin typeface="Times New Roman"/>
                <a:ea typeface="MS PGothic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02142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latin typeface="Arial"/>
                <a:ea typeface="MS PGothic"/>
                <a:cs typeface="Arial"/>
              </a:rPr>
              <a:t>Why do we care about time?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20DDE7E-125E-3EF5-60F3-3A9FCEE12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3042005"/>
            <a:ext cx="7848600" cy="112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Cool...</a:t>
            </a:r>
            <a:endParaRPr lang="en-US" dirty="0">
              <a:cs typeface="Times New Roman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But Distributed Systems do not have a </a:t>
            </a:r>
            <a:r>
              <a:rPr lang="en-US" sz="2000" b="1" dirty="0">
                <a:latin typeface="Arial"/>
                <a:ea typeface="MS PGothic"/>
                <a:cs typeface="Arial"/>
              </a:rPr>
              <a:t>shared global clock</a:t>
            </a:r>
            <a:r>
              <a:rPr lang="en-US" sz="2000" dirty="0">
                <a:latin typeface="Arial"/>
                <a:ea typeface="MS PGothic"/>
                <a:cs typeface="Arial"/>
              </a:rPr>
              <a:t>.</a:t>
            </a:r>
            <a:endParaRPr lang="en-US" dirty="0">
              <a:cs typeface="Times New Roman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It is not possible to compare timestamps across machines...</a:t>
            </a:r>
          </a:p>
        </p:txBody>
      </p:sp>
    </p:spTree>
    <p:extLst>
      <p:ext uri="{BB962C8B-B14F-4D97-AF65-F5344CB8AC3E}">
        <p14:creationId xmlns:p14="http://schemas.microsoft.com/office/powerpoint/2010/main" val="3279279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Arial"/>
                <a:ea typeface="MS PGothic"/>
                <a:cs typeface="Arial"/>
              </a:rPr>
              <a:t>Why do we care about time?</a:t>
            </a:r>
            <a:endParaRPr lang="en-US" dirty="0"/>
          </a:p>
        </p:txBody>
      </p:sp>
      <p:pic>
        <p:nvPicPr>
          <p:cNvPr id="2" name="Picture 1" descr="A black background with yellow and purple stripes&#10;&#10;Description automatically generated">
            <a:extLst>
              <a:ext uri="{FF2B5EF4-FFF2-40B4-BE49-F238E27FC236}">
                <a16:creationId xmlns:a16="http://schemas.microsoft.com/office/drawing/2014/main" id="{565723A7-83FF-E9D8-1919-E702F3A2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94" y="3707679"/>
            <a:ext cx="5606143" cy="2436214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66A823B1-627E-C399-E194-D6CE59DA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02657"/>
            <a:ext cx="7848600" cy="219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Suppose two nodes with a physical time diff of 1ms.</a:t>
            </a:r>
            <a:endParaRPr lang="en-US"/>
          </a:p>
          <a:p>
            <a:pPr marL="342900" indent="-342900" algn="just">
              <a:buFont typeface="Arial,Sans-Serif"/>
              <a:buChar char="•"/>
            </a:pPr>
            <a:r>
              <a:rPr lang="en-US" sz="2000" dirty="0">
                <a:latin typeface="Arial"/>
                <a:ea typeface="MS PGothic"/>
                <a:cs typeface="Arial"/>
              </a:rPr>
              <a:t>The first node runs a transaction X.</a:t>
            </a:r>
          </a:p>
          <a:p>
            <a:pPr marL="342900" indent="-342900" algn="just">
              <a:buFont typeface="Arial,Sans-Serif"/>
              <a:buChar char="•"/>
            </a:pPr>
            <a:r>
              <a:rPr lang="en-US" sz="2000" dirty="0">
                <a:latin typeface="Arial"/>
                <a:ea typeface="MS PGothic"/>
                <a:cs typeface="Arial"/>
              </a:rPr>
              <a:t>The second node runs a transaction Y.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The events are logged, and we get the following transactions:</a:t>
            </a:r>
          </a:p>
          <a:p>
            <a:pPr marL="342900" indent="-342900" algn="just">
              <a:buFont typeface="Arial,Sans-Serif"/>
              <a:buChar char="•"/>
            </a:pPr>
            <a:r>
              <a:rPr lang="en-US" sz="2000" dirty="0">
                <a:latin typeface="Arial"/>
                <a:ea typeface="MS PGothic"/>
                <a:cs typeface="Arial"/>
              </a:rPr>
              <a:t>X happened at </a:t>
            </a:r>
            <a:r>
              <a:rPr lang="en-US" sz="2000" dirty="0" err="1">
                <a:latin typeface="Arial"/>
                <a:ea typeface="MS PGothic"/>
                <a:cs typeface="Arial"/>
              </a:rPr>
              <a:t>ts</a:t>
            </a:r>
            <a:r>
              <a:rPr lang="en-US" sz="2000" dirty="0">
                <a:latin typeface="Arial"/>
                <a:ea typeface="MS PGothic"/>
                <a:cs typeface="Arial"/>
              </a:rPr>
              <a:t>=</a:t>
            </a:r>
            <a:r>
              <a:rPr lang="en-US" sz="2000" cap="all" dirty="0">
                <a:solidFill>
                  <a:srgbClr val="1B1C1D"/>
                </a:solidFill>
                <a:latin typeface="Arial"/>
                <a:ea typeface="MS PGothic"/>
                <a:cs typeface="Arial"/>
              </a:rPr>
              <a:t>1727101972</a:t>
            </a:r>
            <a:endParaRPr lang="en-US" sz="2000" dirty="0">
              <a:latin typeface="Arial"/>
              <a:ea typeface="MS PGothic"/>
              <a:cs typeface="Arial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sz="2000" dirty="0">
                <a:latin typeface="Arial"/>
                <a:ea typeface="MS PGothic"/>
                <a:cs typeface="Arial"/>
              </a:rPr>
              <a:t>Y happened at </a:t>
            </a:r>
            <a:r>
              <a:rPr lang="en-US" sz="2000" dirty="0" err="1">
                <a:latin typeface="Arial"/>
                <a:ea typeface="MS PGothic"/>
                <a:cs typeface="Arial"/>
              </a:rPr>
              <a:t>ts</a:t>
            </a:r>
            <a:r>
              <a:rPr lang="en-US" sz="2000" dirty="0">
                <a:latin typeface="Arial"/>
                <a:ea typeface="MS PGothic"/>
                <a:cs typeface="Arial"/>
              </a:rPr>
              <a:t>=</a:t>
            </a:r>
            <a:r>
              <a:rPr lang="en-US" sz="2000" cap="all" dirty="0">
                <a:solidFill>
                  <a:srgbClr val="1B1C1D"/>
                </a:solidFill>
                <a:latin typeface="Arial"/>
                <a:ea typeface="MS PGothic"/>
                <a:cs typeface="Arial"/>
              </a:rPr>
              <a:t>1727101973</a:t>
            </a:r>
            <a:r>
              <a:rPr lang="en-US" sz="2000" dirty="0">
                <a:latin typeface="Arial"/>
                <a:ea typeface="MS PGothic"/>
                <a:cs typeface="Arial"/>
              </a:rPr>
              <a:t> (X's </a:t>
            </a:r>
            <a:r>
              <a:rPr lang="en-US" sz="2000" dirty="0" err="1">
                <a:latin typeface="Arial"/>
                <a:ea typeface="MS PGothic"/>
                <a:cs typeface="Arial"/>
              </a:rPr>
              <a:t>ts</a:t>
            </a:r>
            <a:r>
              <a:rPr lang="en-US" sz="2000" dirty="0">
                <a:latin typeface="Arial"/>
                <a:ea typeface="MS PGothic"/>
                <a:cs typeface="Arial"/>
              </a:rPr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485606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773B6FD-0C23-D108-EA1B-DDB66C6F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Arial"/>
                <a:ea typeface="MS PGothic"/>
                <a:cs typeface="Arial"/>
              </a:rPr>
              <a:t>Why do we care about time?</a:t>
            </a:r>
            <a:endParaRPr lang="en-US" dirty="0"/>
          </a:p>
        </p:txBody>
      </p:sp>
      <p:pic>
        <p:nvPicPr>
          <p:cNvPr id="3" name="Picture 2" descr="A black background with yellow and purple stripes&#10;&#10;Description automatically generated">
            <a:extLst>
              <a:ext uri="{FF2B5EF4-FFF2-40B4-BE49-F238E27FC236}">
                <a16:creationId xmlns:a16="http://schemas.microsoft.com/office/drawing/2014/main" id="{3F1C5AFE-181B-985F-4B1E-B5C34569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94" y="3707679"/>
            <a:ext cx="5606143" cy="2436214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FD710AA9-0FF7-4B8B-965F-225A5F7F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" y="1302657"/>
            <a:ext cx="7848600" cy="281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These appear to be sequential, even though they are </a:t>
            </a:r>
            <a:r>
              <a:rPr lang="en-US" sz="2000" b="1" dirty="0">
                <a:latin typeface="Arial"/>
                <a:ea typeface="MS PGothic"/>
                <a:cs typeface="Arial"/>
              </a:rPr>
              <a:t>concurrent</a:t>
            </a:r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In this example, we lose the notion of currency.</a:t>
            </a:r>
            <a:endParaRPr lang="en-US" sz="2000" dirty="0">
              <a:latin typeface="Arial"/>
              <a:cs typeface="Arial"/>
            </a:endParaRP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Similarly, if two transaction are not supposed to be concurrent, they may appear concurrent because of timestamp difference.</a:t>
            </a:r>
          </a:p>
          <a:p>
            <a:pPr algn="just"/>
            <a:r>
              <a:rPr lang="en-US" sz="2000" dirty="0">
                <a:latin typeface="Arial"/>
                <a:ea typeface="MS PGothic"/>
                <a:cs typeface="Arial"/>
              </a:rPr>
              <a:t>This could lead to problem and headaches when tracing bugs and troubleshooting systems.</a:t>
            </a:r>
          </a:p>
          <a:p>
            <a:pPr algn="just"/>
            <a:endParaRPr lang="en-US" sz="2000" dirty="0">
              <a:latin typeface="Arial"/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2925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AD813837-91E2-C152-C1FA-0C5797EA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58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Let’s talk about time and its importance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DAF0A677-1D4B-D2D9-C79B-5135CF1A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7700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dirty="0">
                <a:latin typeface="Arial"/>
                <a:ea typeface="MS PGothic"/>
                <a:cs typeface="Arial"/>
              </a:rPr>
              <a:t>Wall clocks (real time) vs Monotonic clocks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3656CE59-14F3-D728-B85C-9EC23172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514600"/>
            <a:ext cx="3783012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A13DDA4-0790-B87F-98C1-A2F3E999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78088"/>
            <a:ext cx="3959225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213"/>
          </a:spcBef>
          <a:spcAft>
            <a:spcPts val="2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213"/>
          </a:spcBef>
          <a:spcAft>
            <a:spcPts val="2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213"/>
          </a:spcBef>
          <a:spcAft>
            <a:spcPts val="2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ts val="213"/>
          </a:spcBef>
          <a:spcAft>
            <a:spcPts val="2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602</cp:revision>
  <dcterms:modified xsi:type="dcterms:W3CDTF">2024-09-27T14:55:33Z</dcterms:modified>
</cp:coreProperties>
</file>