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1" r:id="rId2"/>
    <p:sldMasterId id="2147483688" r:id="rId3"/>
    <p:sldMasterId id="2147483699" r:id="rId4"/>
  </p:sldMasterIdLst>
  <p:notesMasterIdLst>
    <p:notesMasterId r:id="rId23"/>
  </p:notesMasterIdLst>
  <p:sldIdLst>
    <p:sldId id="256" r:id="rId5"/>
    <p:sldId id="268" r:id="rId6"/>
    <p:sldId id="302" r:id="rId7"/>
    <p:sldId id="308" r:id="rId8"/>
    <p:sldId id="309" r:id="rId9"/>
    <p:sldId id="310" r:id="rId10"/>
    <p:sldId id="311" r:id="rId11"/>
    <p:sldId id="305" r:id="rId12"/>
    <p:sldId id="306" r:id="rId13"/>
    <p:sldId id="304" r:id="rId14"/>
    <p:sldId id="312" r:id="rId15"/>
    <p:sldId id="317" r:id="rId16"/>
    <p:sldId id="322" r:id="rId17"/>
    <p:sldId id="323" r:id="rId18"/>
    <p:sldId id="321" r:id="rId19"/>
    <p:sldId id="324" r:id="rId20"/>
    <p:sldId id="328" r:id="rId21"/>
    <p:sldId id="32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D03FE-1D88-4E07-954A-9E542ACCA963}" type="datetimeFigureOut">
              <a:rPr lang="fr-BE" smtClean="0"/>
              <a:t>23-09-23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FC109-6DA9-487C-A4C4-E639A1DD0DB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11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547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392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392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392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392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392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392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392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3920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C109-6DA9-487C-A4C4-E639A1DD0DB2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392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017AEE4-C212-E077-2D95-D860569F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EC4E35A1-284A-849B-E3CC-31E94C74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0340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0E059A9-D2EB-2270-F7F3-97A04A99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BFF02084-E385-12D5-319F-57073EC1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077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199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5581" y="116632"/>
            <a:ext cx="10006819" cy="936104"/>
          </a:xfrm>
        </p:spPr>
        <p:txBody>
          <a:bodyPr>
            <a:normAutofit/>
          </a:bodyPr>
          <a:lstStyle>
            <a:lvl1pPr>
              <a:defRPr sz="2099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412779"/>
            <a:ext cx="10972800" cy="47133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4329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017AEE4-C212-E077-2D95-D860569F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EC4E35A1-284A-849B-E3CC-31E94C74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941661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6BF6159-A18E-FFF5-CEE4-6E0CB3A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0E2FF3E-0DF3-0152-2AEF-ED099A8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74396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E7E7F64-002E-75BE-DE84-CA2004C1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2809C2D4-BD18-8E28-2BC3-0F4D38BE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67623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50882EF-7E86-8A19-E99E-F958EF19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6541E8D-C68F-087D-4CB7-E39399AEE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CE35AA87-FB73-D50B-3BDC-A6ED6784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2410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D8813FE-9F15-213C-16EF-ACFA7B83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0BDEE37-2008-13EC-9190-1CA1D2D8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565F41C-8D2F-E776-80CB-48BD8CA6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82207766-177A-BCFE-2842-784909EDB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BDF2AEF3-ADCC-3896-C595-5415EF72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814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6BF6159-A18E-FFF5-CEE4-6E0CB3A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0E2FF3E-0DF3-0152-2AEF-ED099A8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8506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2629FD4-21EF-BA44-145F-35D60C6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7976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409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CD41FB4-397C-4435-BD18-315D3860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C73D7A3-1AC8-563A-0A41-2FC42E97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AD46183-7C8E-10B3-EE59-041CA2DB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558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E0A5428-3943-38E6-A8FF-9B41BB56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328C42D8-FBDB-1C29-3BDA-500831D31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2E094AD6-DE86-44C4-C2F1-F1AC6053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3902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0E059A9-D2EB-2270-F7F3-97A04A99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BFF02084-E385-12D5-319F-57073EC1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9227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6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30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199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42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5581" y="116632"/>
            <a:ext cx="10006819" cy="936104"/>
          </a:xfrm>
        </p:spPr>
        <p:txBody>
          <a:bodyPr>
            <a:normAutofit/>
          </a:bodyPr>
          <a:lstStyle>
            <a:lvl1pPr>
              <a:defRPr sz="2799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412777"/>
            <a:ext cx="109728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59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E7E7F64-002E-75BE-DE84-CA2004C1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2809C2D4-BD18-8E28-2BC3-0F4D38BE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9255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50882EF-7E86-8A19-E99E-F958EF19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6541E8D-C68F-087D-4CB7-E39399AEE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CE35AA87-FB73-D50B-3BDC-A6ED6784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11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D8813FE-9F15-213C-16EF-ACFA7B83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50BDEE37-2008-13EC-9190-1CA1D2D8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565F41C-8D2F-E776-80CB-48BD8CA6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82207766-177A-BCFE-2842-784909EDB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BDF2AEF3-ADCC-3896-C595-5415EF72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308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2629FD4-21EF-BA44-145F-35D60C6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674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CD41FB4-397C-4435-BD18-315D3860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C73D7A3-1AC8-563A-0A41-2FC42E97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AD46183-7C8E-10B3-EE59-041CA2DB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816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E0A5428-3943-38E6-A8FF-9B41BB56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328C42D8-FBDB-1C29-3BDA-500831D31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2E094AD6-DE86-44C4-C2F1-F1AC6053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8028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91A7248D-65DD-24F7-2394-E40BB70E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E6D469B7-BF0E-4F30-749B-9D339FDE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C87BCB04-4EBE-2C91-772D-86714EC89EC7}"/>
              </a:ext>
            </a:extLst>
          </p:cNvPr>
          <p:cNvGrpSpPr/>
          <p:nvPr/>
        </p:nvGrpSpPr>
        <p:grpSpPr>
          <a:xfrm>
            <a:off x="-1223919" y="-1223920"/>
            <a:ext cx="13179276" cy="8081920"/>
            <a:chOff x="-1223920" y="-1223920"/>
            <a:chExt cx="13179276" cy="8081920"/>
          </a:xfrm>
        </p:grpSpPr>
        <p:pic>
          <p:nvPicPr>
            <p:cNvPr id="10" name="Image 9">
              <a:extLst>
                <a:ext uri="{FF2B5EF4-FFF2-40B4-BE49-F238E27FC236}">
                  <a16:creationId xmlns="" xmlns:a16="http://schemas.microsoft.com/office/drawing/2014/main" id="{4DF4E1AE-8555-36CB-AF41-457004D5E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236644" y="6181791"/>
              <a:ext cx="1870451" cy="676209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="" xmlns:a16="http://schemas.microsoft.com/office/drawing/2014/main" id="{01346C8A-AE6A-5E15-3547-0B742E2DFA39}"/>
                </a:ext>
              </a:extLst>
            </p:cNvPr>
            <p:cNvGrpSpPr/>
            <p:nvPr userDrawn="1"/>
          </p:nvGrpSpPr>
          <p:grpSpPr>
            <a:xfrm>
              <a:off x="-1223920" y="-1223920"/>
              <a:ext cx="2447839" cy="2447839"/>
              <a:chOff x="-1223920" y="-1223920"/>
              <a:chExt cx="2447839" cy="2447839"/>
            </a:xfrm>
          </p:grpSpPr>
          <p:sp>
            <p:nvSpPr>
              <p:cNvPr id="13" name="Ellipse 12">
                <a:extLst>
                  <a:ext uri="{FF2B5EF4-FFF2-40B4-BE49-F238E27FC236}">
                    <a16:creationId xmlns="" xmlns:a16="http://schemas.microsoft.com/office/drawing/2014/main" id="{EB15309B-0400-067E-DEC0-0AAF39C18378}"/>
                  </a:ext>
                </a:extLst>
              </p:cNvPr>
              <p:cNvSpPr/>
              <p:nvPr userDrawn="1"/>
            </p:nvSpPr>
            <p:spPr>
              <a:xfrm>
                <a:off x="-1223920" y="-1223920"/>
                <a:ext cx="2447839" cy="2447839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="" xmlns:a16="http://schemas.microsoft.com/office/drawing/2014/main" id="{B9475597-14D8-8F63-AF5A-24CF2DEF416C}"/>
                  </a:ext>
                </a:extLst>
              </p:cNvPr>
              <p:cNvSpPr/>
              <p:nvPr userDrawn="1"/>
            </p:nvSpPr>
            <p:spPr>
              <a:xfrm>
                <a:off x="-910083" y="-904462"/>
                <a:ext cx="1808922" cy="1808922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="" xmlns:a16="http://schemas.microsoft.com/office/drawing/2014/main" id="{56207D2F-5851-B3ED-3FBE-009445708890}"/>
                  </a:ext>
                </a:extLst>
              </p:cNvPr>
              <p:cNvSpPr/>
              <p:nvPr userDrawn="1"/>
            </p:nvSpPr>
            <p:spPr>
              <a:xfrm>
                <a:off x="-631788" y="-626165"/>
                <a:ext cx="1252331" cy="1252331"/>
              </a:xfrm>
              <a:prstGeom prst="ellipse">
                <a:avLst/>
              </a:prstGeom>
              <a:solidFill>
                <a:srgbClr val="EE23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pic>
          <p:nvPicPr>
            <p:cNvPr id="12" name="Picture 2" descr="Le logo de la CTI – CTI – Commission des Titres d'Ingénieur">
              <a:extLst>
                <a:ext uri="{FF2B5EF4-FFF2-40B4-BE49-F238E27FC236}">
                  <a16:creationId xmlns="" xmlns:a16="http://schemas.microsoft.com/office/drawing/2014/main" id="{FFFAC403-1C58-CC53-9C06-2129C20085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843" y="6181791"/>
              <a:ext cx="614513" cy="60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6A7C4AAF-556E-FE17-0FC2-5FB008C4481D}"/>
              </a:ext>
            </a:extLst>
          </p:cNvPr>
          <p:cNvSpPr txBox="1"/>
          <p:nvPr/>
        </p:nvSpPr>
        <p:spPr>
          <a:xfrm>
            <a:off x="8462683" y="6449028"/>
            <a:ext cx="2057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Demande d’accréditation CTI - 2023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CEFE7929-E276-EABA-A830-50B43642F91B}"/>
              </a:ext>
            </a:extLst>
          </p:cNvPr>
          <p:cNvSpPr txBox="1"/>
          <p:nvPr/>
        </p:nvSpPr>
        <p:spPr>
          <a:xfrm>
            <a:off x="10400991" y="6449028"/>
            <a:ext cx="3113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DAFA4A3-6000-9D4D-ABA2-4538F9C8C198}" type="slidenum">
              <a:rPr lang="fr-FR" sz="6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‹N°›</a:t>
            </a:fld>
            <a:endParaRPr lang="fr-FR" sz="6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6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sldNum="0"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24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78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10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42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5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2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5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8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91A7248D-65DD-24F7-2394-E40BB70E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E6D469B7-BF0E-4F30-749B-9D339FDE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C87BCB04-4EBE-2C91-772D-86714EC89EC7}"/>
              </a:ext>
            </a:extLst>
          </p:cNvPr>
          <p:cNvGrpSpPr/>
          <p:nvPr/>
        </p:nvGrpSpPr>
        <p:grpSpPr>
          <a:xfrm>
            <a:off x="-1223920" y="-1223920"/>
            <a:ext cx="13179276" cy="8081920"/>
            <a:chOff x="-1223920" y="-1223920"/>
            <a:chExt cx="13179276" cy="8081920"/>
          </a:xfrm>
        </p:grpSpPr>
        <p:pic>
          <p:nvPicPr>
            <p:cNvPr id="10" name="Image 9">
              <a:extLst>
                <a:ext uri="{FF2B5EF4-FFF2-40B4-BE49-F238E27FC236}">
                  <a16:creationId xmlns="" xmlns:a16="http://schemas.microsoft.com/office/drawing/2014/main" id="{4DF4E1AE-8555-36CB-AF41-457004D5E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236644" y="6181791"/>
              <a:ext cx="1870451" cy="676209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="" xmlns:a16="http://schemas.microsoft.com/office/drawing/2014/main" id="{01346C8A-AE6A-5E15-3547-0B742E2DFA39}"/>
                </a:ext>
              </a:extLst>
            </p:cNvPr>
            <p:cNvGrpSpPr/>
            <p:nvPr userDrawn="1"/>
          </p:nvGrpSpPr>
          <p:grpSpPr>
            <a:xfrm>
              <a:off x="-1223920" y="-1223920"/>
              <a:ext cx="2447839" cy="2447839"/>
              <a:chOff x="-1223920" y="-1223920"/>
              <a:chExt cx="2447839" cy="2447839"/>
            </a:xfrm>
          </p:grpSpPr>
          <p:sp>
            <p:nvSpPr>
              <p:cNvPr id="13" name="Ellipse 12">
                <a:extLst>
                  <a:ext uri="{FF2B5EF4-FFF2-40B4-BE49-F238E27FC236}">
                    <a16:creationId xmlns="" xmlns:a16="http://schemas.microsoft.com/office/drawing/2014/main" id="{EB15309B-0400-067E-DEC0-0AAF39C18378}"/>
                  </a:ext>
                </a:extLst>
              </p:cNvPr>
              <p:cNvSpPr/>
              <p:nvPr userDrawn="1"/>
            </p:nvSpPr>
            <p:spPr>
              <a:xfrm>
                <a:off x="-1223920" y="-1223920"/>
                <a:ext cx="2447839" cy="2447839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="" xmlns:a16="http://schemas.microsoft.com/office/drawing/2014/main" id="{B9475597-14D8-8F63-AF5A-24CF2DEF416C}"/>
                  </a:ext>
                </a:extLst>
              </p:cNvPr>
              <p:cNvSpPr/>
              <p:nvPr userDrawn="1"/>
            </p:nvSpPr>
            <p:spPr>
              <a:xfrm>
                <a:off x="-910083" y="-904462"/>
                <a:ext cx="1808922" cy="1808922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="" xmlns:a16="http://schemas.microsoft.com/office/drawing/2014/main" id="{56207D2F-5851-B3ED-3FBE-009445708890}"/>
                  </a:ext>
                </a:extLst>
              </p:cNvPr>
              <p:cNvSpPr/>
              <p:nvPr userDrawn="1"/>
            </p:nvSpPr>
            <p:spPr>
              <a:xfrm>
                <a:off x="-631788" y="-626165"/>
                <a:ext cx="1252331" cy="1252331"/>
              </a:xfrm>
              <a:prstGeom prst="ellipse">
                <a:avLst/>
              </a:prstGeom>
              <a:solidFill>
                <a:srgbClr val="EE23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2" name="Picture 2" descr="Le logo de la CTI – CTI – Commission des Titres d'Ingénieur">
              <a:extLst>
                <a:ext uri="{FF2B5EF4-FFF2-40B4-BE49-F238E27FC236}">
                  <a16:creationId xmlns="" xmlns:a16="http://schemas.microsoft.com/office/drawing/2014/main" id="{FFFAC403-1C58-CC53-9C06-2129C20085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843" y="6181791"/>
              <a:ext cx="614513" cy="60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6A7C4AAF-556E-FE17-0FC2-5FB008C4481D}"/>
              </a:ext>
            </a:extLst>
          </p:cNvPr>
          <p:cNvSpPr txBox="1"/>
          <p:nvPr/>
        </p:nvSpPr>
        <p:spPr>
          <a:xfrm>
            <a:off x="8462683" y="6449028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Demande d’accréditation CTI - 2023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CEFE7929-E276-EABA-A830-50B43642F91B}"/>
              </a:ext>
            </a:extLst>
          </p:cNvPr>
          <p:cNvSpPr txBox="1"/>
          <p:nvPr/>
        </p:nvSpPr>
        <p:spPr>
          <a:xfrm>
            <a:off x="10400990" y="644902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DAFA4A3-6000-9D4D-ABA2-4538F9C8C198}" type="slidenum">
              <a:rPr lang="fr-FR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‹N°›</a:t>
            </a:fld>
            <a:endParaRPr lang="fr-FR" sz="8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9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8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sldNum="0"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63552" y="3356992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/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>
                <a:solidFill>
                  <a:srgbClr val="FF0000"/>
                </a:solidFill>
              </a:rPr>
              <a:t/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>
                <a:solidFill>
                  <a:srgbClr val="FF0000"/>
                </a:solidFill>
              </a:rPr>
              <a:t/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>
                <a:solidFill>
                  <a:srgbClr val="FF0000"/>
                </a:solidFill>
              </a:rPr>
              <a:t/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>
                <a:solidFill>
                  <a:srgbClr val="FF0000"/>
                </a:solidFill>
              </a:rPr>
              <a:t/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>
                <a:solidFill>
                  <a:srgbClr val="FF0000"/>
                </a:solidFill>
              </a:rPr>
              <a:t/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>
                <a:solidFill>
                  <a:srgbClr val="FF0000"/>
                </a:solidFill>
              </a:rPr>
              <a:t/>
            </a:r>
            <a:br>
              <a:rPr lang="fr-FR" b="1" dirty="0">
                <a:solidFill>
                  <a:srgbClr val="FF0000"/>
                </a:solidFill>
              </a:rPr>
            </a:br>
            <a:r>
              <a:rPr lang="fr-FR" b="1" dirty="0">
                <a:solidFill>
                  <a:srgbClr val="FF0000"/>
                </a:solidFill>
              </a:rPr>
              <a:t>MANIPULATION n° 0 : Règlement du cours Introduction </a:t>
            </a:r>
            <a:r>
              <a:rPr lang="fr-BE" dirty="0">
                <a:solidFill>
                  <a:srgbClr val="FF0000"/>
                </a:solidFill>
              </a:rPr>
              <a:t/>
            </a:r>
            <a:br>
              <a:rPr lang="fr-BE" dirty="0">
                <a:solidFill>
                  <a:srgbClr val="FF0000"/>
                </a:solidFill>
              </a:rPr>
            </a:br>
            <a:endParaRPr lang="fr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6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007768" y="499899"/>
            <a:ext cx="354847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solidFill>
                  <a:srgbClr val="FF0000"/>
                </a:solidFill>
              </a:rPr>
              <a:t>INTRODUCTION</a:t>
            </a:r>
            <a:endParaRPr lang="fr-BE" sz="4000" b="1" dirty="0">
              <a:solidFill>
                <a:srgbClr val="FF0000"/>
              </a:solidFill>
            </a:endParaRPr>
          </a:p>
          <a:p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700808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/>
              <a:t>La principale différence entre grandeur </a:t>
            </a:r>
            <a:r>
              <a:rPr lang="fr-BE" b="1" dirty="0" smtClean="0"/>
              <a:t>analogique et </a:t>
            </a:r>
            <a:r>
              <a:rPr lang="fr-BE" b="1" dirty="0"/>
              <a:t>grandeur numérique peut s'exprimer </a:t>
            </a:r>
            <a:r>
              <a:rPr lang="fr-BE" b="1" dirty="0" smtClean="0"/>
              <a:t>simplement comme </a:t>
            </a:r>
            <a:r>
              <a:rPr lang="fr-BE" b="1" dirty="0"/>
              <a:t>suit:</a:t>
            </a:r>
          </a:p>
          <a:p>
            <a:r>
              <a:rPr lang="fr-BE" b="1" dirty="0" smtClean="0"/>
              <a:t>	analogique </a:t>
            </a:r>
            <a:r>
              <a:rPr lang="fr-BE" b="1" dirty="0"/>
              <a:t>= continu</a:t>
            </a:r>
          </a:p>
          <a:p>
            <a:r>
              <a:rPr lang="fr-BE" b="1" dirty="0" smtClean="0"/>
              <a:t>	numérique </a:t>
            </a:r>
            <a:r>
              <a:rPr lang="fr-BE" b="1" dirty="0"/>
              <a:t>= discret (</a:t>
            </a:r>
            <a:r>
              <a:rPr lang="fr-BE" b="1" dirty="0" smtClean="0"/>
              <a:t>discontinu) : </a:t>
            </a:r>
          </a:p>
          <a:p>
            <a:endParaRPr lang="fr-BE" b="1" dirty="0" smtClean="0"/>
          </a:p>
          <a:p>
            <a:endParaRPr lang="fr-BE" b="1" dirty="0"/>
          </a:p>
          <a:p>
            <a:endParaRPr lang="fr-BE" b="1" dirty="0" smtClean="0"/>
          </a:p>
          <a:p>
            <a:endParaRPr lang="fr-BE" b="1" dirty="0"/>
          </a:p>
          <a:p>
            <a:endParaRPr lang="fr-BE" b="1" dirty="0" smtClean="0"/>
          </a:p>
          <a:p>
            <a:endParaRPr lang="fr-BE" b="1" dirty="0"/>
          </a:p>
          <a:p>
            <a:endParaRPr lang="fr-BE" b="1" dirty="0" smtClean="0"/>
          </a:p>
          <a:p>
            <a:endParaRPr lang="fr-BE" b="1" dirty="0"/>
          </a:p>
          <a:p>
            <a:endParaRPr lang="fr-BE" b="1" dirty="0" smtClean="0"/>
          </a:p>
          <a:p>
            <a:endParaRPr lang="fr-BE" b="1" dirty="0"/>
          </a:p>
          <a:p>
            <a:pPr marL="285750" indent="-285750">
              <a:buFont typeface="Wingdings"/>
              <a:buChar char="à"/>
            </a:pPr>
            <a:r>
              <a:rPr lang="fr-BE" b="1" dirty="0" smtClean="0">
                <a:sym typeface="Wingdings" panose="05000000000000000000" pitchFamily="2" charset="2"/>
              </a:rPr>
              <a:t>Système numérique</a:t>
            </a:r>
          </a:p>
          <a:p>
            <a:pPr marL="285750" indent="-285750">
              <a:buFont typeface="Wingdings"/>
              <a:buChar char="à"/>
            </a:pPr>
            <a:r>
              <a:rPr lang="fr-BE" b="1" dirty="0" smtClean="0">
                <a:sym typeface="Wingdings" panose="05000000000000000000" pitchFamily="2" charset="2"/>
              </a:rPr>
              <a:t>Système analogique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04" y="3429000"/>
            <a:ext cx="2664296" cy="155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212976"/>
            <a:ext cx="2722221" cy="2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91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415159"/>
            <a:ext cx="97210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</a:rPr>
              <a:t>Avantages des techniques </a:t>
            </a:r>
            <a:r>
              <a:rPr lang="fr-BE" sz="2400" b="1" dirty="0" smtClean="0">
                <a:solidFill>
                  <a:srgbClr val="FF0000"/>
                </a:solidFill>
              </a:rPr>
              <a:t>numériques</a:t>
            </a:r>
          </a:p>
          <a:p>
            <a:endParaRPr lang="fr-BE" sz="2400" b="1" dirty="0">
              <a:solidFill>
                <a:srgbClr val="FF0000"/>
              </a:solidFill>
            </a:endParaRPr>
          </a:p>
          <a:p>
            <a:r>
              <a:rPr lang="fr-BE" b="1" i="1" dirty="0" smtClean="0">
                <a:solidFill>
                  <a:srgbClr val="00B0F0"/>
                </a:solidFill>
              </a:rPr>
              <a:t>1.Les </a:t>
            </a:r>
            <a:r>
              <a:rPr lang="fr-BE" b="1" i="1" dirty="0">
                <a:solidFill>
                  <a:srgbClr val="00B0F0"/>
                </a:solidFill>
              </a:rPr>
              <a:t>systèmes numériques sont plus ‘simples’ à concevoir</a:t>
            </a:r>
            <a:r>
              <a:rPr lang="fr-BE" dirty="0"/>
              <a:t>. Pour la raison bien évidente qu'on </a:t>
            </a:r>
            <a:r>
              <a:rPr lang="fr-BE" dirty="0" smtClean="0"/>
              <a:t>utilise des </a:t>
            </a:r>
            <a:r>
              <a:rPr lang="fr-BE" dirty="0"/>
              <a:t>circuits de commutation dans lesquels les valeurs de la tension et du courant n'ont pas à </a:t>
            </a:r>
            <a:r>
              <a:rPr lang="fr-BE" dirty="0" smtClean="0"/>
              <a:t>être rigoureusement </a:t>
            </a:r>
            <a:r>
              <a:rPr lang="fr-BE" dirty="0"/>
              <a:t>exactes; il suffit qu'elles soient dans les limites d'un intervalle (HAUT ou BAS</a:t>
            </a:r>
            <a:r>
              <a:rPr lang="fr-BE" dirty="0" smtClean="0"/>
              <a:t>).</a:t>
            </a:r>
          </a:p>
          <a:p>
            <a:endParaRPr lang="fr-BE" dirty="0"/>
          </a:p>
          <a:p>
            <a:r>
              <a:rPr lang="fr-BE" b="1" i="1" dirty="0">
                <a:solidFill>
                  <a:srgbClr val="00B0F0"/>
                </a:solidFill>
              </a:rPr>
              <a:t>2.Le stockage de l'information est facile</a:t>
            </a:r>
            <a:r>
              <a:rPr lang="fr-BE" dirty="0">
                <a:solidFill>
                  <a:srgbClr val="00B0F0"/>
                </a:solidFill>
              </a:rPr>
              <a:t>. </a:t>
            </a:r>
            <a:r>
              <a:rPr lang="fr-BE" dirty="0"/>
              <a:t>(Mémoires</a:t>
            </a:r>
            <a:r>
              <a:rPr lang="fr-BE" dirty="0" smtClean="0"/>
              <a:t>)</a:t>
            </a:r>
          </a:p>
          <a:p>
            <a:endParaRPr lang="fr-BE" dirty="0"/>
          </a:p>
          <a:p>
            <a:r>
              <a:rPr lang="fr-BE" b="1" i="1" dirty="0">
                <a:solidFill>
                  <a:srgbClr val="00B0F0"/>
                </a:solidFill>
              </a:rPr>
              <a:t>3. La précision et l'exactitude sont accrues</a:t>
            </a:r>
            <a:r>
              <a:rPr lang="fr-BE" dirty="0"/>
              <a:t>. Les systèmes numériques peuvent opérer sur le nombre </a:t>
            </a:r>
            <a:r>
              <a:rPr lang="fr-BE" dirty="0" smtClean="0"/>
              <a:t>de chiffres </a:t>
            </a:r>
            <a:r>
              <a:rPr lang="fr-BE" dirty="0"/>
              <a:t>nécessaires pour atteindre une certaine précision, et pour cela il suffit d'ajouter plus de </a:t>
            </a:r>
            <a:r>
              <a:rPr lang="fr-BE" dirty="0" smtClean="0"/>
              <a:t>circuits de </a:t>
            </a:r>
            <a:r>
              <a:rPr lang="fr-BE" dirty="0"/>
              <a:t>commutation. Dans les systèmes analogiques, la précision ne peut généralement dépasser trois </a:t>
            </a:r>
            <a:r>
              <a:rPr lang="fr-BE" dirty="0" smtClean="0"/>
              <a:t>ou quatre </a:t>
            </a:r>
            <a:r>
              <a:rPr lang="fr-BE" dirty="0"/>
              <a:t>chiffres, étant donné que la tension et le courant dépendent directement des valeurs </a:t>
            </a:r>
            <a:r>
              <a:rPr lang="fr-BE" dirty="0" smtClean="0"/>
              <a:t>des composants </a:t>
            </a:r>
            <a:r>
              <a:rPr lang="fr-BE" dirty="0"/>
              <a:t>du circuit</a:t>
            </a:r>
            <a:r>
              <a:rPr lang="fr-BE" dirty="0" smtClean="0"/>
              <a:t>.</a:t>
            </a:r>
          </a:p>
          <a:p>
            <a:endParaRPr lang="fr-BE" dirty="0"/>
          </a:p>
          <a:p>
            <a:r>
              <a:rPr lang="fr-BE" b="1" i="1" dirty="0">
                <a:solidFill>
                  <a:srgbClr val="00B0F0"/>
                </a:solidFill>
              </a:rPr>
              <a:t>4.On peut programmer leurs opérations</a:t>
            </a:r>
            <a:r>
              <a:rPr lang="fr-BE" dirty="0">
                <a:solidFill>
                  <a:srgbClr val="00B0F0"/>
                </a:solidFill>
              </a:rPr>
              <a:t>. </a:t>
            </a:r>
            <a:r>
              <a:rPr lang="fr-BE" dirty="0"/>
              <a:t>Il est relativement facile de concevoir un circuit numérique</a:t>
            </a:r>
          </a:p>
          <a:p>
            <a:r>
              <a:rPr lang="fr-BE" dirty="0"/>
              <a:t>pouvant être contrôlé par un ensemble d'instructions, appelé un programme. </a:t>
            </a:r>
            <a:endParaRPr lang="fr-BE" dirty="0" smtClean="0"/>
          </a:p>
          <a:p>
            <a:endParaRPr lang="fr-BE" dirty="0" smtClean="0"/>
          </a:p>
          <a:p>
            <a:r>
              <a:rPr lang="fr-BE" b="1" i="1" dirty="0" smtClean="0">
                <a:solidFill>
                  <a:srgbClr val="00B0F0"/>
                </a:solidFill>
              </a:rPr>
              <a:t>5.Les </a:t>
            </a:r>
            <a:r>
              <a:rPr lang="fr-BE" b="1" i="1" dirty="0">
                <a:solidFill>
                  <a:srgbClr val="00B0F0"/>
                </a:solidFill>
              </a:rPr>
              <a:t>circuits numériques sont moins affectés par le </a:t>
            </a:r>
            <a:r>
              <a:rPr lang="fr-BE" b="1" i="1" dirty="0" smtClean="0">
                <a:solidFill>
                  <a:srgbClr val="00B0F0"/>
                </a:solidFill>
              </a:rPr>
              <a:t>bruit</a:t>
            </a:r>
          </a:p>
          <a:p>
            <a:endParaRPr lang="fr-BE" b="1" i="1" dirty="0" smtClean="0">
              <a:solidFill>
                <a:srgbClr val="00B0F0"/>
              </a:solidFill>
            </a:endParaRPr>
          </a:p>
          <a:p>
            <a:r>
              <a:rPr lang="fr-BE" b="1" i="1" dirty="0" smtClean="0">
                <a:solidFill>
                  <a:srgbClr val="00B0F0"/>
                </a:solidFill>
              </a:rPr>
              <a:t>6.On </a:t>
            </a:r>
            <a:r>
              <a:rPr lang="fr-BE" b="1" i="1" dirty="0">
                <a:solidFill>
                  <a:srgbClr val="00B0F0"/>
                </a:solidFill>
              </a:rPr>
              <a:t>peut mettre un grand nombre de circuits numériques dans une puce de CI </a:t>
            </a:r>
            <a:r>
              <a:rPr lang="fr-BE" b="1" i="1" dirty="0"/>
              <a:t>. </a:t>
            </a:r>
            <a:r>
              <a:rPr lang="fr-BE" dirty="0"/>
              <a:t>(Circuit intégré).</a:t>
            </a:r>
          </a:p>
        </p:txBody>
      </p:sp>
    </p:spTree>
    <p:extLst>
      <p:ext uri="{BB962C8B-B14F-4D97-AF65-F5344CB8AC3E}">
        <p14:creationId xmlns:p14="http://schemas.microsoft.com/office/powerpoint/2010/main" val="246554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692696"/>
            <a:ext cx="914501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</a:rPr>
              <a:t>Les limitations des techniques </a:t>
            </a:r>
            <a:r>
              <a:rPr lang="fr-BE" sz="2400" b="1" dirty="0" smtClean="0">
                <a:solidFill>
                  <a:srgbClr val="FF0000"/>
                </a:solidFill>
              </a:rPr>
              <a:t>numériques</a:t>
            </a:r>
          </a:p>
          <a:p>
            <a:endParaRPr lang="fr-BE" sz="2400" b="1" dirty="0">
              <a:solidFill>
                <a:srgbClr val="FF0000"/>
              </a:solidFill>
            </a:endParaRPr>
          </a:p>
          <a:p>
            <a:endParaRPr lang="fr-BE" sz="2400" b="1" dirty="0">
              <a:solidFill>
                <a:srgbClr val="FF0000"/>
              </a:solidFill>
            </a:endParaRPr>
          </a:p>
          <a:p>
            <a:r>
              <a:rPr lang="fr-BE" dirty="0"/>
              <a:t>Il n'y a vraiment qu'un seul inconvénient majeur qui joue contre les circuits numériques:</a:t>
            </a:r>
          </a:p>
          <a:p>
            <a:endParaRPr lang="fr-BE" sz="2400" b="1" i="1" dirty="0" smtClean="0">
              <a:solidFill>
                <a:srgbClr val="FF0000"/>
              </a:solidFill>
            </a:endParaRPr>
          </a:p>
          <a:p>
            <a:pPr algn="ctr"/>
            <a:r>
              <a:rPr lang="fr-BE" sz="2400" b="1" i="1" dirty="0" smtClean="0">
                <a:solidFill>
                  <a:srgbClr val="FF0000"/>
                </a:solidFill>
              </a:rPr>
              <a:t>Le </a:t>
            </a:r>
            <a:r>
              <a:rPr lang="fr-BE" sz="2400" b="1" i="1" dirty="0">
                <a:solidFill>
                  <a:srgbClr val="FF0000"/>
                </a:solidFill>
              </a:rPr>
              <a:t>monde réel est analogique</a:t>
            </a:r>
            <a:r>
              <a:rPr lang="fr-BE" sz="2400" b="1" i="1" dirty="0" smtClean="0">
                <a:solidFill>
                  <a:srgbClr val="FF0000"/>
                </a:solidFill>
              </a:rPr>
              <a:t>.</a:t>
            </a:r>
          </a:p>
          <a:p>
            <a:endParaRPr lang="fr-BE" sz="2400" b="1" i="1" dirty="0" smtClean="0">
              <a:solidFill>
                <a:srgbClr val="FF0000"/>
              </a:solidFill>
            </a:endParaRPr>
          </a:p>
          <a:p>
            <a:endParaRPr lang="fr-BE" b="1" i="1" dirty="0" smtClean="0"/>
          </a:p>
          <a:p>
            <a:endParaRPr lang="fr-BE" b="1" i="1" dirty="0" smtClean="0"/>
          </a:p>
          <a:p>
            <a:endParaRPr lang="fr-BE" b="1" i="1" dirty="0"/>
          </a:p>
          <a:p>
            <a:r>
              <a:rPr lang="fr-BE" dirty="0"/>
              <a:t>1</a:t>
            </a:r>
            <a:r>
              <a:rPr lang="fr-BE" dirty="0">
                <a:solidFill>
                  <a:srgbClr val="00B0F0"/>
                </a:solidFill>
              </a:rPr>
              <a:t>. </a:t>
            </a:r>
            <a:r>
              <a:rPr lang="fr-BE" b="1" dirty="0">
                <a:solidFill>
                  <a:srgbClr val="00B0F0"/>
                </a:solidFill>
              </a:rPr>
              <a:t>Traduire </a:t>
            </a:r>
            <a:r>
              <a:rPr lang="fr-BE" dirty="0"/>
              <a:t>les signaux analogiques du « monde réel » en signaux numériques</a:t>
            </a:r>
            <a:r>
              <a:rPr lang="fr-BE" dirty="0" smtClean="0"/>
              <a:t>. (</a:t>
            </a:r>
            <a:r>
              <a:rPr lang="fr-BE" b="1" dirty="0" smtClean="0">
                <a:solidFill>
                  <a:srgbClr val="FF0000"/>
                </a:solidFill>
              </a:rPr>
              <a:t>CAN</a:t>
            </a:r>
            <a:r>
              <a:rPr lang="fr-BE" dirty="0" smtClean="0"/>
              <a:t>)</a:t>
            </a:r>
            <a:endParaRPr lang="fr-BE" dirty="0"/>
          </a:p>
          <a:p>
            <a:r>
              <a:rPr lang="fr-BE" dirty="0"/>
              <a:t>2. </a:t>
            </a:r>
            <a:r>
              <a:rPr lang="fr-BE" b="1" dirty="0">
                <a:solidFill>
                  <a:srgbClr val="00B0F0"/>
                </a:solidFill>
              </a:rPr>
              <a:t>Traiter (agir sur) l'information numérique</a:t>
            </a:r>
            <a:r>
              <a:rPr lang="fr-BE" dirty="0"/>
              <a:t>.</a:t>
            </a:r>
          </a:p>
          <a:p>
            <a:r>
              <a:rPr lang="fr-BE" dirty="0"/>
              <a:t>3. </a:t>
            </a:r>
            <a:r>
              <a:rPr lang="fr-BE" b="1" dirty="0">
                <a:solidFill>
                  <a:srgbClr val="00B0F0"/>
                </a:solidFill>
              </a:rPr>
              <a:t>Convertir</a:t>
            </a:r>
            <a:r>
              <a:rPr lang="fr-BE" b="1" dirty="0"/>
              <a:t> </a:t>
            </a:r>
            <a:r>
              <a:rPr lang="fr-BE" dirty="0"/>
              <a:t>les sorties numériques en une forme analogique adaptée au monde </a:t>
            </a:r>
            <a:r>
              <a:rPr lang="fr-BE" dirty="0" smtClean="0"/>
              <a:t>réel .(</a:t>
            </a:r>
            <a:r>
              <a:rPr lang="fr-BE" b="1" dirty="0" smtClean="0">
                <a:solidFill>
                  <a:srgbClr val="FF0000"/>
                </a:solidFill>
              </a:rPr>
              <a:t>CNA</a:t>
            </a:r>
            <a:r>
              <a:rPr lang="fr-BE" dirty="0" smtClean="0"/>
              <a:t>)</a:t>
            </a:r>
          </a:p>
          <a:p>
            <a:endParaRPr lang="fr-BE" dirty="0"/>
          </a:p>
          <a:p>
            <a:endParaRPr lang="fr-BE" dirty="0" smtClean="0"/>
          </a:p>
          <a:p>
            <a:r>
              <a:rPr lang="fr-BE" sz="1100" dirty="0" smtClean="0">
                <a:solidFill>
                  <a:srgbClr val="FF0000"/>
                </a:solidFill>
              </a:rPr>
              <a:t>						CAN= Convertisseur analogique/numérique</a:t>
            </a:r>
          </a:p>
          <a:p>
            <a:r>
              <a:rPr lang="fr-BE" sz="1100" dirty="0" smtClean="0">
                <a:solidFill>
                  <a:srgbClr val="FF0000"/>
                </a:solidFill>
              </a:rPr>
              <a:t>						CNA= Convertisseur numérique/analogique</a:t>
            </a:r>
            <a:endParaRPr lang="fr-BE" sz="1100" dirty="0">
              <a:solidFill>
                <a:srgbClr val="FF0000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5447928" y="3068960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" name="Connecteur en angle 4"/>
          <p:cNvCxnSpPr/>
          <p:nvPr/>
        </p:nvCxnSpPr>
        <p:spPr>
          <a:xfrm rot="5400000">
            <a:off x="8472264" y="4509120"/>
            <a:ext cx="1008112" cy="576064"/>
          </a:xfrm>
          <a:prstGeom prst="bentConnector3">
            <a:avLst>
              <a:gd name="adj1" fmla="val 80839"/>
            </a:avLst>
          </a:prstGeom>
          <a:ln w="15875">
            <a:solidFill>
              <a:srgbClr val="FF000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en angle 6"/>
          <p:cNvCxnSpPr/>
          <p:nvPr/>
        </p:nvCxnSpPr>
        <p:spPr>
          <a:xfrm rot="5400000">
            <a:off x="9660396" y="5193196"/>
            <a:ext cx="792088" cy="14401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5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2718" y="764704"/>
            <a:ext cx="5928867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</a:rPr>
              <a:t>REPRÉSENTATION DES GRANDEURS </a:t>
            </a:r>
            <a:r>
              <a:rPr lang="fr-BE" sz="2400" b="1" dirty="0" smtClean="0">
                <a:solidFill>
                  <a:srgbClr val="FF0000"/>
                </a:solidFill>
              </a:rPr>
              <a:t>BINAIRES</a:t>
            </a:r>
          </a:p>
          <a:p>
            <a:endParaRPr lang="fr-BE" sz="2400" b="1" dirty="0">
              <a:solidFill>
                <a:srgbClr val="FF0000"/>
              </a:solidFill>
            </a:endParaRPr>
          </a:p>
          <a:p>
            <a:endParaRPr lang="fr-BE" sz="2400" b="1" dirty="0" smtClean="0">
              <a:solidFill>
                <a:srgbClr val="FF0000"/>
              </a:solidFill>
            </a:endParaRPr>
          </a:p>
          <a:p>
            <a:endParaRPr lang="fr-BE" sz="2400" b="1" dirty="0">
              <a:solidFill>
                <a:srgbClr val="FF0000"/>
              </a:solidFill>
            </a:endParaRPr>
          </a:p>
          <a:p>
            <a:r>
              <a:rPr lang="fr-BE" b="1" dirty="0" smtClean="0"/>
              <a:t>Exemples:</a:t>
            </a:r>
            <a:r>
              <a:rPr lang="fr-BE" b="1" dirty="0" smtClean="0">
                <a:solidFill>
                  <a:srgbClr val="92D050"/>
                </a:solidFill>
              </a:rPr>
              <a:t> </a:t>
            </a:r>
            <a:endParaRPr lang="fr-BE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682402"/>
            <a:ext cx="52673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645968"/>
            <a:ext cx="57816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38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480" y="836712"/>
            <a:ext cx="31947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b="1" dirty="0" smtClean="0">
                <a:solidFill>
                  <a:srgbClr val="FF0000"/>
                </a:solidFill>
              </a:rPr>
              <a:t>CIRCUITS NUMÉRIQUES</a:t>
            </a:r>
          </a:p>
          <a:p>
            <a:endParaRPr lang="fr-BE" sz="2400" b="1" dirty="0" smtClean="0">
              <a:solidFill>
                <a:srgbClr val="FF0000"/>
              </a:solidFill>
            </a:endParaRPr>
          </a:p>
          <a:p>
            <a:r>
              <a:rPr lang="fr-BE" b="1" dirty="0" smtClean="0"/>
              <a:t>Exemple: inverseur</a:t>
            </a:r>
            <a:endParaRPr lang="fr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132856"/>
            <a:ext cx="7227546" cy="34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36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9496" y="908720"/>
            <a:ext cx="5479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</a:rPr>
              <a:t>CONSTANTES ET VARIABLES BOOLÉENNES</a:t>
            </a:r>
            <a:endParaRPr lang="fr-BE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9536" y="1628800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/>
              <a:t>L’algèbre booléenne se distingue principalement de l’algèbre ordinaire par des</a:t>
            </a:r>
          </a:p>
          <a:p>
            <a:r>
              <a:rPr lang="fr-BE" b="1" dirty="0"/>
              <a:t>constantes et des variables qui ne peuvent prendre que </a:t>
            </a:r>
            <a:r>
              <a:rPr lang="fr-BE" b="1" dirty="0">
                <a:solidFill>
                  <a:srgbClr val="FF0000"/>
                </a:solidFill>
              </a:rPr>
              <a:t>2 valeurs possibles 0 et 1.</a:t>
            </a:r>
          </a:p>
          <a:p>
            <a:r>
              <a:rPr lang="fr-BE" b="1" dirty="0"/>
              <a:t>Une variable booléenne est une grandeur qui peut, à des moments différents,</a:t>
            </a:r>
          </a:p>
          <a:p>
            <a:r>
              <a:rPr lang="fr-BE" b="1" dirty="0"/>
              <a:t>avoir la valeur 1 ou 0.</a:t>
            </a:r>
            <a:endParaRPr lang="fr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3132137"/>
            <a:ext cx="31718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29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504" y="764704"/>
            <a:ext cx="3817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b="1" dirty="0" smtClean="0">
                <a:solidFill>
                  <a:srgbClr val="FF0000"/>
                </a:solidFill>
              </a:rPr>
              <a:t>OPERATIONS ELEMENTAIRES</a:t>
            </a:r>
            <a:endParaRPr lang="fr-BE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3512" y="1859340"/>
            <a:ext cx="96490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b="1" dirty="0">
                <a:solidFill>
                  <a:srgbClr val="00B050"/>
                </a:solidFill>
              </a:rPr>
              <a:t>L'addition logique</a:t>
            </a:r>
            <a:r>
              <a:rPr lang="fr-BE" b="1" dirty="0"/>
              <a:t>, dite aussi opération</a:t>
            </a:r>
            <a:r>
              <a:rPr lang="fr-BE" b="1" dirty="0">
                <a:solidFill>
                  <a:srgbClr val="00B050"/>
                </a:solidFill>
              </a:rPr>
              <a:t> </a:t>
            </a:r>
            <a:r>
              <a:rPr lang="fr-BE" sz="2400" b="1" dirty="0">
                <a:solidFill>
                  <a:srgbClr val="FF0000"/>
                </a:solidFill>
              </a:rPr>
              <a:t>OU</a:t>
            </a:r>
            <a:r>
              <a:rPr lang="fr-BE" b="1" dirty="0"/>
              <a:t>. </a:t>
            </a:r>
            <a:endParaRPr lang="fr-BE" b="1" dirty="0" smtClean="0"/>
          </a:p>
          <a:p>
            <a:r>
              <a:rPr lang="fr-BE" b="1" dirty="0"/>
              <a:t>	</a:t>
            </a:r>
            <a:r>
              <a:rPr lang="fr-BE" b="1" dirty="0" smtClean="0"/>
              <a:t>	</a:t>
            </a:r>
            <a:r>
              <a:rPr lang="fr-BE" b="1" dirty="0" smtClean="0">
                <a:sym typeface="Wingdings" panose="05000000000000000000" pitchFamily="2" charset="2"/>
              </a:rPr>
              <a:t></a:t>
            </a:r>
            <a:r>
              <a:rPr lang="fr-BE" b="1" dirty="0" smtClean="0"/>
              <a:t>Le </a:t>
            </a:r>
            <a:r>
              <a:rPr lang="fr-BE" b="1" dirty="0"/>
              <a:t>symbole </a:t>
            </a:r>
            <a:r>
              <a:rPr lang="fr-BE" b="1" dirty="0" smtClean="0"/>
              <a:t>: signe  de l’addition( </a:t>
            </a:r>
            <a:r>
              <a:rPr lang="fr-BE" sz="2400" b="1" dirty="0">
                <a:solidFill>
                  <a:srgbClr val="FF0000"/>
                </a:solidFill>
              </a:rPr>
              <a:t>+</a:t>
            </a:r>
            <a:r>
              <a:rPr lang="fr-BE" b="1" dirty="0"/>
              <a:t> </a:t>
            </a:r>
            <a:r>
              <a:rPr lang="fr-BE" b="1" dirty="0" smtClean="0"/>
              <a:t>).</a:t>
            </a:r>
          </a:p>
          <a:p>
            <a:endParaRPr lang="fr-B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b="1" dirty="0" smtClean="0">
                <a:solidFill>
                  <a:srgbClr val="00B050"/>
                </a:solidFill>
              </a:rPr>
              <a:t>La </a:t>
            </a:r>
            <a:r>
              <a:rPr lang="fr-BE" b="1" dirty="0">
                <a:solidFill>
                  <a:srgbClr val="00B050"/>
                </a:solidFill>
              </a:rPr>
              <a:t>multiplication logique</a:t>
            </a:r>
            <a:r>
              <a:rPr lang="fr-BE" b="1" dirty="0"/>
              <a:t>, dite aussi opération </a:t>
            </a:r>
            <a:r>
              <a:rPr lang="fr-BE" sz="2400" b="1" dirty="0">
                <a:solidFill>
                  <a:srgbClr val="FF0000"/>
                </a:solidFill>
              </a:rPr>
              <a:t>ET</a:t>
            </a:r>
            <a:r>
              <a:rPr lang="fr-BE" b="1" dirty="0"/>
              <a:t>. </a:t>
            </a:r>
            <a:endParaRPr lang="fr-BE" b="1" dirty="0" smtClean="0"/>
          </a:p>
          <a:p>
            <a:r>
              <a:rPr lang="fr-BE" b="1" dirty="0"/>
              <a:t>	</a:t>
            </a:r>
            <a:r>
              <a:rPr lang="fr-BE" b="1" dirty="0" smtClean="0">
                <a:sym typeface="Wingdings" panose="05000000000000000000" pitchFamily="2" charset="2"/>
              </a:rPr>
              <a:t> </a:t>
            </a:r>
            <a:r>
              <a:rPr lang="fr-BE" b="1" dirty="0" smtClean="0"/>
              <a:t>Son symbole: signe </a:t>
            </a:r>
            <a:r>
              <a:rPr lang="fr-BE" b="1" dirty="0"/>
              <a:t>de la multiplication </a:t>
            </a:r>
            <a:r>
              <a:rPr lang="fr-BE" b="1" dirty="0" smtClean="0"/>
              <a:t>( </a:t>
            </a:r>
            <a:r>
              <a:rPr lang="fr-BE" b="1" dirty="0" smtClean="0">
                <a:solidFill>
                  <a:srgbClr val="FF0000"/>
                </a:solidFill>
              </a:rPr>
              <a:t>. </a:t>
            </a:r>
            <a:r>
              <a:rPr lang="fr-BE" b="1" dirty="0" smtClean="0"/>
              <a:t>) ou (</a:t>
            </a:r>
            <a:r>
              <a:rPr lang="fr-BE" b="1" dirty="0" smtClean="0">
                <a:solidFill>
                  <a:srgbClr val="FF0000"/>
                </a:solidFill>
              </a:rPr>
              <a:t>rien</a:t>
            </a:r>
            <a:r>
              <a:rPr lang="fr-BE" b="1" dirty="0" smtClean="0"/>
              <a:t>).</a:t>
            </a:r>
          </a:p>
          <a:p>
            <a:endParaRPr lang="fr-B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b="1" dirty="0" smtClean="0">
                <a:solidFill>
                  <a:srgbClr val="00B050"/>
                </a:solidFill>
              </a:rPr>
              <a:t>La </a:t>
            </a:r>
            <a:r>
              <a:rPr lang="fr-BE" b="1" dirty="0">
                <a:solidFill>
                  <a:srgbClr val="00B050"/>
                </a:solidFill>
              </a:rPr>
              <a:t>complémentation </a:t>
            </a:r>
            <a:r>
              <a:rPr lang="fr-BE" b="1" dirty="0"/>
              <a:t>ou </a:t>
            </a:r>
            <a:r>
              <a:rPr lang="fr-BE" b="1" dirty="0">
                <a:solidFill>
                  <a:srgbClr val="00B050"/>
                </a:solidFill>
              </a:rPr>
              <a:t>l'inversion logique</a:t>
            </a:r>
            <a:r>
              <a:rPr lang="fr-BE" b="1" dirty="0"/>
              <a:t>, dite aussi opération </a:t>
            </a:r>
            <a:r>
              <a:rPr lang="fr-BE" b="1" dirty="0" smtClean="0">
                <a:solidFill>
                  <a:srgbClr val="FF0000"/>
                </a:solidFill>
              </a:rPr>
              <a:t>NON</a:t>
            </a:r>
            <a:r>
              <a:rPr lang="fr-BE" b="1" dirty="0" smtClean="0"/>
              <a:t>.</a:t>
            </a:r>
          </a:p>
          <a:p>
            <a:r>
              <a:rPr lang="fr-BE" b="1" dirty="0"/>
              <a:t> </a:t>
            </a:r>
            <a:r>
              <a:rPr lang="fr-BE" b="1" dirty="0" smtClean="0"/>
              <a:t>      	</a:t>
            </a:r>
            <a:r>
              <a:rPr lang="fr-BE" b="1" dirty="0" smtClean="0">
                <a:sym typeface="Wingdings" panose="05000000000000000000" pitchFamily="2" charset="2"/>
              </a:rPr>
              <a:t> </a:t>
            </a:r>
            <a:r>
              <a:rPr lang="fr-BE" b="1" dirty="0" smtClean="0"/>
              <a:t>Son </a:t>
            </a:r>
            <a:r>
              <a:rPr lang="fr-BE" b="1" dirty="0"/>
              <a:t>symbole habituel est une barre de </a:t>
            </a:r>
            <a:r>
              <a:rPr lang="fr-BE" b="1" dirty="0" err="1"/>
              <a:t>surlignement</a:t>
            </a:r>
            <a:r>
              <a:rPr lang="fr-BE" b="1" dirty="0"/>
              <a:t> </a:t>
            </a:r>
            <a:r>
              <a:rPr lang="fr-BE" b="1" dirty="0" smtClean="0"/>
              <a:t>( </a:t>
            </a:r>
            <a:r>
              <a:rPr lang="fr-BE" b="1" dirty="0" smtClean="0">
                <a:solidFill>
                  <a:srgbClr val="FF0000"/>
                </a:solidFill>
                <a:latin typeface="Cambria Math"/>
                <a:ea typeface="Cambria Math"/>
              </a:rPr>
              <a:t>⎺ </a:t>
            </a:r>
            <a:r>
              <a:rPr lang="fr-BE" b="1" dirty="0" smtClean="0"/>
              <a:t>).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2649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71464" y="476672"/>
                <a:ext cx="10225136" cy="5674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BE" sz="2400" b="1" dirty="0" smtClean="0">
                    <a:solidFill>
                      <a:srgbClr val="FF0000"/>
                    </a:solidFill>
                  </a:rPr>
                  <a:t>EN RÉSUMÉ</a:t>
                </a:r>
              </a:p>
              <a:p>
                <a:endParaRPr lang="fr-BE" sz="2400" b="1" dirty="0">
                  <a:solidFill>
                    <a:srgbClr val="FF0000"/>
                  </a:solidFill>
                </a:endParaRPr>
              </a:p>
              <a:p>
                <a:r>
                  <a:rPr lang="fr-BE" b="1" dirty="0" smtClean="0"/>
                  <a:t>	</a:t>
                </a:r>
                <a:r>
                  <a:rPr lang="fr-BE" b="1" dirty="0" smtClean="0">
                    <a:solidFill>
                      <a:srgbClr val="00B050"/>
                    </a:solidFill>
                  </a:rPr>
                  <a:t>UNE </a:t>
                </a:r>
                <a:r>
                  <a:rPr lang="fr-BE" b="1" dirty="0">
                    <a:solidFill>
                      <a:srgbClr val="00B050"/>
                    </a:solidFill>
                  </a:rPr>
                  <a:t>VARIABLE LOGIQUE (</a:t>
                </a:r>
                <a:r>
                  <a:rPr lang="fr-BE" b="1" dirty="0" smtClean="0">
                    <a:solidFill>
                      <a:srgbClr val="00B050"/>
                    </a:solidFill>
                  </a:rPr>
                  <a:t>binaire): </a:t>
                </a:r>
              </a:p>
              <a:p>
                <a:endParaRPr lang="fr-BE" b="1" dirty="0" smtClean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BE" b="1" dirty="0" smtClean="0"/>
                  <a:t>sera </a:t>
                </a:r>
                <a:r>
                  <a:rPr lang="fr-BE" b="1" dirty="0"/>
                  <a:t>tout ce qui </a:t>
                </a:r>
                <a:r>
                  <a:rPr lang="fr-BE" b="1" dirty="0">
                    <a:solidFill>
                      <a:srgbClr val="00B0F0"/>
                    </a:solidFill>
                  </a:rPr>
                  <a:t>NE PEUT PRENDRE QUE 2 </a:t>
                </a:r>
                <a:r>
                  <a:rPr lang="fr-BE" b="1" dirty="0"/>
                  <a:t>valeurs (états) au </a:t>
                </a:r>
                <a:r>
                  <a:rPr lang="fr-BE" b="1" dirty="0" smtClean="0"/>
                  <a:t>cours d’un </a:t>
                </a:r>
                <a:r>
                  <a:rPr lang="fr-BE" b="1" dirty="0"/>
                  <a:t>problème ou d’une </a:t>
                </a:r>
                <a:r>
                  <a:rPr lang="fr-BE" b="1" dirty="0" smtClean="0"/>
                  <a:t>discussion.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BE" b="1" dirty="0" smtClean="0"/>
                  <a:t>sera </a:t>
                </a:r>
                <a:r>
                  <a:rPr lang="fr-BE" b="1" dirty="0"/>
                  <a:t>notée par </a:t>
                </a:r>
                <a:r>
                  <a:rPr lang="fr-BE" b="1" dirty="0">
                    <a:solidFill>
                      <a:srgbClr val="00B0F0"/>
                    </a:solidFill>
                  </a:rPr>
                  <a:t>lettre(ou autre symbole </a:t>
                </a:r>
                <a:r>
                  <a:rPr lang="fr-BE" b="1" dirty="0" smtClean="0">
                    <a:solidFill>
                      <a:srgbClr val="00B0F0"/>
                    </a:solidFill>
                  </a:rPr>
                  <a:t>classique)   </a:t>
                </a:r>
                <a:r>
                  <a:rPr lang="fr-BE" b="1" dirty="0" smtClean="0"/>
                  <a:t>Exemple</a:t>
                </a:r>
                <a:r>
                  <a:rPr lang="fr-BE" b="1" dirty="0"/>
                  <a:t>: </a:t>
                </a:r>
                <a:r>
                  <a:rPr lang="fr-BE" sz="2400" b="1" dirty="0" smtClean="0">
                    <a:solidFill>
                      <a:srgbClr val="FF0000"/>
                    </a:solidFill>
                  </a:rPr>
                  <a:t>A</a:t>
                </a:r>
              </a:p>
              <a:p>
                <a:endParaRPr lang="fr-BE" sz="2400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BE" b="1" dirty="0" smtClean="0"/>
                  <a:t>sera </a:t>
                </a:r>
                <a:r>
                  <a:rPr lang="fr-BE" b="1" dirty="0"/>
                  <a:t>notée </a:t>
                </a:r>
                <a:r>
                  <a:rPr lang="fr-BE" b="1" dirty="0">
                    <a:solidFill>
                      <a:srgbClr val="00B0F0"/>
                    </a:solidFill>
                  </a:rPr>
                  <a:t>0 ou FAUX (F) ou FALSE (F) ou niveau bas /LOW (L) </a:t>
                </a:r>
                <a:r>
                  <a:rPr lang="fr-BE" b="1" dirty="0"/>
                  <a:t>ou </a:t>
                </a:r>
                <a:r>
                  <a:rPr lang="fr-BE" b="1" dirty="0" smtClean="0"/>
                  <a:t>la lettre </a:t>
                </a:r>
                <a:r>
                  <a:rPr lang="fr-BE" b="1" dirty="0"/>
                  <a:t>minuscule barrée l’une des 2 valeurs possibles de la variable (</a:t>
                </a:r>
                <a:r>
                  <a:rPr lang="fr-BE" b="1" dirty="0" smtClean="0"/>
                  <a:t>ou état)Exemple: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fr-BE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</m:bar>
                  </m:oMath>
                </a14:m>
                <a:endParaRPr lang="fr-BE" sz="2400" b="1" dirty="0" smtClean="0"/>
              </a:p>
              <a:p>
                <a:endParaRPr lang="fr-BE" sz="24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b="1" dirty="0" smtClean="0"/>
                  <a:t>sera </a:t>
                </a:r>
                <a:r>
                  <a:rPr lang="fr-BE" b="1" dirty="0"/>
                  <a:t>notée </a:t>
                </a:r>
                <a:r>
                  <a:rPr lang="fr-BE" b="1" dirty="0">
                    <a:solidFill>
                      <a:srgbClr val="00B0F0"/>
                    </a:solidFill>
                  </a:rPr>
                  <a:t>1 ou VRAI (V) ou TRUE (T) ou niveau haut/HIGH (H) </a:t>
                </a:r>
                <a:r>
                  <a:rPr lang="fr-BE" b="1" dirty="0"/>
                  <a:t>ou </a:t>
                </a:r>
                <a:r>
                  <a:rPr lang="fr-BE" b="1" dirty="0" smtClean="0"/>
                  <a:t>la lettre </a:t>
                </a:r>
                <a:r>
                  <a:rPr lang="fr-BE" b="1" dirty="0"/>
                  <a:t>minuscule l’autre valeur (état) de la </a:t>
                </a:r>
                <a:r>
                  <a:rPr lang="fr-BE" b="1" dirty="0" smtClean="0"/>
                  <a:t>variable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BE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b="1" dirty="0" smtClean="0"/>
                  <a:t>ne </a:t>
                </a:r>
                <a:r>
                  <a:rPr lang="fr-BE" b="1" dirty="0"/>
                  <a:t>pourra jamais avoir </a:t>
                </a:r>
                <a:r>
                  <a:rPr lang="fr-BE" b="1" dirty="0">
                    <a:solidFill>
                      <a:srgbClr val="00B0F0"/>
                    </a:solidFill>
                  </a:rPr>
                  <a:t>qu’une seule des 2 valeurs</a:t>
                </a:r>
                <a:r>
                  <a:rPr lang="fr-BE" b="1" dirty="0"/>
                  <a:t> à un moment </a:t>
                </a:r>
                <a:r>
                  <a:rPr lang="fr-BE" b="1" dirty="0" smtClean="0"/>
                  <a:t>donné, cette </a:t>
                </a:r>
                <a:r>
                  <a:rPr lang="fr-BE" b="1" dirty="0"/>
                  <a:t>valeur excluant </a:t>
                </a:r>
                <a:r>
                  <a:rPr lang="fr-BE" b="1" dirty="0" smtClean="0"/>
                  <a:t>l’autre.</a:t>
                </a:r>
              </a:p>
              <a:p>
                <a:endParaRPr lang="fr-BE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b="1" dirty="0" smtClean="0"/>
                  <a:t>on </a:t>
                </a:r>
                <a:r>
                  <a:rPr lang="fr-BE" b="1" dirty="0"/>
                  <a:t>notera par la lettre </a:t>
                </a:r>
                <a:r>
                  <a:rPr lang="fr-BE" b="1" dirty="0">
                    <a:solidFill>
                      <a:srgbClr val="FF0000"/>
                    </a:solidFill>
                  </a:rPr>
                  <a:t>X</a:t>
                </a:r>
                <a:r>
                  <a:rPr lang="fr-BE" b="1" dirty="0"/>
                  <a:t> ou le symbole </a:t>
                </a:r>
                <a:r>
                  <a:rPr lang="fr-BE" b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ɸ</a:t>
                </a:r>
                <a:r>
                  <a:rPr lang="fr-BE" b="1" dirty="0" smtClean="0">
                    <a:latin typeface="Cambria Math"/>
                    <a:ea typeface="Cambria Math"/>
                  </a:rPr>
                  <a:t> </a:t>
                </a:r>
                <a:r>
                  <a:rPr lang="fr-BE" b="1" dirty="0" smtClean="0"/>
                  <a:t>un </a:t>
                </a:r>
                <a:r>
                  <a:rPr lang="fr-BE" b="1" dirty="0"/>
                  <a:t>état indifférent, </a:t>
                </a:r>
                <a:r>
                  <a:rPr lang="fr-BE" b="1" dirty="0">
                    <a:solidFill>
                      <a:srgbClr val="FF0000"/>
                    </a:solidFill>
                  </a:rPr>
                  <a:t>soit 0 soit </a:t>
                </a:r>
                <a:r>
                  <a:rPr lang="fr-BE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fr-BE" b="1" dirty="0" smtClean="0"/>
                  <a:t>.</a:t>
                </a:r>
              </a:p>
              <a:p>
                <a:endParaRPr lang="fr-BE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b="1" dirty="0" smtClean="0"/>
                  <a:t>l’état </a:t>
                </a:r>
                <a:r>
                  <a:rPr lang="fr-BE" b="1" dirty="0"/>
                  <a:t>haute impédance aura comme notation, </a:t>
                </a:r>
                <a:r>
                  <a:rPr lang="fr-BE" b="1" dirty="0">
                    <a:solidFill>
                      <a:srgbClr val="00B0F0"/>
                    </a:solidFill>
                  </a:rPr>
                  <a:t>HI en logique 3 états </a:t>
                </a:r>
                <a:r>
                  <a:rPr lang="fr-BE" b="1" dirty="0"/>
                  <a:t>(‘</a:t>
                </a:r>
                <a:r>
                  <a:rPr lang="fr-BE" b="1" dirty="0" smtClean="0"/>
                  <a:t>TRI STATE</a:t>
                </a:r>
                <a:r>
                  <a:rPr lang="fr-BE" b="1" dirty="0"/>
                  <a:t>’)</a:t>
                </a:r>
                <a:endParaRPr lang="fr-BE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476672"/>
                <a:ext cx="10225136" cy="5674502"/>
              </a:xfrm>
              <a:prstGeom prst="rect">
                <a:avLst/>
              </a:prstGeom>
              <a:blipFill rotWithShape="1">
                <a:blip r:embed="rId3"/>
                <a:stretch>
                  <a:fillRect l="-954" t="-859" b="-75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25921" y="324433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/>
              <a:t>Ö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654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60649"/>
            <a:ext cx="4680520" cy="152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87488" y="1834089"/>
            <a:ext cx="10225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b="1" dirty="0"/>
              <a:t>* </a:t>
            </a:r>
            <a:r>
              <a:rPr lang="fr-BE" b="1" dirty="0">
                <a:solidFill>
                  <a:srgbClr val="FF0000"/>
                </a:solidFill>
              </a:rPr>
              <a:t>UNE FONCTION LOGIQUE</a:t>
            </a:r>
          </a:p>
          <a:p>
            <a:r>
              <a:rPr lang="fr-BE" b="1" dirty="0"/>
              <a:t>C’est une variable logique dont les états (valeurs) dépendent des états </a:t>
            </a:r>
            <a:r>
              <a:rPr lang="fr-BE" b="1" dirty="0" smtClean="0"/>
              <a:t>des variables </a:t>
            </a:r>
            <a:r>
              <a:rPr lang="fr-BE" b="1" dirty="0"/>
              <a:t>d’entrée ( qui sont également des variables logiques ) pendant </a:t>
            </a:r>
            <a:r>
              <a:rPr lang="fr-BE" b="1" dirty="0" smtClean="0"/>
              <a:t>le problème</a:t>
            </a:r>
            <a:r>
              <a:rPr lang="fr-BE" dirty="0"/>
              <a:t>. Il arrive parfois que la fonction soit considérée comme l’une des </a:t>
            </a:r>
            <a:r>
              <a:rPr lang="fr-BE" dirty="0" smtClean="0"/>
              <a:t>entrées: on </a:t>
            </a:r>
            <a:r>
              <a:rPr lang="fr-BE" dirty="0"/>
              <a:t>étudiera à ce moment de la </a:t>
            </a:r>
            <a:r>
              <a:rPr lang="fr-BE" b="1" dirty="0">
                <a:solidFill>
                  <a:srgbClr val="00B050"/>
                </a:solidFill>
              </a:rPr>
              <a:t>logique séquentielle</a:t>
            </a:r>
            <a:r>
              <a:rPr lang="fr-BE" b="1" dirty="0" smtClean="0">
                <a:solidFill>
                  <a:srgbClr val="00B050"/>
                </a:solidFill>
              </a:rPr>
              <a:t>.</a:t>
            </a:r>
          </a:p>
          <a:p>
            <a:endParaRPr lang="fr-BE" dirty="0"/>
          </a:p>
          <a:p>
            <a:r>
              <a:rPr lang="fr-BE" b="1" dirty="0"/>
              <a:t>* </a:t>
            </a:r>
            <a:r>
              <a:rPr lang="fr-BE" b="1" dirty="0">
                <a:solidFill>
                  <a:srgbClr val="FF0000"/>
                </a:solidFill>
              </a:rPr>
              <a:t>UNE VARIABLE COMPLÉMENTAIRE</a:t>
            </a:r>
          </a:p>
          <a:p>
            <a:r>
              <a:rPr lang="fr-BE" dirty="0"/>
              <a:t>Lorsque la fonction logique B est dans l’état opposé de la variable A on dit 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b="1" dirty="0" smtClean="0">
                <a:solidFill>
                  <a:srgbClr val="00B050"/>
                </a:solidFill>
              </a:rPr>
              <a:t>B </a:t>
            </a:r>
            <a:r>
              <a:rPr lang="fr-BE" b="1" dirty="0">
                <a:solidFill>
                  <a:srgbClr val="00B050"/>
                </a:solidFill>
              </a:rPr>
              <a:t>est le complément de </a:t>
            </a:r>
            <a:r>
              <a:rPr lang="fr-BE" b="1" dirty="0" smtClean="0">
                <a:solidFill>
                  <a:srgbClr val="00B050"/>
                </a:solidFill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b="1" dirty="0" smtClean="0">
                <a:solidFill>
                  <a:srgbClr val="00B050"/>
                </a:solidFill>
              </a:rPr>
              <a:t>B </a:t>
            </a:r>
            <a:r>
              <a:rPr lang="fr-BE" b="1" dirty="0">
                <a:solidFill>
                  <a:srgbClr val="00B050"/>
                </a:solidFill>
              </a:rPr>
              <a:t>s’obtient en complémentant </a:t>
            </a:r>
            <a:r>
              <a:rPr lang="fr-BE" b="1" dirty="0" smtClean="0">
                <a:solidFill>
                  <a:srgbClr val="00B050"/>
                </a:solidFill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b="1" dirty="0" smtClean="0">
                <a:solidFill>
                  <a:srgbClr val="00B050"/>
                </a:solidFill>
              </a:rPr>
              <a:t>B </a:t>
            </a:r>
            <a:r>
              <a:rPr lang="fr-BE" b="1" dirty="0">
                <a:solidFill>
                  <a:srgbClr val="00B050"/>
                </a:solidFill>
              </a:rPr>
              <a:t>est la fonction NON </a:t>
            </a:r>
            <a:r>
              <a:rPr lang="fr-BE" b="1" dirty="0" smtClean="0">
                <a:solidFill>
                  <a:srgbClr val="00B050"/>
                </a:solidFill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b="1" dirty="0" smtClean="0">
                <a:solidFill>
                  <a:srgbClr val="00B050"/>
                </a:solidFill>
              </a:rPr>
              <a:t>B </a:t>
            </a:r>
            <a:r>
              <a:rPr lang="fr-BE" b="1" dirty="0">
                <a:solidFill>
                  <a:srgbClr val="00B050"/>
                </a:solidFill>
              </a:rPr>
              <a:t>est la fonction PAS </a:t>
            </a:r>
            <a:r>
              <a:rPr lang="fr-BE" b="1" dirty="0" smtClean="0">
                <a:solidFill>
                  <a:srgbClr val="00B050"/>
                </a:solidFill>
              </a:rPr>
              <a:t>A</a:t>
            </a:r>
          </a:p>
          <a:p>
            <a:pPr lvl="1"/>
            <a:endParaRPr lang="fr-BE" dirty="0"/>
          </a:p>
          <a:p>
            <a:r>
              <a:rPr lang="fr-BE" b="1" dirty="0"/>
              <a:t>* </a:t>
            </a:r>
            <a:r>
              <a:rPr lang="fr-BE" b="1" dirty="0">
                <a:solidFill>
                  <a:srgbClr val="FF0000"/>
                </a:solidFill>
              </a:rPr>
              <a:t>UN PROBLÈME LOGIQUE</a:t>
            </a:r>
          </a:p>
          <a:p>
            <a:r>
              <a:rPr lang="fr-BE" b="1" dirty="0"/>
              <a:t>Un problème est logique lorsque la ou les variables ainsi que la ou les fonctions</a:t>
            </a:r>
          </a:p>
          <a:p>
            <a:r>
              <a:rPr lang="fr-BE" b="1" dirty="0"/>
              <a:t>sont logiques.</a:t>
            </a:r>
          </a:p>
          <a:p>
            <a:endParaRPr lang="fr-B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4100818"/>
            <a:ext cx="2247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86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15480" y="2132856"/>
            <a:ext cx="9737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>
                <a:solidFill>
                  <a:srgbClr val="FF0000"/>
                </a:solidFill>
              </a:rPr>
              <a:t>BUTS DES TRAVAUX PRATIQUES</a:t>
            </a:r>
          </a:p>
          <a:p>
            <a:pPr marL="342900" indent="-342900">
              <a:buAutoNum type="arabicPeriod"/>
            </a:pPr>
            <a:endParaRPr lang="fr-BE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Etudier </a:t>
            </a:r>
            <a:r>
              <a:rPr lang="fr-FR" b="1" dirty="0"/>
              <a:t>des composants </a:t>
            </a:r>
            <a:r>
              <a:rPr lang="fr-FR" dirty="0"/>
              <a:t>et de </a:t>
            </a:r>
            <a:r>
              <a:rPr lang="fr-FR" b="1" dirty="0"/>
              <a:t>circuits de base d’électronique numérique</a:t>
            </a:r>
            <a:r>
              <a:rPr lang="fr-FR" dirty="0"/>
              <a:t>. 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r>
              <a:rPr lang="fr-FR" dirty="0"/>
              <a:t>	- Utiliser le </a:t>
            </a:r>
            <a:r>
              <a:rPr lang="fr-FR" b="1" dirty="0"/>
              <a:t>multimèt</a:t>
            </a:r>
            <a:r>
              <a:rPr lang="fr-FR" dirty="0"/>
              <a:t>re afin de déceler une erreur de câblage ou un composant endommagé</a:t>
            </a:r>
            <a:endParaRPr lang="fr-BE" dirty="0"/>
          </a:p>
          <a:p>
            <a:r>
              <a:rPr lang="fr-FR" dirty="0"/>
              <a:t>      	- Réaliser </a:t>
            </a:r>
            <a:r>
              <a:rPr lang="fr-FR" b="1" dirty="0"/>
              <a:t>des câblages progressifs sur </a:t>
            </a:r>
            <a:r>
              <a:rPr lang="fr-FR" b="1" dirty="0" err="1"/>
              <a:t>tinkercad</a:t>
            </a:r>
            <a:endParaRPr lang="fr-BE" b="1" dirty="0"/>
          </a:p>
          <a:p>
            <a:r>
              <a:rPr lang="fr-FR" dirty="0"/>
              <a:t>	- </a:t>
            </a:r>
            <a:r>
              <a:rPr lang="fr-FR" b="1" dirty="0"/>
              <a:t>Simuler</a:t>
            </a:r>
            <a:r>
              <a:rPr lang="fr-FR" dirty="0"/>
              <a:t> les montages à l’aide du logiciel </a:t>
            </a:r>
            <a:r>
              <a:rPr lang="fr-FR" b="1" dirty="0" err="1"/>
              <a:t>Multisim</a:t>
            </a:r>
            <a:endParaRPr lang="fr-BE" b="1" dirty="0"/>
          </a:p>
          <a:p>
            <a:r>
              <a:rPr lang="fr-FR" dirty="0"/>
              <a:t>	- </a:t>
            </a:r>
            <a:r>
              <a:rPr lang="fr-FR" b="1" dirty="0"/>
              <a:t>Rédiger un rapport de laboratoire</a:t>
            </a:r>
            <a:r>
              <a:rPr lang="fr-FR" dirty="0"/>
              <a:t>.</a:t>
            </a:r>
            <a:r>
              <a:rPr lang="fr-FR" b="1" dirty="0"/>
              <a:t>	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4007768" y="499899"/>
            <a:ext cx="516333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>
                <a:solidFill>
                  <a:srgbClr val="FF0000"/>
                </a:solidFill>
              </a:rPr>
              <a:t>REGLEMENT DU COURS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8604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343472" y="1556792"/>
            <a:ext cx="4173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2. DEROULEMENT DES LABORATOIRES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/>
              <a:t>         A) Pendant les séances</a:t>
            </a:r>
          </a:p>
          <a:p>
            <a:r>
              <a:rPr lang="fr-FR" b="1" dirty="0"/>
              <a:t>         B) après des séances </a:t>
            </a:r>
          </a:p>
          <a:p>
            <a:r>
              <a:rPr lang="fr-FR" b="1" dirty="0"/>
              <a:t>         C) Evaluation, dernière séance de TP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27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71464" y="1268760"/>
            <a:ext cx="128665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fr-FR" b="1" dirty="0">
                <a:solidFill>
                  <a:srgbClr val="FF0000"/>
                </a:solidFill>
              </a:rPr>
              <a:t>Pendant les séances. </a:t>
            </a:r>
            <a:r>
              <a:rPr lang="fr-FR" dirty="0">
                <a:solidFill>
                  <a:srgbClr val="FF0000"/>
                </a:solidFill>
              </a:rPr>
              <a:t>  </a:t>
            </a:r>
          </a:p>
          <a:p>
            <a:r>
              <a:rPr lang="fr-FR" dirty="0"/>
              <a:t>         </a:t>
            </a:r>
            <a:endParaRPr lang="fr-BE" dirty="0"/>
          </a:p>
          <a:p>
            <a:r>
              <a:rPr lang="fr-FR" dirty="0"/>
              <a:t>             Tout se fera au labo </a:t>
            </a:r>
            <a:r>
              <a:rPr lang="fr-FR" b="1" dirty="0">
                <a:solidFill>
                  <a:srgbClr val="00B050"/>
                </a:solidFill>
              </a:rPr>
              <a:t>et </a:t>
            </a:r>
            <a:r>
              <a:rPr lang="fr-FR" b="1" dirty="0" err="1">
                <a:solidFill>
                  <a:srgbClr val="00B050"/>
                </a:solidFill>
              </a:rPr>
              <a:t>viaTeams</a:t>
            </a:r>
            <a:r>
              <a:rPr lang="fr-FR" dirty="0"/>
              <a:t>. </a:t>
            </a:r>
          </a:p>
          <a:p>
            <a:endParaRPr lang="fr-BE" dirty="0"/>
          </a:p>
          <a:p>
            <a:r>
              <a:rPr lang="fr-BE" dirty="0"/>
              <a:t>	- 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logiciels suivants</a:t>
            </a:r>
            <a:r>
              <a:rPr lang="fr-FR" dirty="0"/>
              <a:t>:</a:t>
            </a:r>
            <a:r>
              <a:rPr lang="fr-BE" dirty="0"/>
              <a:t>   </a:t>
            </a:r>
            <a:r>
              <a:rPr lang="fr-FR" dirty="0"/>
              <a:t>Teams, </a:t>
            </a:r>
            <a:r>
              <a:rPr lang="fr-FR" dirty="0" err="1"/>
              <a:t>Words</a:t>
            </a:r>
            <a:r>
              <a:rPr lang="fr-FR" dirty="0"/>
              <a:t>, </a:t>
            </a:r>
            <a:r>
              <a:rPr lang="fr-FR" dirty="0" err="1"/>
              <a:t>Tinkercad</a:t>
            </a:r>
            <a:r>
              <a:rPr lang="fr-FR" dirty="0"/>
              <a:t> et </a:t>
            </a:r>
            <a:r>
              <a:rPr lang="fr-FR" dirty="0" err="1"/>
              <a:t>Multisim</a:t>
            </a:r>
            <a:endParaRPr lang="fr-BE" dirty="0"/>
          </a:p>
          <a:p>
            <a:r>
              <a:rPr lang="fr-FR" dirty="0"/>
              <a:t>            	-  </a:t>
            </a:r>
            <a:r>
              <a:rPr lang="fr-FR" b="1" dirty="0">
                <a:solidFill>
                  <a:srgbClr val="00B050"/>
                </a:solidFill>
              </a:rPr>
              <a:t>Être présents </a:t>
            </a:r>
            <a:r>
              <a:rPr lang="fr-FR" dirty="0"/>
              <a:t>ou se connecter (si malade) à chaque séance de cours selon l’horaire figurant                     	     sur l’extranet. </a:t>
            </a:r>
            <a:endParaRPr lang="fr-BE" dirty="0"/>
          </a:p>
          <a:p>
            <a:r>
              <a:rPr lang="fr-FR" dirty="0"/>
              <a:t>			Je vous demanderai de couper vos micros.</a:t>
            </a:r>
            <a:endParaRPr lang="fr-BE" dirty="0"/>
          </a:p>
          <a:p>
            <a:r>
              <a:rPr lang="fr-FR" dirty="0"/>
              <a:t>	-  première partie :</a:t>
            </a:r>
            <a:r>
              <a:rPr lang="fr-FR" b="1" dirty="0">
                <a:solidFill>
                  <a:srgbClr val="00B050"/>
                </a:solidFill>
              </a:rPr>
              <a:t>explications théoriques </a:t>
            </a:r>
            <a:endParaRPr lang="fr-BE" dirty="0">
              <a:solidFill>
                <a:srgbClr val="00B050"/>
              </a:solidFill>
            </a:endParaRPr>
          </a:p>
          <a:p>
            <a:r>
              <a:rPr lang="fr-FR" dirty="0"/>
              <a:t>	-  câblage  réalisé sur </a:t>
            </a:r>
            <a:r>
              <a:rPr lang="fr-FR" b="1" dirty="0" err="1"/>
              <a:t>Tinkercad</a:t>
            </a:r>
            <a:r>
              <a:rPr lang="fr-FR" dirty="0"/>
              <a:t> et éventuellement sur plaquette et </a:t>
            </a:r>
          </a:p>
          <a:p>
            <a:r>
              <a:rPr lang="fr-FR" dirty="0"/>
              <a:t>	-  tout sera simulé sur </a:t>
            </a:r>
            <a:r>
              <a:rPr lang="fr-FR" b="1" dirty="0" err="1"/>
              <a:t>multisim</a:t>
            </a:r>
            <a:r>
              <a:rPr lang="fr-FR" b="1" dirty="0"/>
              <a:t>.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Chaque étudiant devra me montrer sa réalisation après chaque câblage via Teams. </a:t>
            </a:r>
          </a:p>
          <a:p>
            <a:endParaRPr lang="fr-FR" dirty="0"/>
          </a:p>
          <a:p>
            <a:r>
              <a:rPr lang="fr-FR" dirty="0"/>
              <a:t>	Je répertorierai le travail effectué lors des séances. </a:t>
            </a:r>
          </a:p>
          <a:p>
            <a:r>
              <a:rPr lang="fr-FR" dirty="0"/>
              <a:t>	  	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b="1" dirty="0">
                <a:solidFill>
                  <a:srgbClr val="FF0000"/>
                </a:solidFill>
              </a:rPr>
              <a:t>un coefficient pondérateur de la cote finale de la cote ‘rapports</a:t>
            </a:r>
            <a:r>
              <a:rPr lang="fr-FR" dirty="0"/>
              <a:t>’.</a:t>
            </a:r>
            <a:endParaRPr lang="fr-BE" dirty="0"/>
          </a:p>
          <a:p>
            <a:r>
              <a:rPr lang="fr-FR" dirty="0"/>
              <a:t>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9123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171272" y="980728"/>
            <a:ext cx="1034129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B) Après les séances. 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	</a:t>
            </a:r>
            <a:r>
              <a:rPr lang="fr-FR" dirty="0"/>
              <a:t>-  </a:t>
            </a:r>
            <a:r>
              <a:rPr lang="fr-FR" b="1" dirty="0">
                <a:solidFill>
                  <a:srgbClr val="FF0000"/>
                </a:solidFill>
              </a:rPr>
              <a:t>étudier </a:t>
            </a:r>
            <a:r>
              <a:rPr lang="fr-FR" dirty="0"/>
              <a:t>les notions rencontrées lors des séances.</a:t>
            </a:r>
          </a:p>
          <a:p>
            <a:r>
              <a:rPr lang="fr-FR" dirty="0"/>
              <a:t>	     	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     notes de cours, complétées lors des séances de cours, </a:t>
            </a:r>
          </a:p>
          <a:p>
            <a:r>
              <a:rPr lang="fr-FR" dirty="0"/>
              <a:t>		présentations PowerPoint . </a:t>
            </a:r>
          </a:p>
          <a:p>
            <a:endParaRPr lang="fr-FR" dirty="0"/>
          </a:p>
          <a:p>
            <a:r>
              <a:rPr lang="fr-FR" dirty="0"/>
              <a:t>	 	  - Ces fichiers sont stockés sur la </a:t>
            </a:r>
            <a:r>
              <a:rPr lang="fr-FR" b="1" dirty="0">
                <a:solidFill>
                  <a:srgbClr val="00B050"/>
                </a:solidFill>
              </a:rPr>
              <a:t>plate-forme </a:t>
            </a:r>
            <a:r>
              <a:rPr lang="fr-FR" b="1" dirty="0" err="1">
                <a:solidFill>
                  <a:srgbClr val="00B050"/>
                </a:solidFill>
              </a:rPr>
              <a:t>ecampus</a:t>
            </a:r>
            <a:r>
              <a:rPr lang="fr-FR" dirty="0"/>
              <a:t>. </a:t>
            </a:r>
          </a:p>
          <a:p>
            <a:r>
              <a:rPr lang="fr-FR" dirty="0"/>
              <a:t>	  	 - Clé de validation est </a:t>
            </a:r>
            <a:r>
              <a:rPr lang="fr-FR" b="1" dirty="0"/>
              <a:t>	</a:t>
            </a:r>
            <a:endParaRPr lang="fr-BE" dirty="0"/>
          </a:p>
          <a:p>
            <a:r>
              <a:rPr lang="fr-FR" b="1" dirty="0"/>
              <a:t>                                      		 </a:t>
            </a:r>
            <a:r>
              <a:rPr lang="fr-FR" sz="2400" b="1" dirty="0">
                <a:solidFill>
                  <a:srgbClr val="FF0000"/>
                </a:solidFill>
              </a:rPr>
              <a:t>AUDIT</a:t>
            </a:r>
            <a:endParaRPr lang="fr-BE" sz="2400" b="1" dirty="0">
              <a:solidFill>
                <a:srgbClr val="FF0000"/>
              </a:solidFill>
            </a:endParaRPr>
          </a:p>
          <a:p>
            <a:r>
              <a:rPr lang="fr-FR" dirty="0"/>
              <a:t>		Vous êtes dans l’enseignement supérieur, vous n’aurez pas d’interrogation. </a:t>
            </a:r>
            <a:endParaRPr lang="fr-BE" dirty="0"/>
          </a:p>
          <a:p>
            <a:r>
              <a:rPr lang="fr-FR" dirty="0"/>
              <a:t>		Vous devez </a:t>
            </a:r>
            <a:r>
              <a:rPr lang="fr-FR" b="1" dirty="0">
                <a:solidFill>
                  <a:srgbClr val="FF0000"/>
                </a:solidFill>
              </a:rPr>
              <a:t>être réguliers </a:t>
            </a:r>
            <a:r>
              <a:rPr lang="fr-FR" dirty="0"/>
              <a:t>dans votre étude, sinon vous serez vite dépassés. </a:t>
            </a:r>
          </a:p>
          <a:p>
            <a:r>
              <a:rPr lang="fr-FR" dirty="0"/>
              <a:t>	-  Effectuer  </a:t>
            </a:r>
            <a:r>
              <a:rPr lang="fr-FR" b="1" dirty="0">
                <a:solidFill>
                  <a:srgbClr val="FF0000"/>
                </a:solidFill>
              </a:rPr>
              <a:t>un rapport, </a:t>
            </a:r>
            <a:r>
              <a:rPr lang="fr-FR" b="1" dirty="0">
                <a:solidFill>
                  <a:srgbClr val="00B050"/>
                </a:solidFill>
              </a:rPr>
              <a:t>par groupe de 2</a:t>
            </a:r>
            <a:r>
              <a:rPr lang="fr-FR" b="1" dirty="0"/>
              <a:t>,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/>
              <a:t>à la fin de chaque laboratoire</a:t>
            </a:r>
          </a:p>
          <a:p>
            <a:r>
              <a:rPr lang="fr-FR" b="1" dirty="0"/>
              <a:t>	-   </a:t>
            </a:r>
            <a:r>
              <a:rPr lang="fr-FR" b="1" dirty="0">
                <a:solidFill>
                  <a:srgbClr val="FF0000"/>
                </a:solidFill>
              </a:rPr>
              <a:t>Compléter  les protocoles</a:t>
            </a:r>
            <a:r>
              <a:rPr lang="fr-FR" dirty="0"/>
              <a:t>, </a:t>
            </a:r>
          </a:p>
          <a:p>
            <a:r>
              <a:rPr lang="fr-FR" dirty="0"/>
              <a:t>                  -  Insérer les schémas de simulation </a:t>
            </a:r>
            <a:r>
              <a:rPr lang="fr-FR" b="1" dirty="0">
                <a:solidFill>
                  <a:srgbClr val="00B050"/>
                </a:solidFill>
              </a:rPr>
              <a:t>annotés</a:t>
            </a:r>
            <a:r>
              <a:rPr lang="fr-FR" dirty="0"/>
              <a:t>, réalisés sur </a:t>
            </a:r>
            <a:r>
              <a:rPr lang="fr-FR" dirty="0" err="1"/>
              <a:t>Multisim</a:t>
            </a:r>
            <a:r>
              <a:rPr lang="fr-FR" dirty="0"/>
              <a:t> aux </a:t>
            </a:r>
            <a:r>
              <a:rPr lang="fr-FR" b="1" dirty="0">
                <a:solidFill>
                  <a:srgbClr val="00B050"/>
                </a:solidFill>
              </a:rPr>
              <a:t>endroits ad hoc. </a:t>
            </a:r>
          </a:p>
          <a:p>
            <a:r>
              <a:rPr lang="fr-FR" b="1" dirty="0">
                <a:solidFill>
                  <a:srgbClr val="00B050"/>
                </a:solidFill>
              </a:rPr>
              <a:t>			(pas à la fin du rapport!)</a:t>
            </a:r>
          </a:p>
          <a:p>
            <a:endParaRPr lang="fr-FR" b="1" dirty="0">
              <a:solidFill>
                <a:srgbClr val="00B050"/>
              </a:solidFill>
            </a:endParaRPr>
          </a:p>
          <a:p>
            <a:r>
              <a:rPr lang="fr-FR" dirty="0"/>
              <a:t>               </a:t>
            </a:r>
            <a:r>
              <a:rPr lang="fr-FR" b="1" dirty="0">
                <a:solidFill>
                  <a:srgbClr val="FF0000"/>
                </a:solidFill>
              </a:rPr>
              <a:t>Ces rapports seront une aide à la préparation  de l’épreuve  finale.</a:t>
            </a:r>
          </a:p>
          <a:p>
            <a:r>
              <a:rPr lang="fr-FR" b="1" dirty="0">
                <a:solidFill>
                  <a:srgbClr val="FF0000"/>
                </a:solidFill>
              </a:rPr>
              <a:t>               Cette cote sera pondérée en fonction du travail individuel effectué lors de chaque séance </a:t>
            </a:r>
            <a:r>
              <a:rPr lang="fr-FR" dirty="0"/>
              <a:t>	</a:t>
            </a:r>
          </a:p>
          <a:p>
            <a:r>
              <a:rPr lang="fr-FR" dirty="0"/>
              <a:t>		</a:t>
            </a:r>
            <a:r>
              <a:rPr lang="fr-FR" b="1" dirty="0"/>
              <a:t>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1859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343472" y="1556792"/>
            <a:ext cx="103412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C)  À la fin du quadrimestre - </a:t>
            </a:r>
            <a:r>
              <a:rPr lang="fr-FR" sz="2400" b="1" dirty="0">
                <a:solidFill>
                  <a:srgbClr val="FF0000"/>
                </a:solidFill>
              </a:rPr>
              <a:t>ÉVALUATION</a:t>
            </a:r>
            <a:endParaRPr lang="fr-BE" sz="2400" dirty="0">
              <a:solidFill>
                <a:srgbClr val="FF0000"/>
              </a:solidFill>
            </a:endParaRPr>
          </a:p>
          <a:p>
            <a:r>
              <a:rPr lang="fr-FR" dirty="0"/>
              <a:t>	- Par groupe de 2, vous présenterez votre farde de rapports, le jour de l’épreuve finale.  	</a:t>
            </a:r>
            <a:endParaRPr lang="fr-BE" dirty="0"/>
          </a:p>
          <a:p>
            <a:r>
              <a:rPr lang="fr-FR" dirty="0"/>
              <a:t>	      </a:t>
            </a:r>
            <a:r>
              <a:rPr lang="fr-BE" dirty="0"/>
              <a:t>	</a:t>
            </a:r>
            <a:r>
              <a:rPr lang="fr-FR" dirty="0"/>
              <a:t>Attention à l’orthographe.   </a:t>
            </a:r>
          </a:p>
          <a:p>
            <a:r>
              <a:rPr lang="fr-FR" dirty="0"/>
              <a:t>		Une conclusion valable doit au moins tenir une demi page,   hors schémas ou TDV .</a:t>
            </a:r>
            <a:endParaRPr lang="fr-BE" dirty="0"/>
          </a:p>
          <a:p>
            <a:r>
              <a:rPr lang="fr-FR" dirty="0"/>
              <a:t>		Dans l’évaluation, tout sera pris en compte : </a:t>
            </a:r>
          </a:p>
          <a:p>
            <a:r>
              <a:rPr lang="fr-FR" dirty="0"/>
              <a:t>				les réalisations, </a:t>
            </a:r>
          </a:p>
          <a:p>
            <a:r>
              <a:rPr lang="fr-FR" dirty="0"/>
              <a:t>				le soin apporté, </a:t>
            </a:r>
          </a:p>
          <a:p>
            <a:r>
              <a:rPr lang="fr-FR" dirty="0"/>
              <a:t>				la qualité 	des conclusions...  </a:t>
            </a:r>
            <a:endParaRPr lang="fr-BE" dirty="0"/>
          </a:p>
          <a:p>
            <a:r>
              <a:rPr lang="fr-FR" dirty="0"/>
              <a:t>        		</a:t>
            </a:r>
            <a:r>
              <a:rPr lang="fr-FR" b="1" dirty="0">
                <a:solidFill>
                  <a:srgbClr val="FF0000"/>
                </a:solidFill>
              </a:rPr>
              <a:t>La farde sera analysée dans son ensemble et cotée : /30	</a:t>
            </a:r>
            <a:endParaRPr lang="fr-BE" b="1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	- Lors de la dernière séance, vous aurez une </a:t>
            </a:r>
            <a:r>
              <a:rPr lang="fr-FR" b="1" dirty="0">
                <a:solidFill>
                  <a:srgbClr val="FF0000"/>
                </a:solidFill>
              </a:rPr>
              <a:t>épreuve individuelle </a:t>
            </a:r>
            <a:r>
              <a:rPr lang="fr-FR" dirty="0"/>
              <a:t>par écrit sur l’ensemble 	</a:t>
            </a:r>
            <a:endParaRPr lang="fr-BE" dirty="0"/>
          </a:p>
          <a:p>
            <a:r>
              <a:rPr lang="fr-FR" dirty="0"/>
              <a:t>      	  du cours et des  manipulations</a:t>
            </a:r>
            <a:r>
              <a:rPr lang="fr-FR" dirty="0">
                <a:solidFill>
                  <a:srgbClr val="FF0000"/>
                </a:solidFill>
              </a:rPr>
              <a:t>.  </a:t>
            </a:r>
            <a:r>
              <a:rPr lang="fr-FR" b="1" dirty="0">
                <a:solidFill>
                  <a:srgbClr val="FF0000"/>
                </a:solidFill>
              </a:rPr>
              <a:t>/70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FR" dirty="0"/>
              <a:t> 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411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127448" y="980728"/>
            <a:ext cx="80663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Vous devez être capable de</a:t>
            </a:r>
            <a:r>
              <a:rPr lang="fr-FR" dirty="0"/>
              <a:t> :</a:t>
            </a:r>
          </a:p>
          <a:p>
            <a:endParaRPr lang="fr-BE" dirty="0"/>
          </a:p>
          <a:p>
            <a:pPr lvl="0"/>
            <a:r>
              <a:rPr lang="fr-FR" dirty="0"/>
              <a:t>	- Connaitre les </a:t>
            </a:r>
            <a:r>
              <a:rPr lang="fr-FR" b="1" dirty="0">
                <a:solidFill>
                  <a:srgbClr val="00B050"/>
                </a:solidFill>
              </a:rPr>
              <a:t>normes euro et USA</a:t>
            </a:r>
            <a:endParaRPr lang="fr-BE" b="1" dirty="0">
              <a:solidFill>
                <a:srgbClr val="00B050"/>
              </a:solidFill>
            </a:endParaRPr>
          </a:p>
          <a:p>
            <a:pPr lvl="0"/>
            <a:r>
              <a:rPr lang="fr-FR" dirty="0"/>
              <a:t>	- Expliquer </a:t>
            </a:r>
            <a:r>
              <a:rPr lang="fr-FR" b="1" dirty="0">
                <a:solidFill>
                  <a:srgbClr val="00B050"/>
                </a:solidFill>
              </a:rPr>
              <a:t>les schémas d’entrées-sorties </a:t>
            </a:r>
            <a:r>
              <a:rPr lang="fr-FR" dirty="0"/>
              <a:t>utilisés sur </a:t>
            </a:r>
            <a:r>
              <a:rPr lang="fr-FR" dirty="0" err="1"/>
              <a:t>Tinkercad</a:t>
            </a:r>
            <a:r>
              <a:rPr lang="fr-FR" dirty="0"/>
              <a:t> et </a:t>
            </a:r>
            <a:r>
              <a:rPr lang="fr-FR" dirty="0" err="1"/>
              <a:t>multisim</a:t>
            </a:r>
            <a:endParaRPr lang="fr-BE" dirty="0"/>
          </a:p>
          <a:p>
            <a:pPr lvl="0"/>
            <a:r>
              <a:rPr lang="fr-FR" dirty="0"/>
              <a:t>	- </a:t>
            </a:r>
            <a:r>
              <a:rPr lang="fr-FR" b="1" dirty="0">
                <a:solidFill>
                  <a:srgbClr val="00B050"/>
                </a:solidFill>
              </a:rPr>
              <a:t>Simplifier algébriquement </a:t>
            </a:r>
            <a:r>
              <a:rPr lang="fr-FR" dirty="0"/>
              <a:t>une fonction logique simple</a:t>
            </a:r>
            <a:endParaRPr lang="fr-BE" dirty="0"/>
          </a:p>
          <a:p>
            <a:pPr lvl="0"/>
            <a:r>
              <a:rPr lang="fr-FR" dirty="0"/>
              <a:t>	- Etablir </a:t>
            </a:r>
            <a:r>
              <a:rPr lang="fr-FR" b="1" dirty="0">
                <a:solidFill>
                  <a:srgbClr val="00B050"/>
                </a:solidFill>
              </a:rPr>
              <a:t>une fonction logique à partir d’un schéma</a:t>
            </a:r>
            <a:r>
              <a:rPr lang="fr-FR" dirty="0"/>
              <a:t> (norme EURO ou USA)</a:t>
            </a:r>
            <a:endParaRPr lang="fr-BE" dirty="0"/>
          </a:p>
          <a:p>
            <a:pPr lvl="0"/>
            <a:r>
              <a:rPr lang="fr-FR" dirty="0"/>
              <a:t>	- Etablir </a:t>
            </a:r>
            <a:r>
              <a:rPr lang="fr-FR" b="1" dirty="0">
                <a:solidFill>
                  <a:srgbClr val="00B050"/>
                </a:solidFill>
              </a:rPr>
              <a:t>une TDV (table de vérité</a:t>
            </a:r>
            <a:r>
              <a:rPr lang="fr-FR" dirty="0"/>
              <a:t>)</a:t>
            </a:r>
            <a:endParaRPr lang="fr-BE" dirty="0"/>
          </a:p>
          <a:p>
            <a:pPr lvl="0"/>
            <a:r>
              <a:rPr lang="fr-FR" dirty="0"/>
              <a:t>	- Donner les </a:t>
            </a:r>
            <a:r>
              <a:rPr lang="fr-FR" b="1" dirty="0">
                <a:solidFill>
                  <a:srgbClr val="00B050"/>
                </a:solidFill>
              </a:rPr>
              <a:t>2 premières formes canoniques</a:t>
            </a:r>
            <a:endParaRPr lang="fr-BE" b="1" dirty="0">
              <a:solidFill>
                <a:srgbClr val="00B050"/>
              </a:solidFill>
            </a:endParaRPr>
          </a:p>
          <a:p>
            <a:pPr lvl="0"/>
            <a:r>
              <a:rPr lang="fr-FR" dirty="0"/>
              <a:t>	- Construire une </a:t>
            </a:r>
            <a:r>
              <a:rPr lang="fr-FR" b="1" dirty="0">
                <a:solidFill>
                  <a:srgbClr val="00B050"/>
                </a:solidFill>
              </a:rPr>
              <a:t>table de </a:t>
            </a:r>
            <a:r>
              <a:rPr lang="fr-FR" b="1" dirty="0" err="1">
                <a:solidFill>
                  <a:srgbClr val="00B050"/>
                </a:solidFill>
              </a:rPr>
              <a:t>Karnaugh</a:t>
            </a:r>
            <a:endParaRPr lang="fr-BE" b="1" dirty="0">
              <a:solidFill>
                <a:srgbClr val="00B050"/>
              </a:solidFill>
            </a:endParaRPr>
          </a:p>
          <a:p>
            <a:pPr lvl="0"/>
            <a:r>
              <a:rPr lang="fr-FR" dirty="0"/>
              <a:t>	- </a:t>
            </a:r>
            <a:r>
              <a:rPr lang="fr-FR" b="1" dirty="0">
                <a:solidFill>
                  <a:srgbClr val="00B050"/>
                </a:solidFill>
              </a:rPr>
              <a:t>Simplifier au maximum par la méthode de </a:t>
            </a:r>
            <a:r>
              <a:rPr lang="fr-FR" b="1" dirty="0" err="1">
                <a:solidFill>
                  <a:srgbClr val="00B050"/>
                </a:solidFill>
              </a:rPr>
              <a:t>Karnaugh</a:t>
            </a:r>
            <a:endParaRPr lang="fr-BE" b="1" dirty="0">
              <a:solidFill>
                <a:srgbClr val="00B050"/>
              </a:solidFill>
            </a:endParaRPr>
          </a:p>
          <a:p>
            <a:pPr lvl="0"/>
            <a:r>
              <a:rPr lang="fr-FR" dirty="0"/>
              <a:t>	- </a:t>
            </a:r>
            <a:r>
              <a:rPr lang="fr-FR" b="1" dirty="0">
                <a:solidFill>
                  <a:srgbClr val="00B050"/>
                </a:solidFill>
              </a:rPr>
              <a:t>Transformer une fonction logique en portes NAND 2 entrées</a:t>
            </a:r>
            <a:endParaRPr lang="fr-BE" b="1" dirty="0">
              <a:solidFill>
                <a:srgbClr val="00B050"/>
              </a:solidFill>
            </a:endParaRPr>
          </a:p>
          <a:p>
            <a:r>
              <a:rPr lang="fr-FR" dirty="0"/>
              <a:t> 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066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31504" y="1556792"/>
            <a:ext cx="9417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La présence est obligatoire </a:t>
            </a:r>
            <a:r>
              <a:rPr lang="fr-FR" b="1" dirty="0"/>
              <a:t>– </a:t>
            </a:r>
          </a:p>
          <a:p>
            <a:r>
              <a:rPr lang="fr-FR" b="1" dirty="0"/>
              <a:t>	les absences ne peuvent être justifiées que par un certificat médical et </a:t>
            </a:r>
          </a:p>
          <a:p>
            <a:r>
              <a:rPr lang="fr-FR" b="1" dirty="0"/>
              <a:t>	l’étudiant sera prié de se connecter via TEAMS, sauf si hospitalisation. </a:t>
            </a:r>
          </a:p>
          <a:p>
            <a:endParaRPr lang="fr-FR" b="1" dirty="0"/>
          </a:p>
          <a:p>
            <a:r>
              <a:rPr lang="fr-FR" b="1" dirty="0"/>
              <a:t>	</a:t>
            </a:r>
            <a:r>
              <a:rPr lang="fr-FR" b="1" dirty="0">
                <a:solidFill>
                  <a:srgbClr val="FF0000"/>
                </a:solidFill>
              </a:rPr>
              <a:t>Un coefficient réducteur sera utilisé en cas d’absence non justifiée ou non connexion</a:t>
            </a:r>
            <a:r>
              <a:rPr lang="fr-FR" b="1" dirty="0"/>
              <a:t>. </a:t>
            </a:r>
            <a:r>
              <a:rPr lang="fr-FR" dirty="0"/>
              <a:t>	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15" y="3212976"/>
            <a:ext cx="876479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98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23592" y="1412776"/>
            <a:ext cx="559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Compléter le formulaire accusé de réception sur </a:t>
            </a:r>
            <a:r>
              <a:rPr lang="fr-BE" dirty="0" err="1"/>
              <a:t>ecampus</a:t>
            </a:r>
            <a:endParaRPr lang="fr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691605"/>
            <a:ext cx="8401970" cy="92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951087"/>
            <a:ext cx="6361113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185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hème Offic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présentation DST</Template>
  <TotalTime>4302</TotalTime>
  <Words>576</Words>
  <Application>Microsoft Office PowerPoint</Application>
  <PresentationFormat>Personnalisé</PresentationFormat>
  <Paragraphs>189</Paragraphs>
  <Slides>18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Thème Office</vt:lpstr>
      <vt:lpstr>1_Thème Office</vt:lpstr>
      <vt:lpstr>2_Thème Office</vt:lpstr>
      <vt:lpstr>3_Thème Office</vt:lpstr>
      <vt:lpstr>       MANIPULATION n° 0 : Règlement du cours Introduction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michelle Vandeville</dc:creator>
  <cp:lastModifiedBy>michelle Vandeville</cp:lastModifiedBy>
  <cp:revision>50</cp:revision>
  <dcterms:created xsi:type="dcterms:W3CDTF">2020-09-28T17:23:52Z</dcterms:created>
  <dcterms:modified xsi:type="dcterms:W3CDTF">2023-09-23T09:10:45Z</dcterms:modified>
</cp:coreProperties>
</file>