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3" r:id="rId2"/>
    <p:sldMasterId id="2147483760" r:id="rId3"/>
    <p:sldMasterId id="2147483771" r:id="rId4"/>
  </p:sldMasterIdLst>
  <p:notesMasterIdLst>
    <p:notesMasterId r:id="rId14"/>
  </p:notesMasterIdLst>
  <p:sldIdLst>
    <p:sldId id="535" r:id="rId5"/>
    <p:sldId id="498" r:id="rId6"/>
    <p:sldId id="534" r:id="rId7"/>
    <p:sldId id="529" r:id="rId8"/>
    <p:sldId id="526" r:id="rId9"/>
    <p:sldId id="533" r:id="rId10"/>
    <p:sldId id="531" r:id="rId11"/>
    <p:sldId id="527" r:id="rId12"/>
    <p:sldId id="52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8"/>
    <a:srgbClr val="E3DE00"/>
    <a:srgbClr val="F8F200"/>
    <a:srgbClr val="FFFFFF"/>
    <a:srgbClr val="FF9900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1474" autoAdjust="0"/>
  </p:normalViewPr>
  <p:slideViewPr>
    <p:cSldViewPr>
      <p:cViewPr varScale="1">
        <p:scale>
          <a:sx n="112" d="100"/>
          <a:sy n="112" d="100"/>
        </p:scale>
        <p:origin x="792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0:56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14267 0 0,'0'0'48'0'0,"0"0"-360"0"0,0 0-392 0 0,0 0-640 0 0,0 0-1113 0 0,0 0-7041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42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1 118 7138 0 0,'0'0'1078'0'0,"0"0"-401"0"0,0 0-129 0 0,0 0 100 0 0,0 0 129 0 0,0 0 85 0 0,0 0-17 0 0,0 0-118 0 0,0 0-175 0 0,0 0-178 0 0,0 0-148 0 0,0 0-90 0 0,0 0-49 0 0,2-18-39 0 0,4-57-11 0 0,-2 54 66 0 0,0 19-2543 0 0,-2 2-1021 0 0,-1-2-5261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43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8914 0 0,'0'0'1584'0'0,"0"0"-808"0"0,0 0-39 0 0,0 0-17 0 0,0 0-72 0 0,0 0-136 0 0,0 0-168 0 0,0 0-184 0 0,0 0-216 0 0,0 0-272 0 0,0 0-352 0 0,0 0-480 0 0,0 0-897 0 0,0 0-7313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4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9914 0 0,'0'0'704'0'0,"0"0"-80"0"0,0 0 1 0 0,0 0-65 0 0,0 0-80 0 0,0 0-104 0 0,0 0-112 0 0,0 0-136 0 0,0 0-184 0 0,0 0-232 0 0,0 0-256 0 0,0 0-128 0 0,0 0-97 0 0,0 0-183 0 0,-16 5-360 0 0,19-4-440 0 0,-3-1-5578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3:15.8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4177 0 0,'0'0'216'0'0,"0"0"-224"0"0,0 0-48 0 0,0 0-288 0 0,0 0-3641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3:16.2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6913 0 0,'0'0'841'0'0,"0"0"-209"0"0,0 0-240 0 0,0 0-160 0 0,0 0-104 0 0,0 0-80 0 0,0 0-224 0 0,0 0-664 0 0,0 0-465 0 0,0 0-5560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3:1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2657 0 0,'0'0'2712'0'0,"0"0"-1672"0"0,0 0 89 0 0,0 0-89 0 0,0 0-128 0 0,0 0-104 0 0,0 0-96 0 0,0 0-136 0 0,0 0-175 0 0,0 0-201 0 0,0 0-192 0 0,0 0-248 0 0,0 0-457 0 0,0 0-975 0 0,0 0-1849 0 0,0 0-2544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3:18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7514 0 0,'0'0'1920'0'0,"0"0"-1776"0"0,0 0-208 0 0,0 0-160 0 0,0 0-32 0 0,0 0-112 0 0,0 0-488 0 0,0 0-4842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3:35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2328 0 0,'0'0'2329'0'0,"0"0"-2633"0"0,0 0-4049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4:23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38 4417 0 0,'0'0'1432'0'0,"0"0"-896"0"0,0 0 96 0 0,0 0 41 0 0,0 0-25 0 0,0 0-120 0 0,0 0-144 0 0,0 0-120 0 0,0 0-128 0 0,0 0-104 0 0,0 0-136 0 0,0 0-192 0 0,-13-37-256 0 0,13 37-288 0 0,9 0-97 0 0,-5 0-6016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4:26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8210 0 0,'0'0'768'0'0,"0"0"-304"0"0,0 0-160 0 0,0 0 104 0 0,0 0 176 0 0,0 0 48 0 0,0 0-167 0 0,0 0-537 0 0,0 0-745 0 0,0 0-231 0 0,0 0-192 0 0,0 0-160 0 0,0 0-5858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1:08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24269 0 0,'0'0'-208'0'0,"0"0"-688"0"0,0 0-1297 0 0,0 0-2576 0 0,0 0-7785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4:26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8218 0 0,'0'0'1296'0'0,"0"0"-672"0"0,0 0-112 0 0,0 0-104 0 0,0 0-104 0 0,0 0-112 0 0,0 0-312 0 0,0 0-496 0 0,0 0-520 0 0,0 0-648 0 0,0 0-6114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2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4953 0 0,'0'0'1120'0'0,"0"0"-1024"0"0,0 0-56 0 0,0 0-16 0 0,0 0-16 0 0,0 0-24 0 0,0 0-32 0 0,0 0-56 0 0,0 0-1072 0 0,0 0-3721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26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0 523 2945 0 0,'0'0'1920'0'0,"0"0"-776"0"0,0 0-824 0 0,0 0-200 0 0,0 0-72 0 0,0 0-72 0 0,0 0-48 0 0,0 0-48 0 0,0 0-440 0 0,0 0-5161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26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 4225 0 0,'0'0'1450'0'0,"0"0"-837"0"0,0 0-100 0 0,0 0 137 0 0,0 0 87 0 0,0 0-26 0 0,0 0-111 0 0,0 0-97 0 0,0 0-88 0 0,0 0-60 0 0,0 0-43 0 0,0 0-32 0 0,0 0-4 0 0,-2-1-17 0 0,1 1-187 0 0,0 0 0 0 0,0-1 0 0 0,0 1 0 0 0,1 0 0 0 0,-1 0 0 0 0,0-1 0 0 0,0 1 0 0 0,0 0 0 0 0,0 0 0 0 0,0 0 0 0 0,0 0 1 0 0,0 0-1 0 0,1 0 0 0 0,-1 1 0 0 0,0-1 0 0 0,0 0 0 0 0,0 0 0 0 0,0 1 0 0 0,0-1-72 0 0,-7 6-4832 0 0,5-5-3268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27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17 4065 0 0,'0'0'2483'0'0,"0"0"-1512"0"0,0 0-292 0 0,0 0 174 0 0,0 0 107 0 0,0 0 21 0 0,0 0-28 0 0,0 0-87 0 0,0 0-99 0 0,0 0-103 0 0,0 0-102 0 0,0 0-91 0 0,-3-2-95 0 0,-12-6-89 0 0,15 8-271 0 0,0 0 0 0 0,0 0 0 0 0,-1 0 0 0 0,1 0 0 0 0,0 0 1 0 0,0 0-1 0 0,0 0 0 0 0,0 0 0 0 0,-1 0 0 0 0,1 0 0 0 0,0 0 0 0 0,0 0 0 0 0,0-1 0 0 0,0 1 0 0 0,0 0 0 0 0,0 0 0 0 0,-1 0 1 0 0,1 0-1 0 0,0 0 0 0 0,0 0 0 0 0,0 0 0 0 0,0-1 0 0 0,0 1 0 0 0,0 0 0 0 0,0 0 0 0 0,0 0 0 0 0,0 0 0 0 0,-1 0 0 0 0,1-1 0 0 0,0 1 1 0 0,0 0-1 0 0,0 0 0 0 0,0 0 0 0 0,0 0 0 0 0,0 0 0 0 0,0-1 0 0 0,0 1 0 0 0,0 0 0 0 0,0 0 0 0 0,0 0 0 0 0,0 0 0 0 0,0-1 0 0 0,0 1 1 0 0,1 0-1 0 0,-1 0-16 0 0,-1-1-5537 0 0,1 1-2851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33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4297 0 0,'0'0'1496'0'0,"0"0"-570"0"0,0 0-126 0 0,0 0-27 0 0,0 0-88 0 0,0 0-33 0 0,0 0-35 0 0,0 0-70 0 0,0 0-107 0 0,0 0-131 0 0,0 0-79 0 0,0 0-39 0 0,0 0-11 0 0,-30 2 484 0 0,16 11-4158 0 0,8-9-4587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4:08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1656 0 0,'0'0'2297'0'0,"0"0"-2097"0"0,0 0-168 0 0,0 0-64 0 0,0 0-72 0 0,0 0-640 0 0,0 0-2561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47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39 3721 0 0,'0'0'856'0'0,"0"0"-568"0"0,0 0-168 0 0,0 0-64 0 0,0 0-24 0 0,0 0-8 0 0,0 0 8 0 0,0 0 16 0 0,0 0 0 0 0,0 0-8 0 0,0 0 24 0 0,0 0-24 0 0,-29-22-8 0 0,26 17-16 0 0,0 2-40 0 0,0 0-32 0 0,0-1-120 0 0,3 3-4985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5:53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0 221 15763 0 0,'0'0'1718'0'0,"0"0"-1011"0"0,0 0-268 0 0,0 0 78 0 0,0 0 154 0 0,0 0 144 0 0,0 0 54 0 0,27-17-42 0 0,86-52-88 0 0,-104 63-572 0 0,2 0 0 0 0,-1 1-1 0 0,0 0 1 0 0,1 1 0 0 0,0 0 0 0 0,0 1 0 0 0,1-1-167 0 0,13-2 248 0 0,158-55-593 0 0,-105 33-7469 0 0,-68 25-2875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1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4193 0 0,'0'0'296'0'0,"0"0"-80"0"0,0 0 0 0 0,0 0-8 0 0,0 0-8 0 0,0 0-72 0 0,0 0-80 0 0,0 0-112 0 0,0 0-88 0 0,0 0-32 0 0,0 0-104 0 0,0 0-4529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1:57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29 3569 0 0,'0'0'665'0'0,"0"0"-71"0"0,0 0 50 0 0,0 0 4 0 0,0 0-51 0 0,0 0-83 0 0,0 0-133 0 0,0 0-105 0 0,0 0-125 0 0,0 0-74 0 0,0 0-42 0 0,-1-4-50 0 0,-4-20-255 0 0,5 23 140 0 0,0 1-44 0 0,0 0-8 0 0,0 0 18 0 0,0 0 43 0 0,0 0 70 0 0,0 0 61 0 0,0 0 27 0 0,2 0 1634 0 0,-8 0-8943 0 0,6 0 5782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1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5033 0 0,'0'0'-32'0'0,"0"0"-448"0"0,0 0-4041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2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5913 0 0,'0'0'512'0'0,"0"0"-88"0"0,0 0-376 0 0,0 0-432 0 0,0 0-80 0 0,0 0 40 0 0,0 0 160 0 0,0 0 200 0 0,0 0-16 0 0,0 0-640 0 0,0 0-3777 0 0</inkml:trace>
  <inkml:trace contextRef="#ctx0" brushRef="#br0" timeOffset="1">45 833 5401 0 0,'0'0'32'0'0,"0"0"-160"0"0,0 0-288 0 0,0 0-4473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2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7138 0 0,'0'0'-265'0'0,"0"0"-1151"0"0,0 0-4041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3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12051 0 0,'0'0'688'0'0,"0"0"-32"0"0,0 0 24 0 0,0 0 120 0 0,0 0 64 0 0,0 0-63 0 0,0 0-185 0 0,0 0-304 0 0,0 0-224 0 0,0 0-248 0 0,0 0-280 0 0,0 0-345 0 0,0 0-479 0 0,-44 8-1184 0 0,44-10-8043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4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1 856 7154 0 0,'0'0'1352'0'0,"0"0"-920"0"0,0 0-280 0 0,0 0-224 0 0,0 0-328 0 0,0 0-488 0 0,0 0-385 0 0,0 0-5184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6:04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16 736 10482 0 0,'0'0'2686'0'0,"0"0"-889"0"0,0 0-415 0 0,0 0-131 0 0,0 0-121 0 0,0 0-124 0 0,0 0-142 0 0,0 0-180 0 0,0 0-205 0 0,0 0-207 0 0,0 0-166 0 0,0 0-115 0 0,0 0-107 0 0,-3-14-97 0 0,0-1-325 0 0,-5-29 928 0 0,6 1-7037 0 0,2 39-3238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1:57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54 1 4345 0 0</inkml:trace>
  <inkml:trace contextRef="#ctx0" brushRef="#br0" timeOffset="1">54 1 4345 0 0,'-54'52'136'0'0,"54"-52"-552"0"0,0 0-3649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35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10578 0 0,'0'0'1945'0'0,"0"0"-4106"0"0,0 0-7673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35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16572 0 0,'0'0'240'0'0,"0"0"-120"0"0,0 0-32 0 0,0 0 8 0 0,0 0 16 0 0,0 0 32 0 0,0 0 8 0 0,0 0-56 0 0,0 0-128 0 0,0 0-144 0 0,0 0-232 0 0,0 0-409 0 0,0 0-1111 0 0,0 0-8802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36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11522 0 0,'0'0'-192'0'0,"0"0"-376"0"0,0 0-544 0 0,0 0-480 0 0,0 0-193 0 0,0 0-4488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41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1528 0 0,'0'0'2445'0'0,"0"0"-1368"0"0,0 0-343 0 0,0 0 95 0 0,0 0 72 0 0,0 0 4 0 0,0 0-34 0 0,0 0-58 0 0,0 0-95 0 0,0 0-73 0 0,0 0-12 0 0,6-4-4 0 0,15-14-23 0 0,-16 14-86 0 0,-5 4-156 0 0,0 0-156 0 0,0 0-150 0 0,0 0-131 0 0,0 0-122 0 0,0 4-4438 0 0,0-2-4038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30T14:22:42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9562 0 0,'0'0'1072'0'0,"0"0"-560"0"0,0 0-160 0 0,0 0 89 0 0,0 0 79 0 0,0 0 16 0 0,0 0-120 0 0,0 0-224 0 0,0 0-280 0 0,0 0-224 0 0,0 0-256 0 0,0 0-457 0 0,0 0-887 0 0,0 0-7594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C7C3D4-8126-4C05-B170-62C776FEC5DE}" type="datetimeFigureOut">
              <a:rPr lang="fr-BE"/>
              <a:pPr>
                <a:defRPr/>
              </a:pPr>
              <a:t>13-09-23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8033C64-1F4A-4AAF-AED5-C680CF6EFFA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49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07610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2230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3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0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9"/>
            <a:ext cx="10972800" cy="47133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815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7AEE4-C212-E077-2D95-D860569F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E35A1-284A-849B-E3CC-31E94C74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965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09484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6361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725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F6159-A18E-FFF5-CEE4-6E0CB3A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2FF3E-0DF3-0152-2AEF-ED099A8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55751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2580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6160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135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69519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1173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059A9-D2EB-2270-F7F3-97A04A99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02084-E385-12D5-319F-57073EC1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917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0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3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5581" y="116632"/>
            <a:ext cx="10006819" cy="936104"/>
          </a:xfrm>
        </p:spPr>
        <p:txBody>
          <a:bodyPr>
            <a:normAutofit/>
          </a:bodyPr>
          <a:lstStyle>
            <a:lvl1pPr>
              <a:defRPr sz="2799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39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E7F64-002E-75BE-DE84-CA2004C1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C2D4-BD18-8E28-2BC3-0F4D38BE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36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882EF-7E86-8A19-E99E-F958EF19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41E8D-C68F-087D-4CB7-E39399AEE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35AA87-FB73-D50B-3BDC-A6ED6784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4739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813FE-9F15-213C-16EF-ACFA7B83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DEE37-2008-13EC-9190-1CA1D2D8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5F41C-8D2F-E776-80CB-48BD8CA6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207766-177A-BCFE-2842-784909ED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F2AEF3-ADCC-3896-C595-5415EF72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84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9FD4-21EF-BA44-145F-35D60C6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686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79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1FB4-397C-4435-BD18-315D386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3D7A3-1AC8-563A-0A41-2FC42E97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D46183-7C8E-10B3-EE59-041CA2DB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902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A5428-3943-38E6-A8FF-9B41BB5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8C42D8-FBDB-1C29-3BDA-500831D3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094AD6-DE86-44C4-C2F1-F1AC6053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734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19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1" y="6449028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6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2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78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42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5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2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5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8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A7248D-65DD-24F7-2394-E40BB70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469B7-BF0E-4F30-749B-9D339FDE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87BCB04-4EBE-2C91-772D-86714EC89EC7}"/>
              </a:ext>
            </a:extLst>
          </p:cNvPr>
          <p:cNvGrpSpPr/>
          <p:nvPr/>
        </p:nvGrpSpPr>
        <p:grpSpPr>
          <a:xfrm>
            <a:off x="-1223920" y="-1223920"/>
            <a:ext cx="13179276" cy="8081920"/>
            <a:chOff x="-1223920" y="-1223920"/>
            <a:chExt cx="13179276" cy="8081920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F4E1AE-8555-36CB-AF41-457004D5E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36644" y="6181791"/>
              <a:ext cx="1870451" cy="67620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1346C8A-AE6A-5E15-3547-0B742E2DFA39}"/>
                </a:ext>
              </a:extLst>
            </p:cNvPr>
            <p:cNvGrpSpPr/>
            <p:nvPr userDrawn="1"/>
          </p:nvGrpSpPr>
          <p:grpSpPr>
            <a:xfrm>
              <a:off x="-1223920" y="-1223920"/>
              <a:ext cx="2447839" cy="2447839"/>
              <a:chOff x="-1223920" y="-1223920"/>
              <a:chExt cx="2447839" cy="244783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B15309B-0400-067E-DEC0-0AAF39C18378}"/>
                  </a:ext>
                </a:extLst>
              </p:cNvPr>
              <p:cNvSpPr/>
              <p:nvPr userDrawn="1"/>
            </p:nvSpPr>
            <p:spPr>
              <a:xfrm>
                <a:off x="-1223920" y="-1223920"/>
                <a:ext cx="2447839" cy="2447839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9475597-14D8-8F63-AF5A-24CF2DEF416C}"/>
                  </a:ext>
                </a:extLst>
              </p:cNvPr>
              <p:cNvSpPr/>
              <p:nvPr userDrawn="1"/>
            </p:nvSpPr>
            <p:spPr>
              <a:xfrm>
                <a:off x="-910083" y="-904462"/>
                <a:ext cx="1808922" cy="1808922"/>
              </a:xfrm>
              <a:prstGeom prst="ellipse">
                <a:avLst/>
              </a:prstGeom>
              <a:solidFill>
                <a:srgbClr val="EE2322">
                  <a:alpha val="563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6207D2F-5851-B3ED-3FBE-009445708890}"/>
                  </a:ext>
                </a:extLst>
              </p:cNvPr>
              <p:cNvSpPr/>
              <p:nvPr userDrawn="1"/>
            </p:nvSpPr>
            <p:spPr>
              <a:xfrm>
                <a:off x="-631788" y="-626165"/>
                <a:ext cx="1252331" cy="1252331"/>
              </a:xfrm>
              <a:prstGeom prst="ellipse">
                <a:avLst/>
              </a:prstGeom>
              <a:solidFill>
                <a:srgbClr val="EE23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2" name="Picture 2" descr="Le logo de la CTI – CTI – Commission des Titres d'Ingénieur">
              <a:extLst>
                <a:ext uri="{FF2B5EF4-FFF2-40B4-BE49-F238E27FC236}">
                  <a16:creationId xmlns:a16="http://schemas.microsoft.com/office/drawing/2014/main" id="{FFFAC403-1C58-CC53-9C06-2129C20085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843" y="6181791"/>
              <a:ext cx="614513" cy="60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A7C4AAF-556E-FE17-0FC2-5FB008C4481D}"/>
              </a:ext>
            </a:extLst>
          </p:cNvPr>
          <p:cNvSpPr txBox="1"/>
          <p:nvPr/>
        </p:nvSpPr>
        <p:spPr>
          <a:xfrm>
            <a:off x="8462683" y="6449028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Demande d’accréditation CTI - 2023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EFE7929-E276-EABA-A830-50B43642F91B}"/>
              </a:ext>
            </a:extLst>
          </p:cNvPr>
          <p:cNvSpPr txBox="1"/>
          <p:nvPr/>
        </p:nvSpPr>
        <p:spPr>
          <a:xfrm>
            <a:off x="10400990" y="644902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DAFA4A3-6000-9D4D-ABA2-4538F9C8C198}" type="slidenum">
              <a:rPr lang="fr-FR" sz="80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‹N°›</a:t>
            </a:fld>
            <a:endParaRPr lang="fr-FR" sz="8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9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0.png"/><Relationship Id="rId26" Type="http://schemas.openxmlformats.org/officeDocument/2006/relationships/image" Target="../media/image70.png"/><Relationship Id="rId3" Type="http://schemas.openxmlformats.org/officeDocument/2006/relationships/image" Target="../media/image4.pn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24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customXml" Target="../ink/ink6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2.xml"/><Relationship Id="rId18" Type="http://schemas.openxmlformats.org/officeDocument/2006/relationships/customXml" Target="../ink/ink25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70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8.xml"/><Relationship Id="rId11" Type="http://schemas.openxmlformats.org/officeDocument/2006/relationships/customXml" Target="../ink/ink21.xml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customXml" Target="../ink/ink20.xml"/><Relationship Id="rId19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customXml" Target="../ink/ink31.xml"/><Relationship Id="rId18" Type="http://schemas.openxmlformats.org/officeDocument/2006/relationships/customXml" Target="../ink/ink34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ustomXml" Target="../ink/ink30.xml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customXml" Target="../ink/ink33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27.xml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5" Type="http://schemas.openxmlformats.org/officeDocument/2006/relationships/customXml" Target="../ink/ink32.xml"/><Relationship Id="rId10" Type="http://schemas.openxmlformats.org/officeDocument/2006/relationships/customXml" Target="../ink/ink29.xml"/><Relationship Id="rId19" Type="http://schemas.openxmlformats.org/officeDocument/2006/relationships/customXml" Target="../ink/ink35.xml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207568" y="2780929"/>
            <a:ext cx="7772400" cy="1470025"/>
          </a:xfrm>
        </p:spPr>
        <p:txBody>
          <a:bodyPr>
            <a:normAutofit/>
          </a:bodyPr>
          <a:lstStyle/>
          <a:p>
            <a:r>
              <a:rPr lang="fr-BE" dirty="0"/>
              <a:t>Manipulation 3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045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995170" y="2025427"/>
            <a:ext cx="2448272" cy="1816100"/>
          </a:xfrm>
        </p:spPr>
        <p:txBody>
          <a:bodyPr>
            <a:normAutofit fontScale="90000"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FF0000"/>
                </a:solidFill>
              </a:rPr>
              <a:t>inverseuse</a:t>
            </a:r>
            <a:r>
              <a:rPr lang="fr-BE" sz="1600" dirty="0">
                <a:solidFill>
                  <a:srgbClr val="FF0000"/>
                </a:solidFill>
              </a:rPr>
              <a:t> rouge</a:t>
            </a:r>
            <a:br>
              <a:rPr lang="fr-BE" sz="1600" dirty="0">
                <a:solidFill>
                  <a:srgbClr val="FF0000"/>
                </a:solidFill>
              </a:rPr>
            </a:br>
            <a:br>
              <a:rPr lang="fr-BE" sz="1600" dirty="0">
                <a:solidFill>
                  <a:srgbClr val="FF0000"/>
                </a:solidFill>
              </a:rPr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00B0F0"/>
                </a:solidFill>
              </a:rPr>
              <a:t>inverseuse</a:t>
            </a:r>
            <a:r>
              <a:rPr lang="fr-BE" sz="1600" dirty="0">
                <a:solidFill>
                  <a:srgbClr val="00B0F0"/>
                </a:solidFill>
              </a:rPr>
              <a:t> bleue</a:t>
            </a:r>
            <a:br>
              <a:rPr lang="fr-BE" sz="1600" dirty="0">
                <a:solidFill>
                  <a:srgbClr val="00B0F0"/>
                </a:solidFill>
              </a:rPr>
            </a:br>
            <a:br>
              <a:rPr lang="fr-BE" sz="1600" dirty="0"/>
            </a:br>
            <a:r>
              <a:rPr lang="fr-BE" sz="1600" dirty="0"/>
              <a:t>- une </a:t>
            </a:r>
            <a:r>
              <a:rPr lang="fr-BE" sz="1600" dirty="0" err="1"/>
              <a:t>nand</a:t>
            </a:r>
            <a:r>
              <a:rPr lang="fr-BE" sz="1600" dirty="0"/>
              <a:t> à 2 entrées</a:t>
            </a:r>
            <a:br>
              <a:rPr lang="fr-BE" sz="1600" dirty="0"/>
            </a:b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980729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4" y="1484784"/>
            <a:ext cx="24458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90527"/>
            <a:ext cx="2838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16" y="3597706"/>
            <a:ext cx="5878189" cy="238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372" y="3789041"/>
            <a:ext cx="1323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F9E3B3F3-6570-4EEB-811E-D1C9545A900F}"/>
                  </a:ext>
                </a:extLst>
              </p14:cNvPr>
              <p14:cNvContentPartPr/>
              <p14:nvPr/>
            </p14:nvContentPartPr>
            <p14:xfrm>
              <a:off x="13243577" y="1952246"/>
              <a:ext cx="36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F9E3B3F3-6570-4EEB-811E-D1C9545A9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39257" y="19479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0F0EBB19-85AF-4375-AF13-3219F3469E08}"/>
                  </a:ext>
                </a:extLst>
              </p14:cNvPr>
              <p14:cNvContentPartPr/>
              <p14:nvPr/>
            </p14:nvContentPartPr>
            <p14:xfrm>
              <a:off x="12886817" y="544646"/>
              <a:ext cx="360" cy="3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0F0EBB19-85AF-4375-AF13-3219F3469E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2497" y="54032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62331DDB-163C-4DC2-B4EC-859E6D60DC18}"/>
              </a:ext>
            </a:extLst>
          </p:cNvPr>
          <p:cNvGrpSpPr/>
          <p:nvPr/>
        </p:nvGrpSpPr>
        <p:grpSpPr>
          <a:xfrm>
            <a:off x="9096257" y="1387766"/>
            <a:ext cx="19800" cy="29160"/>
            <a:chOff x="7572257" y="1387766"/>
            <a:chExt cx="1980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DA25FFD3-46B0-4165-8313-D8319099BB43}"/>
                    </a:ext>
                  </a:extLst>
                </p14:cNvPr>
                <p14:cNvContentPartPr/>
                <p14:nvPr/>
              </p14:nvContentPartPr>
              <p14:xfrm>
                <a:off x="7588097" y="1387766"/>
                <a:ext cx="3600" cy="1044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DA25FFD3-46B0-4165-8313-D8319099BB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3777" y="1383446"/>
                  <a:ext cx="12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5B7764DF-A049-4EEB-B186-EC4D401AAE48}"/>
                    </a:ext>
                  </a:extLst>
                </p14:cNvPr>
                <p14:cNvContentPartPr/>
                <p14:nvPr/>
              </p14:nvContentPartPr>
              <p14:xfrm>
                <a:off x="7572257" y="1397846"/>
                <a:ext cx="19800" cy="1908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5B7764DF-A049-4EEB-B186-EC4D401AAE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67937" y="1393526"/>
                  <a:ext cx="2844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5A192268-53A8-4640-9F45-7E6CA0F49435}"/>
                  </a:ext>
                </a:extLst>
              </p14:cNvPr>
              <p14:cNvContentPartPr/>
              <p14:nvPr/>
            </p14:nvContentPartPr>
            <p14:xfrm>
              <a:off x="9432497" y="1946846"/>
              <a:ext cx="360" cy="36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5A192268-53A8-4640-9F45-7E6CA0F494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8177" y="19425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F98F4FDE-54D6-4896-8680-BF3E37343BB6}"/>
                  </a:ext>
                </a:extLst>
              </p14:cNvPr>
              <p14:cNvContentPartPr/>
              <p14:nvPr/>
            </p14:nvContentPartPr>
            <p14:xfrm>
              <a:off x="9379217" y="2732366"/>
              <a:ext cx="360" cy="36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F98F4FDE-54D6-4896-8680-BF3E37343B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4897" y="272804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AA433B3A-90DB-4A47-A1C2-10B7F28648D0}"/>
                  </a:ext>
                </a:extLst>
              </p14:cNvPr>
              <p14:cNvContentPartPr/>
              <p14:nvPr/>
            </p14:nvContentPartPr>
            <p14:xfrm>
              <a:off x="9852977" y="2028566"/>
              <a:ext cx="360" cy="36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AA433B3A-90DB-4A47-A1C2-10B7F28648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8657" y="202424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69A4DA7F-B45F-4AD1-84FC-2CF5C56CC44B}"/>
                  </a:ext>
                </a:extLst>
              </p14:cNvPr>
              <p14:cNvContentPartPr/>
              <p14:nvPr/>
            </p14:nvContentPartPr>
            <p14:xfrm>
              <a:off x="9104177" y="1384886"/>
              <a:ext cx="11880" cy="1008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69A4DA7F-B45F-4AD1-84FC-2CF5C56CC4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9857" y="1380406"/>
                <a:ext cx="20520" cy="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CA44FE1-A977-415B-9FAB-D572149D0F2B}"/>
                  </a:ext>
                </a:extLst>
              </p14:cNvPr>
              <p14:cNvContentPartPr/>
              <p14:nvPr/>
            </p14:nvContentPartPr>
            <p14:xfrm>
              <a:off x="9099497" y="1671086"/>
              <a:ext cx="360" cy="3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CA44FE1-A977-415B-9FAB-D572149D0F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5177" y="16667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48238CE3-B357-4DE9-8EC7-908E0D8BFE93}"/>
                  </a:ext>
                </a:extLst>
              </p14:cNvPr>
              <p14:cNvContentPartPr/>
              <p14:nvPr/>
            </p14:nvContentPartPr>
            <p14:xfrm>
              <a:off x="9093737" y="1946846"/>
              <a:ext cx="7200" cy="4284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48238CE3-B357-4DE9-8EC7-908E0D8BFE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9417" y="1942526"/>
                <a:ext cx="15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91ABDDD3-975F-43F5-BB63-B30572CCA773}"/>
                  </a:ext>
                </a:extLst>
              </p14:cNvPr>
              <p14:cNvContentPartPr/>
              <p14:nvPr/>
            </p14:nvContentPartPr>
            <p14:xfrm>
              <a:off x="9100577" y="2367686"/>
              <a:ext cx="360" cy="36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91ABDDD3-975F-43F5-BB63-B30572CCA7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6257" y="23633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38F4481-A2E4-42F9-8C41-5398795791E2}"/>
                  </a:ext>
                </a:extLst>
              </p14:cNvPr>
              <p14:cNvContentPartPr/>
              <p14:nvPr/>
            </p14:nvContentPartPr>
            <p14:xfrm>
              <a:off x="9071057" y="2644166"/>
              <a:ext cx="6120" cy="252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38F4481-A2E4-42F9-8C41-5398795791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66737" y="2639846"/>
                <a:ext cx="14760" cy="1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e 57">
            <a:extLst>
              <a:ext uri="{FF2B5EF4-FFF2-40B4-BE49-F238E27FC236}">
                <a16:creationId xmlns:a16="http://schemas.microsoft.com/office/drawing/2014/main" id="{4D791407-2555-49E3-9BA1-B5E88F6964F8}"/>
              </a:ext>
            </a:extLst>
          </p:cNvPr>
          <p:cNvGrpSpPr/>
          <p:nvPr/>
        </p:nvGrpSpPr>
        <p:grpSpPr>
          <a:xfrm>
            <a:off x="4588337" y="2509166"/>
            <a:ext cx="37800" cy="34200"/>
            <a:chOff x="3064337" y="2509166"/>
            <a:chExt cx="3780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3E060B31-B240-4613-B7D2-8C8DCDD4B0D5}"/>
                    </a:ext>
                  </a:extLst>
                </p14:cNvPr>
                <p14:cNvContentPartPr/>
                <p14:nvPr/>
              </p14:nvContentPartPr>
              <p14:xfrm>
                <a:off x="3064337" y="2543006"/>
                <a:ext cx="360" cy="36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3E060B31-B240-4613-B7D2-8C8DCDD4B0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60017" y="253868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FBE5F659-FBA7-47E5-A416-69C6EA6EAC1F}"/>
                    </a:ext>
                  </a:extLst>
                </p14:cNvPr>
                <p14:cNvContentPartPr/>
                <p14:nvPr/>
              </p14:nvContentPartPr>
              <p14:xfrm>
                <a:off x="3101777" y="2509166"/>
                <a:ext cx="360" cy="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FBE5F659-FBA7-47E5-A416-69C6EA6EAC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7457" y="250484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F043A822-3D7E-42CC-A866-7795FE852605}"/>
                  </a:ext>
                </a:extLst>
              </p14:cNvPr>
              <p14:cNvContentPartPr/>
              <p14:nvPr/>
            </p14:nvContentPartPr>
            <p14:xfrm>
              <a:off x="5297177" y="2585846"/>
              <a:ext cx="360" cy="360"/>
            </p14:xfrm>
          </p:contentPart>
        </mc:Choice>
        <mc:Fallback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F043A822-3D7E-42CC-A866-7795FE8526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857" y="25815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18594D29-7205-4DB1-A0D0-723AA316D702}"/>
                  </a:ext>
                </a:extLst>
              </p14:cNvPr>
              <p14:cNvContentPartPr/>
              <p14:nvPr/>
            </p14:nvContentPartPr>
            <p14:xfrm>
              <a:off x="5269817" y="2754326"/>
              <a:ext cx="360" cy="36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18594D29-7205-4DB1-A0D0-723AA316D70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65497" y="27500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FE6AA8-86FE-4D3C-8000-0A25BBC27AFB}"/>
                  </a:ext>
                </a:extLst>
              </p14:cNvPr>
              <p14:cNvContentPartPr/>
              <p14:nvPr/>
            </p14:nvContentPartPr>
            <p14:xfrm>
              <a:off x="5271977" y="2762606"/>
              <a:ext cx="360" cy="360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FE6AA8-86FE-4D3C-8000-0A25BBC27A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67657" y="275828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8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995170" y="2025427"/>
            <a:ext cx="2448272" cy="1816100"/>
          </a:xfrm>
        </p:spPr>
        <p:txBody>
          <a:bodyPr>
            <a:normAutofit fontScale="90000"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FF0000"/>
                </a:solidFill>
              </a:rPr>
              <a:t>inverseuse</a:t>
            </a:r>
            <a:r>
              <a:rPr lang="fr-BE" sz="1600" dirty="0">
                <a:solidFill>
                  <a:srgbClr val="FF0000"/>
                </a:solidFill>
              </a:rPr>
              <a:t> rouge</a:t>
            </a:r>
            <a:br>
              <a:rPr lang="fr-BE" sz="1600" dirty="0">
                <a:solidFill>
                  <a:srgbClr val="FF0000"/>
                </a:solidFill>
              </a:rPr>
            </a:br>
            <a:br>
              <a:rPr lang="fr-BE" sz="1600" dirty="0">
                <a:solidFill>
                  <a:srgbClr val="FF0000"/>
                </a:solidFill>
              </a:rPr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00B0F0"/>
                </a:solidFill>
              </a:rPr>
              <a:t>inverseuse</a:t>
            </a:r>
            <a:r>
              <a:rPr lang="fr-BE" sz="1600" dirty="0">
                <a:solidFill>
                  <a:srgbClr val="00B0F0"/>
                </a:solidFill>
              </a:rPr>
              <a:t> bleue</a:t>
            </a:r>
            <a:br>
              <a:rPr lang="fr-BE" sz="1600" dirty="0">
                <a:solidFill>
                  <a:srgbClr val="00B0F0"/>
                </a:solidFill>
              </a:rPr>
            </a:br>
            <a:br>
              <a:rPr lang="fr-BE" sz="1600" dirty="0"/>
            </a:br>
            <a:r>
              <a:rPr lang="fr-BE" sz="1600" dirty="0"/>
              <a:t>- une </a:t>
            </a:r>
            <a:r>
              <a:rPr lang="fr-BE" sz="1600" dirty="0" err="1"/>
              <a:t>nand</a:t>
            </a:r>
            <a:r>
              <a:rPr lang="fr-BE" sz="1600" dirty="0"/>
              <a:t> à 2 entrées</a:t>
            </a:r>
            <a:br>
              <a:rPr lang="fr-BE" sz="1600" dirty="0"/>
            </a:b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980729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4" y="1484784"/>
            <a:ext cx="24458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90527"/>
            <a:ext cx="2838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597705"/>
            <a:ext cx="6264696" cy="252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4293097"/>
            <a:ext cx="1323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34BCF3B5-9A0B-4FF3-A8E4-FD27934DCCCE}"/>
                  </a:ext>
                </a:extLst>
              </p14:cNvPr>
              <p14:cNvContentPartPr/>
              <p14:nvPr/>
            </p14:nvContentPartPr>
            <p14:xfrm>
              <a:off x="5936537" y="4832966"/>
              <a:ext cx="5040" cy="140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34BCF3B5-9A0B-4FF3-A8E4-FD27934DCC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2217" y="4828532"/>
                <a:ext cx="13680" cy="22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5C41C00-2E85-4744-AF31-0B059A884005}"/>
                  </a:ext>
                </a:extLst>
              </p14:cNvPr>
              <p14:cNvContentPartPr/>
              <p14:nvPr/>
            </p14:nvContentPartPr>
            <p14:xfrm>
              <a:off x="6021857" y="5718566"/>
              <a:ext cx="360" cy="36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5C41C00-2E85-4744-AF31-0B059A884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7537" y="571424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5115763F-EAC9-452A-BAA2-0454EE34EF4A}"/>
                  </a:ext>
                </a:extLst>
              </p14:cNvPr>
              <p14:cNvContentPartPr/>
              <p14:nvPr/>
            </p14:nvContentPartPr>
            <p14:xfrm>
              <a:off x="6677417" y="5599766"/>
              <a:ext cx="360" cy="36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5115763F-EAC9-452A-BAA2-0454EE34EF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73097" y="559544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e 55">
            <a:extLst>
              <a:ext uri="{FF2B5EF4-FFF2-40B4-BE49-F238E27FC236}">
                <a16:creationId xmlns:a16="http://schemas.microsoft.com/office/drawing/2014/main" id="{22D2413E-134C-4D5B-A8FE-C2CD059E3472}"/>
              </a:ext>
            </a:extLst>
          </p:cNvPr>
          <p:cNvGrpSpPr/>
          <p:nvPr/>
        </p:nvGrpSpPr>
        <p:grpSpPr>
          <a:xfrm>
            <a:off x="5818457" y="5202326"/>
            <a:ext cx="58320" cy="30960"/>
            <a:chOff x="4294457" y="5202326"/>
            <a:chExt cx="5832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5C4B723D-2905-4171-AAAC-C7626FBEB496}"/>
                    </a:ext>
                  </a:extLst>
                </p14:cNvPr>
                <p14:cNvContentPartPr/>
                <p14:nvPr/>
              </p14:nvContentPartPr>
              <p14:xfrm>
                <a:off x="4352417" y="5202326"/>
                <a:ext cx="360" cy="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5C4B723D-2905-4171-AAAC-C7626FBEB4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48097" y="51980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71A05F19-19DC-4BBA-B18E-146485DBF434}"/>
                    </a:ext>
                  </a:extLst>
                </p14:cNvPr>
                <p14:cNvContentPartPr/>
                <p14:nvPr/>
              </p14:nvContentPartPr>
              <p14:xfrm>
                <a:off x="4320737" y="5210606"/>
                <a:ext cx="360" cy="36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71A05F19-19DC-4BBA-B18E-146485DBF4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6417" y="520628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B571F65-3AF7-49F9-A4AA-D28A6B66D9CA}"/>
                    </a:ext>
                  </a:extLst>
                </p14:cNvPr>
                <p14:cNvContentPartPr/>
                <p14:nvPr/>
              </p14:nvContentPartPr>
              <p14:xfrm>
                <a:off x="4294457" y="5229686"/>
                <a:ext cx="11880" cy="360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B571F65-3AF7-49F9-A4AA-D28A6B66D9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0137" y="5225366"/>
                  <a:ext cx="2052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C72CD12C-4B4A-4CB2-BB92-D5493123FDC9}"/>
                  </a:ext>
                </a:extLst>
              </p14:cNvPr>
              <p14:cNvContentPartPr/>
              <p14:nvPr/>
            </p14:nvContentPartPr>
            <p14:xfrm>
              <a:off x="4306457" y="5012966"/>
              <a:ext cx="8280" cy="612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C72CD12C-4B4A-4CB2-BB92-D5493123FD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2137" y="5008646"/>
                <a:ext cx="169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A44A73AC-3E6F-47D5-A03D-3E1C179A8FA6}"/>
                  </a:ext>
                </a:extLst>
              </p14:cNvPr>
              <p14:cNvContentPartPr/>
              <p14:nvPr/>
            </p14:nvContentPartPr>
            <p14:xfrm>
              <a:off x="7022657" y="5487806"/>
              <a:ext cx="18360" cy="7200"/>
            </p14:xfrm>
          </p:contentPart>
        </mc:Choice>
        <mc:Fallback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A44A73AC-3E6F-47D5-A03D-3E1C179A8F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8337" y="5483486"/>
                <a:ext cx="2700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995170" y="2025427"/>
            <a:ext cx="2448272" cy="1816100"/>
          </a:xfrm>
        </p:spPr>
        <p:txBody>
          <a:bodyPr>
            <a:normAutofit fontScale="90000"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FF0000"/>
                </a:solidFill>
              </a:rPr>
              <a:t>inverseuse</a:t>
            </a:r>
            <a:r>
              <a:rPr lang="fr-BE" sz="1600" dirty="0">
                <a:solidFill>
                  <a:srgbClr val="FF0000"/>
                </a:solidFill>
              </a:rPr>
              <a:t> rouge</a:t>
            </a:r>
            <a:br>
              <a:rPr lang="fr-BE" sz="1600" dirty="0">
                <a:solidFill>
                  <a:srgbClr val="FF0000"/>
                </a:solidFill>
              </a:rPr>
            </a:br>
            <a:br>
              <a:rPr lang="fr-BE" sz="1600" dirty="0">
                <a:solidFill>
                  <a:srgbClr val="FF0000"/>
                </a:solidFill>
              </a:rPr>
            </a:br>
            <a:r>
              <a:rPr lang="fr-BE" sz="1600" dirty="0"/>
              <a:t>- une porte </a:t>
            </a:r>
            <a:r>
              <a:rPr lang="fr-BE" sz="1600" dirty="0" err="1">
                <a:solidFill>
                  <a:srgbClr val="00B0F0"/>
                </a:solidFill>
              </a:rPr>
              <a:t>inverseuse</a:t>
            </a:r>
            <a:r>
              <a:rPr lang="fr-BE" sz="1600" dirty="0">
                <a:solidFill>
                  <a:srgbClr val="00B0F0"/>
                </a:solidFill>
              </a:rPr>
              <a:t> bleue</a:t>
            </a:r>
            <a:br>
              <a:rPr lang="fr-BE" sz="1600" dirty="0">
                <a:solidFill>
                  <a:srgbClr val="00B0F0"/>
                </a:solidFill>
              </a:rPr>
            </a:br>
            <a:br>
              <a:rPr lang="fr-BE" sz="1600" dirty="0"/>
            </a:br>
            <a:r>
              <a:rPr lang="fr-BE" sz="1600" dirty="0"/>
              <a:t>- une </a:t>
            </a:r>
            <a:r>
              <a:rPr lang="fr-BE" sz="1600" dirty="0" err="1"/>
              <a:t>nand</a:t>
            </a:r>
            <a:r>
              <a:rPr lang="fr-BE" sz="1600" dirty="0"/>
              <a:t> à 2 entrées</a:t>
            </a:r>
            <a:br>
              <a:rPr lang="fr-BE" sz="1600" dirty="0"/>
            </a:b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980729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4" y="1484784"/>
            <a:ext cx="24458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90527"/>
            <a:ext cx="28384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16" y="3614308"/>
            <a:ext cx="5912147" cy="212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7367569" y="4698431"/>
                <a:ext cx="320985" cy="34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fr-BE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  <m:r>
                            <a:rPr lang="fr-BE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fr-BE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69" y="4698431"/>
                <a:ext cx="320985" cy="344646"/>
              </a:xfrm>
              <a:prstGeom prst="rect">
                <a:avLst/>
              </a:prstGeom>
              <a:blipFill>
                <a:blip r:embed="rId5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 flipH="1">
            <a:off x="5130034" y="4698432"/>
            <a:ext cx="4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ZoneTexte 15"/>
          <p:cNvSpPr txBox="1"/>
          <p:nvPr/>
        </p:nvSpPr>
        <p:spPr>
          <a:xfrm flipH="1">
            <a:off x="4906890" y="5373217"/>
            <a:ext cx="4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FF000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360449" y="4676694"/>
                <a:ext cx="327204" cy="298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fr-BE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449" y="4676694"/>
                <a:ext cx="327204" cy="298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99951" y="5445224"/>
                <a:ext cx="232500" cy="29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fr-BE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51" y="5445224"/>
                <a:ext cx="232500" cy="29758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>
            <a:off x="6384024" y="5085902"/>
            <a:ext cx="1440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9" y="4006950"/>
            <a:ext cx="1323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33356CAE-63CA-4AEF-B8B3-70CC8906B3D0}"/>
                  </a:ext>
                </a:extLst>
              </p14:cNvPr>
              <p14:cNvContentPartPr/>
              <p14:nvPr/>
            </p14:nvContentPartPr>
            <p14:xfrm>
              <a:off x="7696577" y="4986326"/>
              <a:ext cx="360" cy="3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33356CAE-63CA-4AEF-B8B3-70CC8906B3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2257" y="498200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6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727848" y="2025427"/>
            <a:ext cx="4032448" cy="1816100"/>
          </a:xfrm>
        </p:spPr>
        <p:txBody>
          <a:bodyPr>
            <a:normAutofit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On rajoute donc une </a:t>
            </a:r>
            <a:r>
              <a:rPr lang="fr-BE" sz="1600" dirty="0" err="1"/>
              <a:t>inverseuse</a:t>
            </a:r>
            <a:r>
              <a:rPr lang="fr-BE" sz="1600" dirty="0"/>
              <a:t> (</a:t>
            </a:r>
            <a:r>
              <a:rPr lang="fr-BE" sz="1600" dirty="0">
                <a:solidFill>
                  <a:srgbClr val="EFEA08"/>
                </a:solidFill>
              </a:rPr>
              <a:t>porte jaune</a:t>
            </a:r>
            <a:r>
              <a:rPr lang="fr-BE" sz="1600" dirty="0"/>
              <a:t>)</a:t>
            </a: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63" y="980729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5" y="1484784"/>
            <a:ext cx="26831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NOR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3" y="2204865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27" y="3530024"/>
            <a:ext cx="6048672" cy="251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99" y="3861048"/>
            <a:ext cx="152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8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727848" y="2025427"/>
            <a:ext cx="4032448" cy="1816100"/>
          </a:xfrm>
        </p:spPr>
        <p:txBody>
          <a:bodyPr>
            <a:normAutofit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On rajoute donc une </a:t>
            </a:r>
            <a:r>
              <a:rPr lang="fr-BE" sz="1600" dirty="0" err="1"/>
              <a:t>inverseuse</a:t>
            </a:r>
            <a:r>
              <a:rPr lang="fr-BE" sz="1600" dirty="0"/>
              <a:t> (</a:t>
            </a:r>
            <a:r>
              <a:rPr lang="fr-BE" sz="1600" dirty="0">
                <a:solidFill>
                  <a:srgbClr val="EFEA08"/>
                </a:solidFill>
              </a:rPr>
              <a:t>porte jaune</a:t>
            </a:r>
            <a:r>
              <a:rPr lang="fr-BE" sz="1600" dirty="0"/>
              <a:t>)</a:t>
            </a: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63" y="980729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5" y="1484784"/>
            <a:ext cx="26831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NOR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3" y="2204865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3" y="3501009"/>
            <a:ext cx="6195650" cy="238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7" y="4077072"/>
            <a:ext cx="152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0006C62-4CA8-4A81-853B-7D7AF7899002}"/>
                  </a:ext>
                </a:extLst>
              </p14:cNvPr>
              <p14:cNvContentPartPr/>
              <p14:nvPr/>
            </p14:nvContentPartPr>
            <p14:xfrm>
              <a:off x="7605497" y="4962926"/>
              <a:ext cx="15120" cy="140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0006C62-4CA8-4A81-853B-7D7AF7899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1177" y="4958606"/>
                <a:ext cx="2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4D75810-D27C-465E-8768-320EF1A83F07}"/>
                  </a:ext>
                </a:extLst>
              </p14:cNvPr>
              <p14:cNvContentPartPr/>
              <p14:nvPr/>
            </p14:nvContentPartPr>
            <p14:xfrm>
              <a:off x="8665697" y="214886"/>
              <a:ext cx="187920" cy="7992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4D75810-D27C-465E-8768-320EF1A83F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1377" y="210566"/>
                <a:ext cx="196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AAF070B-6636-45DC-8385-8EFFCE5D9B96}"/>
                  </a:ext>
                </a:extLst>
              </p14:cNvPr>
              <p14:cNvContentPartPr/>
              <p14:nvPr/>
            </p14:nvContentPartPr>
            <p14:xfrm>
              <a:off x="7747697" y="4917206"/>
              <a:ext cx="360" cy="36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AAF070B-6636-45DC-8385-8EFFCE5D9B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3377" y="491288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D7352DD8-3074-4865-A6B3-72ED40EF73EF}"/>
                  </a:ext>
                </a:extLst>
              </p14:cNvPr>
              <p14:cNvContentPartPr/>
              <p14:nvPr/>
            </p14:nvContentPartPr>
            <p14:xfrm>
              <a:off x="7737257" y="5122046"/>
              <a:ext cx="360" cy="36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D7352DD8-3074-4865-A6B3-72ED40EF73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2937" y="51177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720B04F6-120B-4832-88C6-2E8FF84156A1}"/>
                  </a:ext>
                </a:extLst>
              </p14:cNvPr>
              <p14:cNvContentPartPr/>
              <p14:nvPr/>
            </p14:nvContentPartPr>
            <p14:xfrm>
              <a:off x="7690817" y="4884806"/>
              <a:ext cx="16200" cy="30024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720B04F6-120B-4832-88C6-2E8FF84156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6497" y="4880486"/>
                <a:ext cx="24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4B323B7D-E18F-44ED-BF25-86AD76FE5E72}"/>
                  </a:ext>
                </a:extLst>
              </p14:cNvPr>
              <p14:cNvContentPartPr/>
              <p14:nvPr/>
            </p14:nvContentPartPr>
            <p14:xfrm>
              <a:off x="7715657" y="4924046"/>
              <a:ext cx="360" cy="36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4B323B7D-E18F-44ED-BF25-86AD76FE5E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1337" y="491972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642E9410-C68D-42F4-885A-50212CBF14E9}"/>
                  </a:ext>
                </a:extLst>
              </p14:cNvPr>
              <p14:cNvContentPartPr/>
              <p14:nvPr/>
            </p14:nvContentPartPr>
            <p14:xfrm>
              <a:off x="10193537" y="1937486"/>
              <a:ext cx="16200" cy="324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642E9410-C68D-42F4-885A-50212CBF14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89217" y="1933166"/>
                <a:ext cx="2484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9EF8770-C562-4668-ACB2-F797632AFA70}"/>
                  </a:ext>
                </a:extLst>
              </p14:cNvPr>
              <p14:cNvContentPartPr/>
              <p14:nvPr/>
            </p14:nvContentPartPr>
            <p14:xfrm>
              <a:off x="10178777" y="1990406"/>
              <a:ext cx="360" cy="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9EF8770-C562-4668-ACB2-F797632AFA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74457" y="198608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B678AF7-AFFA-460D-9C82-CC9D7D555A7E}"/>
                  </a:ext>
                </a:extLst>
              </p14:cNvPr>
              <p14:cNvContentPartPr/>
              <p14:nvPr/>
            </p14:nvContentPartPr>
            <p14:xfrm>
              <a:off x="10210817" y="1911566"/>
              <a:ext cx="6120" cy="4356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B678AF7-AFFA-460D-9C82-CC9D7D555A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06497" y="1907246"/>
                <a:ext cx="1476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66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727848" y="2025427"/>
            <a:ext cx="4032448" cy="1816100"/>
          </a:xfrm>
        </p:spPr>
        <p:txBody>
          <a:bodyPr>
            <a:normAutofit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On rajoute donc une </a:t>
            </a:r>
            <a:r>
              <a:rPr lang="fr-BE" sz="1600" dirty="0" err="1"/>
              <a:t>inverseuse</a:t>
            </a:r>
            <a:r>
              <a:rPr lang="fr-BE" sz="1600" dirty="0"/>
              <a:t> (</a:t>
            </a:r>
            <a:r>
              <a:rPr lang="fr-BE" sz="1600" dirty="0">
                <a:solidFill>
                  <a:srgbClr val="EFEA08"/>
                </a:solidFill>
              </a:rPr>
              <a:t>porte jaune</a:t>
            </a:r>
            <a:r>
              <a:rPr lang="fr-BE" sz="1600" dirty="0"/>
              <a:t>)</a:t>
            </a: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63" y="980729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5" y="1484784"/>
            <a:ext cx="26831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NOR </a:t>
            </a:r>
          </a:p>
          <a:p>
            <a:endParaRPr lang="fr-BE" i="1" dirty="0"/>
          </a:p>
          <a:p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4871864" y="4282361"/>
            <a:ext cx="46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3" y="2204865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41" y="3367458"/>
            <a:ext cx="5890209" cy="23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5334374" y="4441918"/>
            <a:ext cx="25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9203" y="5107678"/>
            <a:ext cx="25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396769" y="4518138"/>
                <a:ext cx="280270" cy="22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fr-BE" sz="8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69" y="4518138"/>
                <a:ext cx="280270" cy="229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6396769" y="5068559"/>
                <a:ext cx="232500" cy="22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fr-BE" sz="800" dirty="0">
                  <a:solidFill>
                    <a:srgbClr val="FF0000"/>
                  </a:solidFill>
                  <a:latin typeface="Agency FB" panose="020B0503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69" y="5068559"/>
                <a:ext cx="232500" cy="229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7093127" y="4537742"/>
                <a:ext cx="320985" cy="260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fr-BE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  <m:r>
                            <a:rPr lang="fr-BE" sz="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fr-BE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fr-BE" sz="800" dirty="0"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127" y="4537742"/>
                <a:ext cx="320985" cy="260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7916091" y="5152045"/>
                <a:ext cx="1235457" cy="42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800" dirty="0">
                    <a:solidFill>
                      <a:srgbClr val="FF0000"/>
                    </a:solidFill>
                  </a:rPr>
                  <a:t>F=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fr-BE" sz="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pos m:val="top"/>
                                <m:ctrlPr>
                                  <a:rPr lang="fr-BE" sz="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</m:bar>
                            <m:r>
                              <a:rPr lang="fr-BE" sz="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.</m:t>
                            </m:r>
                            <m:bar>
                              <m:barPr>
                                <m:pos m:val="top"/>
                                <m:ctrlPr>
                                  <a:rPr lang="fr-BE" sz="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</m:bar>
                          </m:e>
                        </m:bar>
                      </m:e>
                    </m:bar>
                    <m:r>
                      <a:rPr lang="fr-BE" sz="8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BE" sz="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fr-BE" sz="800" dirty="0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bar>
                      <m:barPr>
                        <m:pos m:val="top"/>
                        <m:ctrlP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fr-BE" sz="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pos m:val="top"/>
                                <m:ctrlPr>
                                  <a:rPr lang="fr-BE" sz="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bar>
                          </m:e>
                        </m:bar>
                        <m: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fr-BE" sz="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pos m:val="top"/>
                                <m:ctrlPr>
                                  <a:rPr lang="fr-BE" sz="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bar>
                          </m:e>
                        </m:bar>
                      </m:e>
                    </m:bar>
                  </m:oMath>
                </a14:m>
                <a:r>
                  <a:rPr lang="fr-BE" sz="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    F=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BE" sz="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ar>
                  </m:oMath>
                </a14:m>
                <a:endParaRPr lang="fr-BE" sz="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091" y="5152045"/>
                <a:ext cx="1235457" cy="428835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0" y="4082577"/>
            <a:ext cx="152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62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3"/>
              <p:cNvSpPr>
                <a:spLocks noGrp="1"/>
              </p:cNvSpPr>
              <p:nvPr>
                <p:ph type="ctrTitle"/>
              </p:nvPr>
            </p:nvSpPr>
            <p:spPr>
              <a:xfrm>
                <a:off x="5652484" y="3212977"/>
                <a:ext cx="792088" cy="792089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fr-BE" sz="8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fr-BE" sz="8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fr-BE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BE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fr-BE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BE" sz="8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br>
                  <a:rPr lang="fr-BE" sz="1600" dirty="0"/>
                </a:br>
                <a:br>
                  <a:rPr lang="fr-BE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br>
                  <a:rPr lang="fr-BE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endParaRPr lang="fr-BE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652484" y="3212977"/>
                <a:ext cx="792088" cy="7920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63" y="980729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5" y="1484784"/>
            <a:ext cx="26307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XOR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2044595"/>
            <a:ext cx="2238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59" y="2899331"/>
            <a:ext cx="6404967" cy="26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511825" y="4554102"/>
                <a:ext cx="1052051" cy="2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fr-BE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BE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fr-BE" sz="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bar>
                    </m:oMath>
                  </m:oMathPara>
                </a14:m>
                <a:endParaRPr lang="fr-BE" sz="800" dirty="0">
                  <a:solidFill>
                    <a:srgbClr val="00B050"/>
                  </a:solidFill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5" y="4554102"/>
                <a:ext cx="1052051" cy="229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itre 3"/>
              <p:cNvSpPr txBox="1">
                <a:spLocks/>
              </p:cNvSpPr>
              <p:nvPr/>
            </p:nvSpPr>
            <p:spPr>
              <a:xfrm>
                <a:off x="5807968" y="3916597"/>
                <a:ext cx="792088" cy="7920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br>
                  <a:rPr lang="fr-BE" sz="15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5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fr-BE" sz="15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fr-BE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br>
                  <a:rPr lang="fr-BE" sz="1600" dirty="0"/>
                </a:br>
                <a:br>
                  <a:rPr lang="fr-BE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br>
                  <a:rPr lang="fr-BE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endParaRPr lang="fr-BE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itr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916597"/>
                <a:ext cx="792088" cy="792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re 3"/>
              <p:cNvSpPr txBox="1">
                <a:spLocks/>
              </p:cNvSpPr>
              <p:nvPr/>
            </p:nvSpPr>
            <p:spPr>
              <a:xfrm>
                <a:off x="5951984" y="4793402"/>
                <a:ext cx="792088" cy="7920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br>
                  <a:rPr lang="fr-BE" sz="8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5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fr-BE" sz="15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.</m:t>
                          </m:r>
                          <m:bar>
                            <m:barPr>
                              <m:pos m:val="top"/>
                              <m:ctrlPr>
                                <a:rPr lang="fr-BE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fr-BE" sz="1500" b="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br>
                  <a:rPr lang="fr-BE" sz="1500" dirty="0"/>
                </a:br>
                <a:br>
                  <a:rPr lang="fr-BE" sz="15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br>
                  <a:rPr lang="fr-BE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endParaRPr lang="fr-BE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itr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793402"/>
                <a:ext cx="792088" cy="7920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itre 3"/>
              <p:cNvSpPr txBox="1">
                <a:spLocks/>
              </p:cNvSpPr>
              <p:nvPr/>
            </p:nvSpPr>
            <p:spPr>
              <a:xfrm>
                <a:off x="7680176" y="4213588"/>
                <a:ext cx="3384376" cy="19517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2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fr-BE" dirty="0">
                    <a:solidFill>
                      <a:srgbClr val="00B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𝐅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fr-BE" sz="480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.</m:t>
                            </m:r>
                            <m:bar>
                              <m:barPr>
                                <m:pos m:val="top"/>
                                <m:ctrlPr>
                                  <a:rPr lang="fr-BE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bar>
                          </m:e>
                        </m:ba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fr-BE" sz="4800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.</m:t>
                            </m:r>
                            <m:bar>
                              <m:barPr>
                                <m:pos m:val="top"/>
                                <m:ctrlPr>
                                  <a:rPr lang="fr-BE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bar>
                          </m:e>
                        </m:bar>
                      </m:e>
                    </m:bar>
                  </m:oMath>
                </a14:m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F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.</m:t>
                            </m:r>
                            <m:bar>
                              <m:barPr>
                                <m:pos m:val="top"/>
                                <m:ctrlPr>
                                  <a:rPr lang="fr-BE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bar>
                          </m:e>
                        </m:bar>
                      </m:e>
                    </m:ba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.</m:t>
                            </m:r>
                            <m:bar>
                              <m:barPr>
                                <m:pos m:val="top"/>
                                <m:ctrlPr>
                                  <a:rPr lang="fr-BE" sz="4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fr-BE" sz="480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bar>
                          </m:e>
                        </m:bar>
                      </m:e>
                    </m:bar>
                  </m:oMath>
                </a14:m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𝐅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𝐀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𝐁</m:t>
                        </m: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e>
                    </m:ba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𝐁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𝐁</m:t>
                        </m:r>
                      </m:e>
                    </m:bar>
                  </m:oMath>
                </a14:m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b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fr-BE" sz="4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fr-BE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𝐅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𝐀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</m:ba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+ </m:t>
                        </m:r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</m:bar>
                      </m:e>
                    </m:d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𝐁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</m:bar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fr-BE" sz="4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BE" sz="48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</m:bar>
                      </m:e>
                    </m:d>
                  </m:oMath>
                </a14:m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𝐅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𝐀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𝐀</m:t>
                        </m:r>
                      </m:e>
                    </m:ba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𝐀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 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𝐁</m:t>
                        </m:r>
                      </m:e>
                    </m:ba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𝐁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𝐀</m:t>
                        </m:r>
                      </m:e>
                    </m:ba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𝐁</m:t>
                    </m:r>
                    <m:r>
                      <a:rPr lang="fr-BE" sz="480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bar>
                      <m:barPr>
                        <m:pos m:val="top"/>
                        <m:ctrlPr>
                          <a:rPr lang="fr-BE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BE" sz="4800">
                            <a:solidFill>
                              <a:srgbClr val="00B050"/>
                            </a:solidFill>
                            <a:latin typeface="Cambria Math"/>
                          </a:rPr>
                          <m:t>𝐁</m:t>
                        </m:r>
                      </m:e>
                    </m:bar>
                  </m:oMath>
                </a14:m>
                <a:b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fr-BE" sz="4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fr-BE" sz="4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𝐅</m:t>
                      </m: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𝐀</m:t>
                      </m: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. </m:t>
                      </m:r>
                      <m:bar>
                        <m:barPr>
                          <m:pos m:val="top"/>
                          <m:ctrlPr>
                            <a:rPr lang="fr-BE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480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ba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𝐁</m:t>
                      </m:r>
                      <m:r>
                        <a:rPr lang="fr-BE" sz="4800">
                          <a:solidFill>
                            <a:srgbClr val="00B050"/>
                          </a:solidFill>
                          <a:latin typeface="Cambria Math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fr-BE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480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bar>
                    </m:oMath>
                  </m:oMathPara>
                </a14:m>
                <a:br>
                  <a:rPr lang="fr-BE" sz="4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fr-BE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fr-BE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itr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4213588"/>
                <a:ext cx="3384376" cy="1951716"/>
              </a:xfrm>
              <a:prstGeom prst="rect">
                <a:avLst/>
              </a:prstGeom>
              <a:blipFill>
                <a:blip r:embed="rId9"/>
                <a:stretch>
                  <a:fillRect t="-1625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308656"/>
            <a:ext cx="15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7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727848" y="2025427"/>
            <a:ext cx="4032448" cy="1816100"/>
          </a:xfrm>
        </p:spPr>
        <p:txBody>
          <a:bodyPr>
            <a:normAutofit/>
          </a:bodyPr>
          <a:lstStyle/>
          <a:p>
            <a:pPr algn="l"/>
            <a:br>
              <a:rPr lang="fr-BE" sz="1600" dirty="0"/>
            </a:br>
            <a:br>
              <a:rPr lang="fr-BE" sz="1600" dirty="0"/>
            </a:br>
            <a:r>
              <a:rPr lang="fr-BE" sz="1600" dirty="0"/>
              <a:t>- On rajoute donc une </a:t>
            </a:r>
            <a:r>
              <a:rPr lang="fr-BE" sz="1600" dirty="0" err="1"/>
              <a:t>inverseuse</a:t>
            </a:r>
            <a:r>
              <a:rPr lang="fr-BE" sz="1600" dirty="0"/>
              <a:t> (</a:t>
            </a:r>
            <a:r>
              <a:rPr lang="fr-BE" sz="1600" dirty="0">
                <a:solidFill>
                  <a:srgbClr val="EFEA08"/>
                </a:solidFill>
              </a:rPr>
              <a:t>porte jaune</a:t>
            </a:r>
            <a:r>
              <a:rPr lang="fr-BE" sz="1600" dirty="0"/>
              <a:t>)</a:t>
            </a:r>
            <a:br>
              <a:rPr lang="fr-BE" sz="1600" dirty="0"/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fr-BE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BE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63" y="980729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51584" y="1484784"/>
            <a:ext cx="28802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XNOR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132857"/>
            <a:ext cx="1476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501009"/>
            <a:ext cx="6451262" cy="23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254120" y="5229201"/>
                <a:ext cx="571823" cy="268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fr-BE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⊕</m:t>
                          </m:r>
                          <m:r>
                            <a:rPr lang="fr-BE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fr-B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20" y="5229201"/>
                <a:ext cx="571823" cy="268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000093" y="4687817"/>
                <a:ext cx="95077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000" i="1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fr-BE" sz="1000" i="1">
                          <a:solidFill>
                            <a:srgbClr val="FF0000"/>
                          </a:solidFill>
                          <a:latin typeface="Cambria Math"/>
                        </a:rPr>
                        <m:t>⊕</m:t>
                      </m:r>
                      <m:r>
                        <a:rPr lang="fr-BE" sz="1000" i="1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B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93" y="4687817"/>
                <a:ext cx="95077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4156383"/>
            <a:ext cx="1181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699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ème Offic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présentation DST</Template>
  <TotalTime>0</TotalTime>
  <Words>267</Words>
  <Application>Microsoft Office PowerPoint</Application>
  <PresentationFormat>Grand écran</PresentationFormat>
  <Paragraphs>45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Cambria Math</vt:lpstr>
      <vt:lpstr>Century Gothic</vt:lpstr>
      <vt:lpstr>Thème Office</vt:lpstr>
      <vt:lpstr>1_Thème Office</vt:lpstr>
      <vt:lpstr>2_Thème Office</vt:lpstr>
      <vt:lpstr>3_Thème Office</vt:lpstr>
      <vt:lpstr>Manipulation 3</vt:lpstr>
      <vt:lpstr>  - une porte inverseuse rouge  - une porte inverseuse bleue  - une nand à 2 entrées    </vt:lpstr>
      <vt:lpstr>  - une porte inverseuse rouge  - une porte inverseuse bleue  - une nand à 2 entrées    </vt:lpstr>
      <vt:lpstr>  - une porte inverseuse rouge  - une porte inverseuse bleue  - une nand à 2 entrées    </vt:lpstr>
      <vt:lpstr>  - On rajoute donc une inverseuse (porte jaune)   </vt:lpstr>
      <vt:lpstr>  - On rajoute donc une inverseuse (porte jaune)   </vt:lpstr>
      <vt:lpstr>  - On rajoute donc une inverseuse (porte jaune)   </vt:lpstr>
      <vt:lpstr> ¯(A.¯(A.B ))   </vt:lpstr>
      <vt:lpstr>  - On rajoute donc une inverseuse (porte jaune)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formation, Grille des cours Denis MANDOUX (MDX) Michelle VANDEVILLE (VDV)</dc:title>
  <dc:creator>Vandeville</dc:creator>
  <cp:lastModifiedBy>VANDEVILLE Michelle</cp:lastModifiedBy>
  <cp:revision>275</cp:revision>
  <dcterms:created xsi:type="dcterms:W3CDTF">2011-08-30T07:05:33Z</dcterms:created>
  <dcterms:modified xsi:type="dcterms:W3CDTF">2023-09-13T08:06:05Z</dcterms:modified>
</cp:coreProperties>
</file>