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458" r:id="rId2"/>
    <p:sldId id="498" r:id="rId3"/>
    <p:sldId id="534" r:id="rId4"/>
    <p:sldId id="535" r:id="rId5"/>
    <p:sldId id="536" r:id="rId6"/>
    <p:sldId id="537" r:id="rId7"/>
    <p:sldId id="538" r:id="rId8"/>
    <p:sldId id="539" r:id="rId9"/>
    <p:sldId id="542" r:id="rId10"/>
    <p:sldId id="543" r:id="rId11"/>
    <p:sldId id="545" r:id="rId12"/>
    <p:sldId id="541" r:id="rId13"/>
    <p:sldId id="546" r:id="rId14"/>
    <p:sldId id="547" r:id="rId15"/>
    <p:sldId id="548" r:id="rId16"/>
    <p:sldId id="549" r:id="rId17"/>
    <p:sldId id="550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FEA08"/>
    <a:srgbClr val="E3DE00"/>
    <a:srgbClr val="F8F200"/>
    <a:srgbClr val="FFFFFF"/>
    <a:srgbClr val="5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2255" autoAdjust="0"/>
  </p:normalViewPr>
  <p:slideViewPr>
    <p:cSldViewPr>
      <p:cViewPr>
        <p:scale>
          <a:sx n="100" d="100"/>
          <a:sy n="100" d="100"/>
        </p:scale>
        <p:origin x="340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1T13:21:07.0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93 7 0 0 0,'-9'-3'1727'0'0,"2"0"6311"0"0,52 5-2788 0 0,-27-1-4290 0 0,-1 0 1 0 0,1-2 0 0 0,20-2-1 0 0,-162 35 363 0 0,118-31-1320 0 0,-10 3 938 0 0,36-3-87 0 0,71 0-206 0 0,-90-1-534 0 0,-7 2-18 0 0,1 0 0 0 0,-1 0 0 0 0,0-1 0 0 0,-10 1 0 0 0,-33 0 103 0 0,-8 1-93 0 0,108-28 318 0 0,-41 18-399 0 0,-11 5-2 0 0,-20 9 24 0 0,3-1 2 0 0,6-3-19 0 0,-30 10 138 0 0,42-13-175 0 0,31 6-111 0 0,-13-7 278 0 0,30-5-1 0 0,13-1 65 0 0,-98 25-76 0 0,-34 8 18 0 0,75-27-129 0 0,0 0 0 0 0,1 0 0 0 0,-1 0-1 0 0,0 0 1 0 0,9 1 0 0 0,12-3 44 0 0,-12 0-51 0 0,0 1 0 0 0,1 0-1 0 0,17 0 1 0 0,-31 2-37 0 0,0 0-19 0 0,-4 1 36 0 0,0-1 0 0 0,0 1 0 0 0,0 0 0 0 0,0 0 0 0 0,1 0 0 0 0,-8 4 0 0 0,-13 3 28 0 0,-4-5 0 0 0,21-2-15 0 0,-1-1 1 0 0,0 2 0 0 0,0-1-1 0 0,1 1 1 0 0,-12 4 0 0 0,18-6-20 0 0,1 0-2 0 0,74-5 5 0 0,16-2 37 0 0,-89 7-57 0 0,-27 12 66 0 0,12-8-10 0 0,-1-1 1 0 0,1 0-1 0 0,-1-1 0 0 0,-16 1 0 0 0,30-3-33 0 0,32 0 156 0 0,6-4 22 0 0,50-13-1 0 0,-99 17-131 0 0,0-1 0 0 0,0 0 0 0 0,0 0 1 0 0,0-1-1 0 0,1-1 0 0 0,-1 0 0 0 0,1-1 0 0 0,-1 0 0 0 0,-15-9 0 0 0,-4 2-54 0 0,31 11 4 0 0,30-1-180 0 0,5 0 247 0 0,15 0 100 0 0,-38 2-103 0 0,-15 0-42 0 0,-34 8 3 0 0,24-6-11 0 0,0 0 0 0 0,0-1 1 0 0,-19 2 12 0 0,55-13 34 0 0,40-16 45 0 0,-66 23 164 0 0,-9-1-222 0 0,-13 0-87 0 0,-91 7 191 0 0,115-4-104 0 0,10-4-48 0 0,0-1 0 0 0,0 1 0 0 0,0 1 0 0 0,1 0 0 0 0,-1 0 0 0 0,1 1 0 0 0,-1 0 0 0 0,1 0-1 0 0,0 1 1 0 0,0 1 0 0 0,0 0 0 0 0,0 0 0 0 0,16 3 0 0 0,-82 4 38 0 0,29-1-94 0 0,23-4-65 0 0,11-1-87 0 0,41-4-3134 0 0,-24 0-1393 0 0,-1 2-5808 0 0,-16 1 1264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1T13:21:15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93 0 0 0,'0'0'16193'0'0,"-4"0"-11423"0"0,-13-2-3255 0 0,15 0-1469 0 0,1 0-1 0 0,0 1 1 0 0,0-1 0 0 0,0 0-1 0 0,0 0 1 0 0,0 0-1 0 0,0 0 1 0 0,1 0 0 0 0,-1 0-1 0 0,0 0 1 0 0,1 0-1 0 0,0 0 1 0 0,-1 0 0 0 0,1 0-1 0 0,0 0 1 0 0,0-1 0 0 0,0 1-1 0 0,1 0 1 0 0,-1 0-1 0 0,0 0 1 0 0,1 0 0 0 0,-1 0-1 0 0,1 0 1 0 0,0 0-1 0 0,0 0 1 0 0,0 0 0 0 0,0 0-1 0 0,0 0 1 0 0,1-1-1 0 0,-1 1-36 0 0,1 0 0 0 0,-1 0 0 0 0,0 0-1 0 0,1 1 1 0 0,0-1 0 0 0,-1 0-1 0 0,1 1 1 0 0,0-1 0 0 0,0 1-1 0 0,-1 0 1 0 0,1 0 0 0 0,0-1 0 0 0,1 1-1 0 0,3-1 1 0 0,-1 0 45 0 0,1 1 0 0 0,-1 0 0 0 0,1 0 0 0 0,-1 1 0 0 0,10-1 0 0 0,-14 2-49 0 0,0 0-1 0 0,0 0 1 0 0,-1 0-1 0 0,1 0 0 0 0,0 0 1 0 0,0 0-1 0 0,-1 0 1 0 0,1 0-1 0 0,0 0 1 0 0,-1 0-1 0 0,1 0 1 0 0,-1 0-1 0 0,1 0 1 0 0,-1 1-1 0 0,0-1 0 0 0,1 0 1 0 0,-1 0-1 0 0,0 3 1 0 0,3 5 46 0 0,-3-7-39 0 0,1 0 1 0 0,-1 0-1 0 0,1 0 0 0 0,-1 1 0 0 0,0-1 0 0 0,0 0 1 0 0,0 0-1 0 0,0 0 0 0 0,0 0 0 0 0,0 0 0 0 0,-1 1 0 0 0,1-1 1 0 0,-1 0-1 0 0,0 0 0 0 0,1 0 0 0 0,-1 0 0 0 0,0 0 1 0 0,0 0-1 0 0,0 0 0 0 0,0-1 0 0 0,-1 1 0 0 0,1 0 0 0 0,-3 2 1 0 0,-3 5 30 0 0,-1 0-1 0 0,0-1 1 0 0,-10 9 0 0 0,10-11-18 0 0,0-1-1 0 0,-1 1 0 0 0,1-2 0 0 0,-10 5 0 0 0,2-2 31 0 0,13-5-52 0 0,0 0 0 0 0,0 0 0 0 0,0 0-1 0 0,0 0 1 0 0,0 0 0 0 0,1 1 0 0 0,-4 3-1 0 0,5-5-5 0 0,0 0 0 0 0,0 0 0 0 0,1 0 0 0 0,-1 0 0 0 0,0 0 0 0 0,1 1 0 0 0,-1-1 0 0 0,0 0 0 0 0,1 0 0 0 0,0 1 0 0 0,-1-1 0 0 0,1 0 0 0 0,0 1 0 0 0,-1-1 0 0 0,1 0 0 0 0,0 1 0 0 0,0-1 0 0 0,0 0 0 0 0,0 1 0 0 0,1-1 0 0 0,-1 0 0 0 0,0 1 0 0 0,1 1 0 0 0,-1-2 18 0 0,1 0 1 0 0,0 1 0 0 0,-1-1 0 0 0,1 0 0 0 0,0 0-1 0 0,0 0 1 0 0,-1 1 0 0 0,1-1 0 0 0,0 0-1 0 0,0 0 1 0 0,0 0 0 0 0,1 0 0 0 0,-1 0-1 0 0,0-1 1 0 0,0 1 0 0 0,0 0 0 0 0,1 0 0 0 0,-1-1-1 0 0,0 1 1 0 0,3 0 0 0 0,-1-1 23 0 0,0 1 0 0 0,0-1 0 0 0,-1 0 0 0 0,1 0-1 0 0,0 0 1 0 0,0 0 0 0 0,-1-1 0 0 0,1 1 0 0 0,0-1 0 0 0,3-1 0 0 0,3-1 37 0 0,0-1 1 0 0,-1 0-1 0 0,1-1 1 0 0,-1 0-1 0 0,9-6 0 0 0,-16 9-49 0 0,0 1 0 0 0,1-1 0 0 0,-1 1-1 0 0,0-1 1 0 0,0 0 0 0 0,0 1 0 0 0,0-1 0 0 0,0 0-1 0 0,0 0 1 0 0,0 0 0 0 0,0 0 0 0 0,-1 0-1 0 0,1 0 1 0 0,-1 0 0 0 0,0 0 0 0 0,1 0 0 0 0,-1 0-1 0 0,0 0 1 0 0,0 0 0 0 0,-1-3 0 0 0,1 3-10 0 0,0 1 0 0 0,0-1 0 0 0,0 1 0 0 0,-1-1 0 0 0,1 1 0 0 0,0-1 1 0 0,-1 1-1 0 0,1 0 0 0 0,-1-1 0 0 0,0 1 0 0 0,1-1 0 0 0,-1 1 0 0 0,0 0 0 0 0,0 0 0 0 0,0-1 1 0 0,0 1-1 0 0,0 0 0 0 0,0 0 0 0 0,0 0 0 0 0,0 0 0 0 0,-1 0 0 0 0,1 0 0 0 0,0 1 0 0 0,0-1 1 0 0,-1 0-1 0 0,1 1 0 0 0,-2-1 0 0 0,-10-1 33 0 0,12 2-35 0 0,0 0 0 0 0,0 0 0 0 0,0 0 0 0 0,0 0 0 0 0,1 0 1 0 0,-1 0-1 0 0,0 0 0 0 0,0 0 0 0 0,0 0 0 0 0,0 0 0 0 0,1 0 0 0 0,-1-1 0 0 0,0 1 1 0 0,0 0-1 0 0,0-1 0 0 0,1 1 0 0 0,-1 0 0 0 0,0-1 0 0 0,0 1 0 0 0,1-1 1 0 0,-1 1-1 0 0,1-1 0 0 0,-1 0 0 0 0,0 1 0 0 0,1-1 0 0 0,-1 0 0 0 0,1 1 0 0 0,-1-1 1 0 0,1 0-1 0 0,-1 1 0 0 0,1-1 0 0 0,0 0 0 0 0,-1 0 0 0 0,1 0 0 0 0,0 1 1 0 0,0-1-1 0 0,0 0 0 0 0,0 0 0 0 0,-1 0 0 0 0,1 0 0 0 0,0-1 0 0 0,-2-22 1207 0 0,0 12-3221 0 0,1 1-9625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4C7C3D4-8126-4C05-B170-62C776FEC5DE}" type="datetimeFigureOut">
              <a:rPr lang="fr-BE"/>
              <a:pPr>
                <a:defRPr/>
              </a:pPr>
              <a:t>06-11-23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8033C64-1F4A-4AAF-AED5-C680CF6EFFAB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0493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0082-842A-4C85-98A2-9E32DC9317D9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06-11-23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3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C659-E983-4649-8149-5327870A5161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06-11-23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9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C91-00B8-483D-8237-9B249CE939FB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06-11-23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3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06-11-23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06-11-23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9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A68-B787-4B96-8061-41F87831D4B7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06-11-23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8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40F1-5CD9-42B9-B710-CE5A7B081E6E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06-11-23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2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7A11-D778-4019-BE5E-3EF09DC4C3E9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06-11-23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A2C8-4FF5-41C5-A519-132D3BF393B9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06-11-23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2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0CB5-33B1-4D32-B6DA-1337F301E899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06-11-23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8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7070-A76D-4D81-9D78-3C0C1F94F221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06-11-23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B15B6D8-9E53-4B89-B182-8B3E736D6AFC}" type="datetime1">
              <a:rPr lang="fr-BE" smtClean="0">
                <a:solidFill>
                  <a:prstClr val="black">
                    <a:tint val="75000"/>
                  </a:prstClr>
                </a:solidFill>
                <a:latin typeface="Arial Narrow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06-11-23</a:t>
            </a:fld>
            <a:endParaRPr lang="fr-BE">
              <a:solidFill>
                <a:prstClr val="black">
                  <a:tint val="75000"/>
                </a:prstClr>
              </a:solidFill>
              <a:latin typeface="Arial Narrow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BE">
                <a:solidFill>
                  <a:prstClr val="black">
                    <a:tint val="75000"/>
                  </a:prstClr>
                </a:solidFill>
                <a:latin typeface="Arial Narrow"/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  <a:latin typeface="Arial Narrow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  <a:latin typeface="Arial Narrow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BE" dirty="0">
              <a:solidFill>
                <a:prstClr val="black">
                  <a:tint val="75000"/>
                </a:prstClr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62067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2" Type="http://schemas.openxmlformats.org/officeDocument/2006/relationships/image" Target="../media/image24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9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9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27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24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29.png"/><Relationship Id="rId5" Type="http://schemas.openxmlformats.org/officeDocument/2006/relationships/image" Target="../media/image32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1.png"/><Relationship Id="rId4" Type="http://schemas.openxmlformats.org/officeDocument/2006/relationships/image" Target="../media/image26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40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43.png"/><Relationship Id="rId5" Type="http://schemas.openxmlformats.org/officeDocument/2006/relationships/image" Target="../media/image33.png"/><Relationship Id="rId15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1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2.xml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>
            <a:normAutofit/>
          </a:bodyPr>
          <a:lstStyle/>
          <a:p>
            <a:r>
              <a:rPr lang="fr-BE" dirty="0"/>
              <a:t>Manipulation 4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dirty="0">
                <a:solidFill>
                  <a:srgbClr val="FF0000"/>
                </a:solidFill>
              </a:rPr>
            </a:br>
            <a:endParaRPr lang="fr-BE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4" descr="C:\Users\vande\AppData\Local\Temp\SNAGHTML238a9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3" y="188641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vande\AppData\Local\Temp\SNAGHTML238194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3" y="5945095"/>
            <a:ext cx="8928992" cy="51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97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1"/>
            <a:ext cx="6408712" cy="40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8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fr-BE" sz="8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blipFill rotWithShape="1">
                <a:blip r:embed="rId4"/>
                <a:stretch>
                  <a:fillRect r="-12727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1619672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1200" dirty="0"/>
              <a:t>C         B          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254" y="3068960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5" y="3861048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6" y="4814145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81128"/>
            <a:ext cx="1281881" cy="2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73" y="2744024"/>
            <a:ext cx="765344" cy="32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3717032"/>
            <a:ext cx="1172781" cy="36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12" y="4941167"/>
            <a:ext cx="1105284" cy="46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89" y="3686520"/>
            <a:ext cx="112640" cy="21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1" y="4875106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7E8622CC-B8F5-44E3-B491-4E6D75A8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0" y="293532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3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1"/>
            <a:ext cx="6408712" cy="40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8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fr-BE" sz="8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blipFill rotWithShape="1">
                <a:blip r:embed="rId4"/>
                <a:stretch>
                  <a:fillRect r="-12727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1619672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1200" dirty="0"/>
              <a:t>C         B          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254" y="3068960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5" y="3861048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6" y="4814145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81128"/>
            <a:ext cx="1281881" cy="2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73" y="2744024"/>
            <a:ext cx="765344" cy="32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3717032"/>
            <a:ext cx="1172781" cy="36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12" y="5068190"/>
            <a:ext cx="1105284" cy="46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540247"/>
            <a:ext cx="1514292" cy="5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88" y="3634010"/>
            <a:ext cx="167633" cy="31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1" y="4875106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FE62F534-6093-4BDE-8FA4-03CADBAB8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4" y="170516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8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8632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3" y="1865235"/>
            <a:ext cx="7920880" cy="448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733" y="2276872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85" y="3971412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353" y="3936897"/>
            <a:ext cx="1281881" cy="2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395550" y="1731223"/>
            <a:ext cx="129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800" dirty="0"/>
              <a:t>C    B      A</a:t>
            </a:r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373216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141008" cy="26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49" y="5623354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DE68D68C-8AEC-4C26-B9E1-F71F6A23A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0" y="200510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08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8632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3" y="1865235"/>
            <a:ext cx="7920880" cy="448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733" y="2276872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85" y="3971412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353" y="3936897"/>
            <a:ext cx="1281881" cy="2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395550" y="1731223"/>
            <a:ext cx="129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800" dirty="0"/>
              <a:t>C    B      A</a:t>
            </a:r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373216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141008" cy="26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49" y="5623354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3"/>
          <p:cNvCxnSpPr/>
          <p:nvPr/>
        </p:nvCxnSpPr>
        <p:spPr>
          <a:xfrm flipV="1">
            <a:off x="2411760" y="2395364"/>
            <a:ext cx="648072" cy="4648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5076056" y="3582234"/>
            <a:ext cx="576064" cy="489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3709056" y="3986368"/>
            <a:ext cx="576064" cy="489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5060040" y="4105834"/>
            <a:ext cx="576064" cy="489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2974547" y="5013913"/>
            <a:ext cx="576064" cy="489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6732240" y="4550174"/>
            <a:ext cx="576064" cy="489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>
            <a:extLst>
              <a:ext uri="{FF2B5EF4-FFF2-40B4-BE49-F238E27FC236}">
                <a16:creationId xmlns:a16="http://schemas.microsoft.com/office/drawing/2014/main" id="{050C9DC6-F4BA-4C17-833F-79C2097E2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7" y="138462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7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8" y="1264307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577573" y="2023017"/>
            <a:ext cx="129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800" dirty="0"/>
              <a:t>C    B      A</a:t>
            </a:r>
          </a:p>
        </p:txBody>
      </p:sp>
      <p:pic>
        <p:nvPicPr>
          <p:cNvPr id="8196" name="Picture 4" descr="C:\Users\vande\AppData\Local\Temp\SNAGHTML18fc875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8" y="1988839"/>
            <a:ext cx="7145428" cy="403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609910" y="1964590"/>
            <a:ext cx="940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 </a:t>
            </a:r>
            <a:r>
              <a:rPr lang="fr-BE" sz="1000" b="1" dirty="0">
                <a:solidFill>
                  <a:schemeClr val="accent3">
                    <a:lumMod val="75000"/>
                  </a:schemeClr>
                </a:solidFill>
              </a:rPr>
              <a:t>C </a:t>
            </a:r>
            <a:r>
              <a:rPr lang="fr-BE" sz="1000" b="1" dirty="0"/>
              <a:t> </a:t>
            </a:r>
            <a:r>
              <a:rPr lang="fr-BE" sz="1000" b="1" dirty="0">
                <a:solidFill>
                  <a:srgbClr val="FF0000"/>
                </a:solidFill>
              </a:rPr>
              <a:t>B</a:t>
            </a:r>
            <a:r>
              <a:rPr lang="fr-BE" sz="1000" b="1" dirty="0"/>
              <a:t>   </a:t>
            </a:r>
            <a:r>
              <a:rPr lang="fr-BE" sz="1000" b="1" dirty="0">
                <a:solidFill>
                  <a:srgbClr val="0070C0"/>
                </a:solidFill>
              </a:rPr>
              <a:t>A</a:t>
            </a: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64" y="2631820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77" y="3212976"/>
            <a:ext cx="141008" cy="26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746" y="4853861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13" y="2236111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079415" y="224581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4456673" y="3640908"/>
            <a:ext cx="3600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45849"/>
            <a:ext cx="288032" cy="2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necteur droit 14"/>
          <p:cNvCxnSpPr/>
          <p:nvPr/>
        </p:nvCxnSpPr>
        <p:spPr>
          <a:xfrm>
            <a:off x="2339752" y="3345849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34" y="3589758"/>
            <a:ext cx="248157" cy="18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94" y="4509120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2" name="Connecteur droit 7171"/>
          <p:cNvCxnSpPr/>
          <p:nvPr/>
        </p:nvCxnSpPr>
        <p:spPr>
          <a:xfrm>
            <a:off x="3399934" y="4509120"/>
            <a:ext cx="307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613" y="3638724"/>
            <a:ext cx="381571" cy="22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155" y="3595389"/>
            <a:ext cx="448306" cy="31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4" name="Connecteur droit 7173"/>
          <p:cNvCxnSpPr/>
          <p:nvPr/>
        </p:nvCxnSpPr>
        <p:spPr>
          <a:xfrm>
            <a:off x="5899210" y="3648650"/>
            <a:ext cx="71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97" y="3753692"/>
            <a:ext cx="335386" cy="23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30" y="3817928"/>
            <a:ext cx="199545" cy="18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Connecteur droit 55"/>
          <p:cNvCxnSpPr/>
          <p:nvPr/>
        </p:nvCxnSpPr>
        <p:spPr>
          <a:xfrm>
            <a:off x="7038061" y="381792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5" name="Picture 13" descr="C:\Users\vande\AppData\Local\Temp\SNAGHTML1a80bea7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495" y="4509120"/>
            <a:ext cx="1176781" cy="30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Connecteur droit 7179"/>
          <p:cNvCxnSpPr/>
          <p:nvPr/>
        </p:nvCxnSpPr>
        <p:spPr>
          <a:xfrm>
            <a:off x="7827186" y="4630438"/>
            <a:ext cx="417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7407909" y="463043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8336395" y="463043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7407909" y="4581128"/>
            <a:ext cx="1204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7" name="ZoneTexte 7186"/>
          <p:cNvSpPr txBox="1"/>
          <p:nvPr/>
        </p:nvSpPr>
        <p:spPr>
          <a:xfrm>
            <a:off x="7498790" y="4853861"/>
            <a:ext cx="111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8215" name="Picture 23" descr="C:\Users\vande\AppData\Local\Temp\SNAGHTML1a871b9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71" y="4796630"/>
            <a:ext cx="1336501" cy="55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08" y="4860947"/>
            <a:ext cx="1124531" cy="25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Connecteur droit 86"/>
          <p:cNvCxnSpPr/>
          <p:nvPr/>
        </p:nvCxnSpPr>
        <p:spPr>
          <a:xfrm>
            <a:off x="7433983" y="4853861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7435495" y="4890291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7786275" y="4890291"/>
            <a:ext cx="31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7779652" y="4853861"/>
            <a:ext cx="320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8227854" y="4886402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8227853" y="4853861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372" y="5099169"/>
            <a:ext cx="1081602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FCEB19E4-9763-40FD-81FD-028E35687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" y="133534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20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sp>
        <p:nvSpPr>
          <p:cNvPr id="23" name="ZoneTexte 22"/>
          <p:cNvSpPr txBox="1"/>
          <p:nvPr/>
        </p:nvSpPr>
        <p:spPr>
          <a:xfrm>
            <a:off x="577573" y="2023017"/>
            <a:ext cx="129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800" dirty="0"/>
              <a:t>C    B      A</a:t>
            </a:r>
          </a:p>
        </p:txBody>
      </p:sp>
      <p:pic>
        <p:nvPicPr>
          <p:cNvPr id="8196" name="Picture 4" descr="C:\Users\vande\AppData\Local\Temp\SNAGHTML18fc87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8" y="1988839"/>
            <a:ext cx="7145428" cy="403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609910" y="1964590"/>
            <a:ext cx="940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 </a:t>
            </a:r>
            <a:r>
              <a:rPr lang="fr-BE" sz="1000" b="1" dirty="0">
                <a:solidFill>
                  <a:schemeClr val="accent3">
                    <a:lumMod val="75000"/>
                  </a:schemeClr>
                </a:solidFill>
              </a:rPr>
              <a:t>C </a:t>
            </a:r>
            <a:r>
              <a:rPr lang="fr-BE" sz="1000" b="1" dirty="0"/>
              <a:t> </a:t>
            </a:r>
            <a:r>
              <a:rPr lang="fr-BE" sz="1000" b="1" dirty="0">
                <a:solidFill>
                  <a:srgbClr val="FF0000"/>
                </a:solidFill>
              </a:rPr>
              <a:t>B</a:t>
            </a:r>
            <a:r>
              <a:rPr lang="fr-BE" sz="1000" b="1" dirty="0"/>
              <a:t>   </a:t>
            </a:r>
            <a:r>
              <a:rPr lang="fr-BE" sz="1000" b="1" dirty="0">
                <a:solidFill>
                  <a:srgbClr val="0070C0"/>
                </a:solidFill>
              </a:rPr>
              <a:t>A</a:t>
            </a: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64" y="2631820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77" y="3212976"/>
            <a:ext cx="141008" cy="26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746" y="4853861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13" y="2236111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079415" y="224581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4456673" y="3640908"/>
            <a:ext cx="3600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45849"/>
            <a:ext cx="288032" cy="2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necteur droit 14"/>
          <p:cNvCxnSpPr/>
          <p:nvPr/>
        </p:nvCxnSpPr>
        <p:spPr>
          <a:xfrm>
            <a:off x="2339752" y="3345849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34" y="3589758"/>
            <a:ext cx="248157" cy="18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94" y="4509120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2" name="Connecteur droit 7171"/>
          <p:cNvCxnSpPr/>
          <p:nvPr/>
        </p:nvCxnSpPr>
        <p:spPr>
          <a:xfrm>
            <a:off x="3399934" y="4509120"/>
            <a:ext cx="307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613" y="3638724"/>
            <a:ext cx="381571" cy="22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155" y="3595389"/>
            <a:ext cx="448306" cy="31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4" name="Connecteur droit 7173"/>
          <p:cNvCxnSpPr/>
          <p:nvPr/>
        </p:nvCxnSpPr>
        <p:spPr>
          <a:xfrm>
            <a:off x="5899210" y="3648650"/>
            <a:ext cx="71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97" y="3753692"/>
            <a:ext cx="335386" cy="23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30" y="3817928"/>
            <a:ext cx="199545" cy="18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Connecteur droit 55"/>
          <p:cNvCxnSpPr/>
          <p:nvPr/>
        </p:nvCxnSpPr>
        <p:spPr>
          <a:xfrm>
            <a:off x="7038061" y="381792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5" name="Picture 13" descr="C:\Users\vande\AppData\Local\Temp\SNAGHTML1a80bea7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495" y="4509120"/>
            <a:ext cx="1176781" cy="30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Connecteur droit 7179"/>
          <p:cNvCxnSpPr/>
          <p:nvPr/>
        </p:nvCxnSpPr>
        <p:spPr>
          <a:xfrm>
            <a:off x="7827186" y="4630438"/>
            <a:ext cx="417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7407909" y="463043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8336395" y="463043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7407909" y="4581128"/>
            <a:ext cx="1204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7" name="ZoneTexte 7186"/>
          <p:cNvSpPr txBox="1"/>
          <p:nvPr/>
        </p:nvSpPr>
        <p:spPr>
          <a:xfrm>
            <a:off x="7498790" y="4853861"/>
            <a:ext cx="111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8215" name="Picture 23" descr="C:\Users\vande\AppData\Local\Temp\SNAGHTML1a871b9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71" y="4796630"/>
            <a:ext cx="1336501" cy="55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08" y="4860947"/>
            <a:ext cx="1124531" cy="25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Connecteur droit 86"/>
          <p:cNvCxnSpPr/>
          <p:nvPr/>
        </p:nvCxnSpPr>
        <p:spPr>
          <a:xfrm>
            <a:off x="7433983" y="4853861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7435495" y="4890291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7786275" y="4890291"/>
            <a:ext cx="31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7779652" y="4853861"/>
            <a:ext cx="320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8227854" y="4886402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8227853" y="4853861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372" y="5099169"/>
            <a:ext cx="1081602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87" y="771196"/>
            <a:ext cx="26193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037398" y="2396975"/>
            <a:ext cx="31066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rgbClr val="0070C0"/>
                </a:solidFill>
              </a:rPr>
              <a:t>1 Nand</a:t>
            </a:r>
            <a:r>
              <a:rPr lang="fr-BE" sz="800" dirty="0">
                <a:solidFill>
                  <a:srgbClr val="0070C0"/>
                </a:solidFill>
              </a:rPr>
              <a:t>2</a:t>
            </a:r>
            <a:r>
              <a:rPr lang="fr-BE" sz="1000" dirty="0">
                <a:solidFill>
                  <a:srgbClr val="0070C0"/>
                </a:solidFill>
              </a:rPr>
              <a:t> </a:t>
            </a:r>
          </a:p>
          <a:p>
            <a:r>
              <a:rPr lang="fr-BE" sz="1000" dirty="0">
                <a:solidFill>
                  <a:srgbClr val="00B050"/>
                </a:solidFill>
              </a:rPr>
              <a:t>1 Nand</a:t>
            </a:r>
            <a:r>
              <a:rPr lang="fr-BE" sz="800" dirty="0">
                <a:solidFill>
                  <a:srgbClr val="00B050"/>
                </a:solidFill>
              </a:rPr>
              <a:t>3</a:t>
            </a:r>
            <a:r>
              <a:rPr lang="fr-BE" sz="1000" dirty="0">
                <a:solidFill>
                  <a:srgbClr val="00B050"/>
                </a:solidFill>
              </a:rPr>
              <a:t> </a:t>
            </a:r>
            <a:r>
              <a:rPr lang="fr-BE" sz="1000" dirty="0">
                <a:solidFill>
                  <a:srgbClr val="00B050"/>
                </a:solidFill>
                <a:sym typeface="Wingdings" panose="05000000000000000000" pitchFamily="2" charset="2"/>
              </a:rPr>
              <a:t> 3 Nand</a:t>
            </a:r>
            <a:r>
              <a:rPr lang="fr-BE" sz="800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endParaRPr lang="fr-BE" sz="800" dirty="0">
              <a:solidFill>
                <a:srgbClr val="00B050"/>
              </a:solidFill>
            </a:endParaRPr>
          </a:p>
          <a:p>
            <a:r>
              <a:rPr lang="fr-BE" sz="1000" dirty="0">
                <a:solidFill>
                  <a:srgbClr val="7030A0"/>
                </a:solidFill>
              </a:rPr>
              <a:t>1 Nand</a:t>
            </a:r>
            <a:r>
              <a:rPr lang="fr-BE" sz="800" dirty="0">
                <a:solidFill>
                  <a:srgbClr val="7030A0"/>
                </a:solidFill>
              </a:rPr>
              <a:t>2</a:t>
            </a:r>
            <a:r>
              <a:rPr lang="fr-BE" sz="1000" dirty="0">
                <a:solidFill>
                  <a:srgbClr val="7030A0"/>
                </a:solidFill>
              </a:rPr>
              <a:t>  </a:t>
            </a:r>
          </a:p>
          <a:p>
            <a:r>
              <a:rPr lang="fr-BE" sz="1000" dirty="0">
                <a:solidFill>
                  <a:srgbClr val="FF9900"/>
                </a:solidFill>
              </a:rPr>
              <a:t>1 Nand</a:t>
            </a:r>
            <a:r>
              <a:rPr lang="fr-BE" sz="800" dirty="0">
                <a:solidFill>
                  <a:srgbClr val="FF9900"/>
                </a:solidFill>
              </a:rPr>
              <a:t>3</a:t>
            </a:r>
            <a:r>
              <a:rPr lang="fr-BE" sz="1000" dirty="0">
                <a:solidFill>
                  <a:srgbClr val="FF9900"/>
                </a:solidFill>
              </a:rPr>
              <a:t>  </a:t>
            </a:r>
            <a:r>
              <a:rPr lang="fr-BE" sz="1000" dirty="0">
                <a:solidFill>
                  <a:srgbClr val="FF9900"/>
                </a:solidFill>
                <a:sym typeface="Wingdings" panose="05000000000000000000" pitchFamily="2" charset="2"/>
              </a:rPr>
              <a:t> 3 Nand</a:t>
            </a:r>
            <a:r>
              <a:rPr lang="fr-BE" sz="800" dirty="0">
                <a:solidFill>
                  <a:srgbClr val="FF9900"/>
                </a:solidFill>
                <a:sym typeface="Wingdings" panose="05000000000000000000" pitchFamily="2" charset="2"/>
              </a:rPr>
              <a:t>2</a:t>
            </a:r>
          </a:p>
          <a:p>
            <a:endParaRPr lang="fr-BE" sz="800" dirty="0">
              <a:solidFill>
                <a:srgbClr val="FF9900"/>
              </a:solidFill>
              <a:sym typeface="Wingdings" panose="05000000000000000000" pitchFamily="2" charset="2"/>
            </a:endParaRPr>
          </a:p>
          <a:p>
            <a:r>
              <a:rPr lang="fr-BE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DONC 8 Nand</a:t>
            </a:r>
            <a:r>
              <a:rPr lang="fr-BE" sz="800" b="1" dirty="0">
                <a:solidFill>
                  <a:srgbClr val="FF0000"/>
                </a:solidFill>
                <a:sym typeface="Wingdings" panose="05000000000000000000" pitchFamily="2" charset="2"/>
              </a:rPr>
              <a:t>2 </a:t>
            </a:r>
            <a:r>
              <a:rPr lang="fr-BE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et 3 </a:t>
            </a:r>
            <a:r>
              <a:rPr lang="fr-BE" sz="1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inverseuses</a:t>
            </a:r>
            <a:r>
              <a:rPr lang="fr-BE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 donc 11 portes</a:t>
            </a:r>
            <a:endParaRPr lang="fr-BE" sz="1000" b="1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36673" y="1223174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>
                <a:solidFill>
                  <a:srgbClr val="FF0000"/>
                </a:solidFill>
              </a:rPr>
              <a:t>Autre méthode</a:t>
            </a:r>
            <a:r>
              <a:rPr lang="fr-BE" dirty="0"/>
              <a:t>: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9F91CA66-FA91-40B3-B1B0-D3D514D8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4" y="140480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2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sp>
        <p:nvSpPr>
          <p:cNvPr id="23" name="ZoneTexte 22"/>
          <p:cNvSpPr txBox="1"/>
          <p:nvPr/>
        </p:nvSpPr>
        <p:spPr>
          <a:xfrm>
            <a:off x="577573" y="2023017"/>
            <a:ext cx="129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800" dirty="0"/>
              <a:t>C    B      A</a:t>
            </a:r>
          </a:p>
        </p:txBody>
      </p:sp>
      <p:pic>
        <p:nvPicPr>
          <p:cNvPr id="8196" name="Picture 4" descr="C:\Users\vande\AppData\Local\Temp\SNAGHTML18fc87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62" y="1523484"/>
            <a:ext cx="7145428" cy="403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301122" y="1361673"/>
            <a:ext cx="940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 </a:t>
            </a:r>
            <a:r>
              <a:rPr lang="fr-BE" sz="1000" b="1" dirty="0">
                <a:solidFill>
                  <a:schemeClr val="accent3">
                    <a:lumMod val="75000"/>
                  </a:schemeClr>
                </a:solidFill>
              </a:rPr>
              <a:t>C </a:t>
            </a:r>
            <a:r>
              <a:rPr lang="fr-BE" sz="1000" b="1" dirty="0"/>
              <a:t> </a:t>
            </a:r>
            <a:r>
              <a:rPr lang="fr-BE" sz="1000" b="1" dirty="0">
                <a:solidFill>
                  <a:srgbClr val="FF0000"/>
                </a:solidFill>
              </a:rPr>
              <a:t>B</a:t>
            </a:r>
            <a:r>
              <a:rPr lang="fr-BE" sz="1000" b="1" dirty="0"/>
              <a:t>   </a:t>
            </a:r>
            <a:r>
              <a:rPr lang="fr-BE" sz="10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7187" name="ZoneTexte 7186"/>
          <p:cNvSpPr txBox="1"/>
          <p:nvPr/>
        </p:nvSpPr>
        <p:spPr>
          <a:xfrm>
            <a:off x="7498790" y="4853861"/>
            <a:ext cx="111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750661" y="1807949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1</a:t>
            </a:r>
          </a:p>
          <a:p>
            <a:r>
              <a:rPr lang="fr-BE" sz="800" dirty="0"/>
              <a:t>                    3</a:t>
            </a:r>
          </a:p>
          <a:p>
            <a:endParaRPr lang="fr-BE" sz="800" dirty="0"/>
          </a:p>
          <a:p>
            <a:r>
              <a:rPr lang="fr-BE" sz="800" dirty="0"/>
              <a:t>2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3458024" y="3140967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FF0000"/>
                </a:solidFill>
              </a:rPr>
              <a:t>4</a:t>
            </a:r>
          </a:p>
          <a:p>
            <a:r>
              <a:rPr lang="fr-BE" sz="800" dirty="0">
                <a:solidFill>
                  <a:srgbClr val="FF0000"/>
                </a:solidFill>
              </a:rPr>
              <a:t>                    6</a:t>
            </a:r>
          </a:p>
          <a:p>
            <a:endParaRPr lang="fr-BE" sz="800" dirty="0">
              <a:solidFill>
                <a:srgbClr val="FF0000"/>
              </a:solidFill>
            </a:endParaRPr>
          </a:p>
          <a:p>
            <a:r>
              <a:rPr lang="fr-BE" sz="8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1979712" y="1730629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4</a:t>
            </a:r>
          </a:p>
          <a:p>
            <a:r>
              <a:rPr lang="fr-BE" sz="800" dirty="0"/>
              <a:t>                    6</a:t>
            </a:r>
          </a:p>
          <a:p>
            <a:endParaRPr lang="fr-BE" sz="800" dirty="0"/>
          </a:p>
          <a:p>
            <a:r>
              <a:rPr lang="fr-BE" sz="800" dirty="0"/>
              <a:t>5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123728" y="2950695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FF0000"/>
                </a:solidFill>
              </a:rPr>
              <a:t>1</a:t>
            </a:r>
          </a:p>
          <a:p>
            <a:r>
              <a:rPr lang="fr-BE" sz="800" dirty="0">
                <a:solidFill>
                  <a:srgbClr val="FF0000"/>
                </a:solidFill>
              </a:rPr>
              <a:t>                    3</a:t>
            </a:r>
          </a:p>
          <a:p>
            <a:endParaRPr lang="fr-BE" sz="800" dirty="0">
              <a:solidFill>
                <a:srgbClr val="FF0000"/>
              </a:solidFill>
            </a:endParaRPr>
          </a:p>
          <a:p>
            <a:r>
              <a:rPr lang="fr-BE" sz="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5076056" y="323448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00B050"/>
                </a:solidFill>
              </a:rPr>
              <a:t>1</a:t>
            </a:r>
          </a:p>
          <a:p>
            <a:r>
              <a:rPr lang="fr-BE" sz="800" dirty="0">
                <a:solidFill>
                  <a:srgbClr val="00B050"/>
                </a:solidFill>
              </a:rPr>
              <a:t>                    3</a:t>
            </a:r>
          </a:p>
          <a:p>
            <a:endParaRPr lang="fr-BE" sz="800" dirty="0">
              <a:solidFill>
                <a:srgbClr val="00B050"/>
              </a:solidFill>
            </a:endParaRPr>
          </a:p>
          <a:p>
            <a:r>
              <a:rPr lang="fr-BE" sz="8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5940152" y="3277152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00B050"/>
                </a:solidFill>
              </a:rPr>
              <a:t>4</a:t>
            </a:r>
          </a:p>
          <a:p>
            <a:r>
              <a:rPr lang="fr-BE" sz="800" dirty="0">
                <a:solidFill>
                  <a:srgbClr val="00B050"/>
                </a:solidFill>
              </a:rPr>
              <a:t>                    6</a:t>
            </a:r>
          </a:p>
          <a:p>
            <a:endParaRPr lang="fr-BE" sz="800" dirty="0">
              <a:solidFill>
                <a:srgbClr val="00B050"/>
              </a:solidFill>
            </a:endParaRPr>
          </a:p>
          <a:p>
            <a:r>
              <a:rPr lang="fr-BE" sz="8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2267744" y="4087950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FF0000"/>
                </a:solidFill>
              </a:rPr>
              <a:t>12</a:t>
            </a:r>
          </a:p>
          <a:p>
            <a:r>
              <a:rPr lang="fr-BE" sz="800" dirty="0">
                <a:solidFill>
                  <a:srgbClr val="FF0000"/>
                </a:solidFill>
              </a:rPr>
              <a:t>                   11</a:t>
            </a:r>
          </a:p>
          <a:p>
            <a:endParaRPr lang="fr-BE" sz="800" dirty="0">
              <a:solidFill>
                <a:srgbClr val="FF0000"/>
              </a:solidFill>
            </a:endParaRPr>
          </a:p>
          <a:p>
            <a:r>
              <a:rPr lang="fr-BE" sz="8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919949" y="444468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FF0000"/>
                </a:solidFill>
              </a:rPr>
              <a:t>9</a:t>
            </a:r>
          </a:p>
          <a:p>
            <a:r>
              <a:rPr lang="fr-BE" sz="800" dirty="0">
                <a:solidFill>
                  <a:srgbClr val="FF0000"/>
                </a:solidFill>
              </a:rPr>
              <a:t>                    8</a:t>
            </a:r>
          </a:p>
          <a:p>
            <a:endParaRPr lang="fr-BE" sz="800" dirty="0">
              <a:solidFill>
                <a:srgbClr val="FF0000"/>
              </a:solidFill>
            </a:endParaRPr>
          </a:p>
          <a:p>
            <a:r>
              <a:rPr lang="fr-BE" sz="8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6804248" y="3500520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00B050"/>
                </a:solidFill>
              </a:rPr>
              <a:t>9</a:t>
            </a:r>
          </a:p>
          <a:p>
            <a:r>
              <a:rPr lang="fr-BE" sz="800" dirty="0">
                <a:solidFill>
                  <a:srgbClr val="00B050"/>
                </a:solidFill>
              </a:rPr>
              <a:t>                    8</a:t>
            </a:r>
          </a:p>
          <a:p>
            <a:endParaRPr lang="fr-BE" sz="800" dirty="0">
              <a:solidFill>
                <a:srgbClr val="00B050"/>
              </a:solidFill>
            </a:endParaRPr>
          </a:p>
          <a:p>
            <a:r>
              <a:rPr lang="fr-BE" sz="8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01619" y="275630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  9</a:t>
            </a:r>
          </a:p>
          <a:p>
            <a:r>
              <a:rPr lang="fr-BE" sz="800" dirty="0"/>
              <a:t>                  8</a:t>
            </a:r>
          </a:p>
          <a:p>
            <a:r>
              <a:rPr lang="fr-BE" sz="800" dirty="0"/>
              <a:t>  10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1321661" y="2822898"/>
            <a:ext cx="806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12</a:t>
            </a:r>
          </a:p>
          <a:p>
            <a:r>
              <a:rPr lang="fr-BE" sz="800" dirty="0"/>
              <a:t>                11</a:t>
            </a:r>
          </a:p>
          <a:p>
            <a:endParaRPr lang="fr-BE" sz="800" dirty="0"/>
          </a:p>
          <a:p>
            <a:r>
              <a:rPr lang="fr-BE" sz="800" dirty="0"/>
              <a:t>13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177734" y="1946449"/>
            <a:ext cx="1800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2411760" y="3143589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II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5364088" y="3434645"/>
            <a:ext cx="423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III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987869" y="2956301"/>
            <a:ext cx="278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>
                <a:solidFill>
                  <a:srgbClr val="FFFF00"/>
                </a:solidFill>
              </a:rPr>
              <a:t>I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592033" y="3022952"/>
            <a:ext cx="1800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987870" y="2023016"/>
            <a:ext cx="278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>
                <a:solidFill>
                  <a:srgbClr val="FFFF00"/>
                </a:solidFill>
              </a:rPr>
              <a:t>I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3700106" y="3357835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II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482539" y="4288004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II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1121324" y="4644740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>
                <a:solidFill>
                  <a:srgbClr val="FFFF00"/>
                </a:solidFill>
              </a:rPr>
              <a:t>II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6240770" y="3500520"/>
            <a:ext cx="423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III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032848" y="3726928"/>
            <a:ext cx="423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III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78" y="4471619"/>
            <a:ext cx="4465524" cy="183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Connecteur droit 77"/>
          <p:cNvCxnSpPr/>
          <p:nvPr/>
        </p:nvCxnSpPr>
        <p:spPr>
          <a:xfrm>
            <a:off x="6144921" y="4638415"/>
            <a:ext cx="95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6876256" y="4638416"/>
            <a:ext cx="73503" cy="1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7812360" y="4638415"/>
            <a:ext cx="95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5652120" y="4638415"/>
            <a:ext cx="95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516216" y="4639490"/>
            <a:ext cx="95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7360663" y="4638415"/>
            <a:ext cx="95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27847"/>
            <a:ext cx="1639846" cy="212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4E1B7457-244D-467E-918C-53DD852F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" y="220948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20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187" name="ZoneTexte 7186"/>
          <p:cNvSpPr txBox="1"/>
          <p:nvPr/>
        </p:nvSpPr>
        <p:spPr>
          <a:xfrm>
            <a:off x="7498790" y="4853861"/>
            <a:ext cx="111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27847"/>
            <a:ext cx="1639846" cy="212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56135" y="1556792"/>
            <a:ext cx="8631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Comment corriger un câblage.</a:t>
            </a:r>
          </a:p>
          <a:p>
            <a:endParaRPr lang="fr-BE" b="1" dirty="0">
              <a:solidFill>
                <a:srgbClr val="FF0000"/>
              </a:solidFill>
            </a:endParaRPr>
          </a:p>
          <a:p>
            <a:r>
              <a:rPr lang="fr-BE" dirty="0"/>
              <a:t>1- </a:t>
            </a:r>
            <a:r>
              <a:rPr lang="fr-BE" b="1" dirty="0"/>
              <a:t>dessiner</a:t>
            </a:r>
            <a:r>
              <a:rPr lang="fr-BE" dirty="0"/>
              <a:t> le schéma </a:t>
            </a:r>
            <a:r>
              <a:rPr lang="fr-BE" b="1" dirty="0"/>
              <a:t>et numéroter</a:t>
            </a:r>
            <a:r>
              <a:rPr lang="fr-BE" dirty="0"/>
              <a:t> les entrées sorties</a:t>
            </a:r>
          </a:p>
          <a:p>
            <a:r>
              <a:rPr lang="fr-BE" dirty="0"/>
              <a:t>2- établir </a:t>
            </a:r>
            <a:r>
              <a:rPr lang="fr-BE" b="1" dirty="0"/>
              <a:t>l’équation logique</a:t>
            </a:r>
          </a:p>
          <a:p>
            <a:r>
              <a:rPr lang="fr-BE" dirty="0"/>
              <a:t>2- </a:t>
            </a:r>
            <a:r>
              <a:rPr lang="fr-BE" b="1" dirty="0"/>
              <a:t>réaliser la TDV</a:t>
            </a:r>
          </a:p>
          <a:p>
            <a:r>
              <a:rPr lang="fr-BE" dirty="0"/>
              <a:t>	Si la TVD pratique </a:t>
            </a:r>
            <a:r>
              <a:rPr lang="fr-BE" b="1" dirty="0">
                <a:solidFill>
                  <a:srgbClr val="FF0000"/>
                </a:solidFill>
              </a:rPr>
              <a:t>ne correspond pas </a:t>
            </a:r>
            <a:r>
              <a:rPr lang="fr-BE" dirty="0"/>
              <a:t>à la TDV théorique:</a:t>
            </a:r>
          </a:p>
          <a:p>
            <a:r>
              <a:rPr lang="fr-BE" dirty="0"/>
              <a:t>		- se mettre dans la </a:t>
            </a:r>
            <a:r>
              <a:rPr lang="fr-BE" b="1" dirty="0">
                <a:solidFill>
                  <a:srgbClr val="00B050"/>
                </a:solidFill>
              </a:rPr>
              <a:t>configuration erronée</a:t>
            </a:r>
          </a:p>
          <a:p>
            <a:r>
              <a:rPr lang="fr-BE" dirty="0"/>
              <a:t>		- rechercher sur le schéma papier les </a:t>
            </a:r>
            <a:r>
              <a:rPr lang="fr-BE" b="1" dirty="0">
                <a:solidFill>
                  <a:srgbClr val="00B050"/>
                </a:solidFill>
              </a:rPr>
              <a:t>états logiques à la sortie 		  </a:t>
            </a:r>
            <a:r>
              <a:rPr lang="fr-BE" dirty="0"/>
              <a:t>de chaque porte </a:t>
            </a:r>
          </a:p>
          <a:p>
            <a:r>
              <a:rPr lang="fr-BE" dirty="0"/>
              <a:t>		- positionner </a:t>
            </a:r>
            <a:r>
              <a:rPr lang="fr-BE" b="1" dirty="0">
                <a:solidFill>
                  <a:srgbClr val="00B050"/>
                </a:solidFill>
              </a:rPr>
              <a:t>les switches </a:t>
            </a:r>
            <a:r>
              <a:rPr lang="fr-BE" dirty="0"/>
              <a:t>dans cette configuration</a:t>
            </a:r>
          </a:p>
          <a:p>
            <a:r>
              <a:rPr lang="fr-BE" dirty="0"/>
              <a:t>		- prendre le multimètre en position </a:t>
            </a:r>
            <a:r>
              <a:rPr lang="fr-BE" b="1" dirty="0">
                <a:solidFill>
                  <a:srgbClr val="00B050"/>
                </a:solidFill>
              </a:rPr>
              <a:t>voltmètre 20 V continu</a:t>
            </a:r>
            <a:r>
              <a:rPr lang="fr-BE" dirty="0"/>
              <a:t> et 			  vérifier les </a:t>
            </a:r>
            <a:r>
              <a:rPr lang="fr-BE" dirty="0">
                <a:solidFill>
                  <a:srgbClr val="00B050"/>
                </a:solidFill>
              </a:rPr>
              <a:t>états logiques</a:t>
            </a:r>
            <a:r>
              <a:rPr lang="fr-BE" dirty="0"/>
              <a:t>:</a:t>
            </a:r>
          </a:p>
          <a:p>
            <a:r>
              <a:rPr lang="fr-BE" dirty="0"/>
              <a:t>			- switches</a:t>
            </a:r>
          </a:p>
          <a:p>
            <a:r>
              <a:rPr lang="fr-BE" dirty="0"/>
              <a:t>			- la sortie de chaque porte</a:t>
            </a:r>
          </a:p>
          <a:p>
            <a:r>
              <a:rPr lang="fr-BE" dirty="0"/>
              <a:t>		- lorsque l’on constate une erreur, voir si c’est </a:t>
            </a:r>
            <a:r>
              <a:rPr lang="fr-BE" dirty="0">
                <a:solidFill>
                  <a:srgbClr val="7030A0"/>
                </a:solidFill>
              </a:rPr>
              <a:t>le câblage</a:t>
            </a:r>
            <a:r>
              <a:rPr lang="fr-BE" dirty="0"/>
              <a:t>, </a:t>
            </a:r>
            <a:r>
              <a:rPr lang="fr-BE"/>
              <a:t>la </a:t>
            </a:r>
            <a:r>
              <a:rPr lang="fr-BE">
                <a:solidFill>
                  <a:srgbClr val="7030A0"/>
                </a:solidFill>
              </a:rPr>
              <a:t>porte			 </a:t>
            </a:r>
            <a:r>
              <a:rPr lang="fr-BE" dirty="0">
                <a:solidFill>
                  <a:srgbClr val="7030A0"/>
                </a:solidFill>
              </a:rPr>
              <a:t>logique, un câble</a:t>
            </a:r>
            <a:r>
              <a:rPr lang="fr-BE" dirty="0"/>
              <a:t>… corriger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8F207AE-2DF2-48AD-AEA5-9A68094F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9156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0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980728"/>
            <a:ext cx="2016224" cy="26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7584" y="1484784"/>
            <a:ext cx="4859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Le théorème de de Morgan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1238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62" y="3951081"/>
            <a:ext cx="11906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77" y="3588489"/>
            <a:ext cx="4752528" cy="172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3995936" y="3622631"/>
                <a:ext cx="3816424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latin typeface="Arial" panose="020B0604020202020204" pitchFamily="34" charset="0"/>
                    <a:cs typeface="Arial" panose="020B0604020202020204" pitchFamily="34" charset="0"/>
                  </a:rPr>
                  <a:t>A   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/>
                          </a:rPr>
                          <m:t>A</m:t>
                        </m:r>
                      </m:e>
                    </m:bar>
                  </m:oMath>
                </a14:m>
                <a:endParaRPr lang="fr-B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622631"/>
                <a:ext cx="3816424" cy="401970"/>
              </a:xfrm>
              <a:prstGeom prst="rect">
                <a:avLst/>
              </a:prstGeom>
              <a:blipFill rotWithShape="1">
                <a:blip r:embed="rId6"/>
                <a:stretch>
                  <a:fillRect l="-1438" b="-242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995936" y="4403519"/>
                <a:ext cx="3816424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latin typeface="Arial" panose="020B0604020202020204" pitchFamily="34" charset="0"/>
                    <a:cs typeface="Arial" panose="020B0604020202020204" pitchFamily="34" charset="0"/>
                  </a:rPr>
                  <a:t>B   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/>
                          </a:rPr>
                          <m:t>B</m:t>
                        </m:r>
                      </m:e>
                    </m:bar>
                  </m:oMath>
                </a14:m>
                <a:endParaRPr lang="fr-B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403519"/>
                <a:ext cx="3816424" cy="401970"/>
              </a:xfrm>
              <a:prstGeom prst="rect">
                <a:avLst/>
              </a:prstGeom>
              <a:blipFill rotWithShape="1">
                <a:blip r:embed="rId7"/>
                <a:stretch>
                  <a:fillRect l="-1438" b="-2272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/>
          <p:cNvCxnSpPr/>
          <p:nvPr/>
        </p:nvCxnSpPr>
        <p:spPr>
          <a:xfrm flipV="1">
            <a:off x="4499992" y="3823616"/>
            <a:ext cx="576064" cy="7333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4624001" y="4511794"/>
            <a:ext cx="576064" cy="7333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5796136" y="4556930"/>
            <a:ext cx="576064" cy="7333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5733462" y="3774433"/>
            <a:ext cx="576064" cy="7333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1931516" y="2562002"/>
            <a:ext cx="264220" cy="16282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2803618" y="2562002"/>
            <a:ext cx="1048302" cy="12124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635347" y="5701898"/>
            <a:ext cx="344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</a:rPr>
              <a:t>1 NAND = 1 NAND</a:t>
            </a: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2005774" y="4666962"/>
            <a:ext cx="1054058" cy="10349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508104" y="4666961"/>
            <a:ext cx="1728192" cy="12657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1DC2CF28-F46F-4E4A-A004-8301117CF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5" y="313276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80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32875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La fonction AND</a:t>
            </a:r>
            <a:r>
              <a:rPr lang="fr-BE" sz="2400" b="1" u="sng" dirty="0"/>
              <a:t>3</a:t>
            </a:r>
            <a:r>
              <a:rPr lang="fr-BE" sz="2800" b="1" u="sng" dirty="0"/>
              <a:t>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29" y="3212976"/>
            <a:ext cx="4557470" cy="262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29" y="2323877"/>
            <a:ext cx="2371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059832" y="4256359"/>
                <a:ext cx="1196500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1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1000" b="0" i="1" smtClean="0">
                              <a:latin typeface="Cambria Math"/>
                            </a:rPr>
                            <m:t>𝐴𝐵</m:t>
                          </m:r>
                        </m:e>
                      </m:bar>
                    </m:oMath>
                  </m:oMathPara>
                </a14:m>
                <a:endParaRPr lang="fr-B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256359"/>
                <a:ext cx="1196500" cy="2643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408732" y="4410240"/>
                <a:ext cx="1196500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1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1000" b="0" i="1" smtClean="0">
                              <a:latin typeface="Cambria Math"/>
                            </a:rPr>
                            <m:t>𝐴𝐵𝐶</m:t>
                          </m:r>
                        </m:e>
                      </m:bar>
                    </m:oMath>
                  </m:oMathPara>
                </a14:m>
                <a:endParaRPr lang="fr-B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32" y="4410240"/>
                <a:ext cx="1196500" cy="2643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5508104" y="4941168"/>
            <a:ext cx="8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106525" y="4412120"/>
            <a:ext cx="8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63" y="799430"/>
            <a:ext cx="24955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DA646EF-0312-4349-8EEC-0D0C4E306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7228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00" y="1482602"/>
            <a:ext cx="2371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059832" y="4256359"/>
                <a:ext cx="1196500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1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1000" b="0" i="1" smtClean="0">
                              <a:latin typeface="Cambria Math"/>
                            </a:rPr>
                            <m:t>𝐴𝐵</m:t>
                          </m:r>
                        </m:e>
                      </m:bar>
                    </m:oMath>
                  </m:oMathPara>
                </a14:m>
                <a:endParaRPr lang="fr-B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256359"/>
                <a:ext cx="1196500" cy="2643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408732" y="4410240"/>
                <a:ext cx="1196500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1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1000" b="0" i="1" smtClean="0">
                              <a:latin typeface="Cambria Math"/>
                            </a:rPr>
                            <m:t>𝐴𝐵𝐶</m:t>
                          </m:r>
                        </m:e>
                      </m:bar>
                    </m:oMath>
                  </m:oMathPara>
                </a14:m>
                <a:endParaRPr lang="fr-B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32" y="4410240"/>
                <a:ext cx="1196500" cy="2643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5508104" y="4941168"/>
            <a:ext cx="8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106525" y="4412120"/>
            <a:ext cx="8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6542653" cy="363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9460"/>
            <a:ext cx="2016224" cy="26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5EF8174-153F-45ED-BBB8-C7629528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8" y="331673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5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35317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La fonction NAND</a:t>
            </a:r>
            <a:r>
              <a:rPr lang="fr-BE" sz="2400" b="1" u="sng" dirty="0"/>
              <a:t>3</a:t>
            </a:r>
            <a:r>
              <a:rPr lang="fr-BE" sz="2800" b="1" u="sng" dirty="0"/>
              <a:t>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08" y="1019175"/>
            <a:ext cx="20193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13" y="3476094"/>
            <a:ext cx="5299695" cy="272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4456996" y="4769565"/>
            <a:ext cx="448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464818" y="4617996"/>
                <a:ext cx="1196500" cy="229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800" b="0" i="1" smtClean="0">
                              <a:latin typeface="Cambria Math"/>
                            </a:rPr>
                            <m:t>𝐴𝐵</m:t>
                          </m:r>
                        </m:e>
                      </m:bar>
                    </m:oMath>
                  </m:oMathPara>
                </a14:m>
                <a:endParaRPr lang="fr-BE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18" y="4617996"/>
                <a:ext cx="1196500" cy="229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5148913" y="4790069"/>
                <a:ext cx="1196500" cy="229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800" b="0" i="1" smtClean="0">
                              <a:latin typeface="Cambria Math"/>
                            </a:rPr>
                            <m:t>𝐴𝐵𝐶</m:t>
                          </m:r>
                        </m:e>
                      </m:bar>
                    </m:oMath>
                  </m:oMathPara>
                </a14:m>
                <a:endParaRPr lang="fr-BE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913" y="4790069"/>
                <a:ext cx="1196500" cy="229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13" y="2401664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61" y="3644896"/>
            <a:ext cx="19417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71E1F939-4975-4DA5-85DB-CDB7A73AB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1" y="328465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9C611C1A-D47D-42D9-9362-DBCC6B35DF8A}"/>
                  </a:ext>
                </a:extLst>
              </p14:cNvPr>
              <p14:cNvContentPartPr/>
              <p14:nvPr/>
            </p14:nvContentPartPr>
            <p14:xfrm>
              <a:off x="5266422" y="5058809"/>
              <a:ext cx="86760" cy="417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9C611C1A-D47D-42D9-9362-DBCC6B35DF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62102" y="5054489"/>
                <a:ext cx="954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F9FB8096-3310-4C0D-ACA4-265EA781B97A}"/>
                  </a:ext>
                </a:extLst>
              </p14:cNvPr>
              <p14:cNvContentPartPr/>
              <p14:nvPr/>
            </p14:nvContentPartPr>
            <p14:xfrm>
              <a:off x="5250222" y="4985009"/>
              <a:ext cx="57240" cy="8604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F9FB8096-3310-4C0D-ACA4-265EA781B9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45902" y="4980689"/>
                <a:ext cx="6588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38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30315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La fonction OR</a:t>
            </a:r>
            <a:r>
              <a:rPr lang="fr-BE" sz="2400" b="1" u="sng" dirty="0"/>
              <a:t>3</a:t>
            </a:r>
            <a:r>
              <a:rPr lang="fr-BE" sz="2800" b="1" u="sng" dirty="0"/>
              <a:t>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45" y="120703"/>
            <a:ext cx="2447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73" y="1737643"/>
            <a:ext cx="2800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57" y="2589196"/>
            <a:ext cx="7081479" cy="370697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076056" y="4941168"/>
            <a:ext cx="750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13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AFAF8959-8D19-482B-8E51-890BCC6B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2" y="260648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85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1"/>
            <a:ext cx="6408712" cy="40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8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fr-BE" sz="8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blipFill rotWithShape="1">
                <a:blip r:embed="rId4"/>
                <a:stretch>
                  <a:fillRect r="-12727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1619672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1200" dirty="0"/>
              <a:t>C         B          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254" y="3068960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5" y="3861048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6" y="4814145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81128"/>
            <a:ext cx="1281881" cy="2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588" y="3645024"/>
            <a:ext cx="124306" cy="23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1" y="4875106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4CE4273-BF80-4F6A-B424-215A38BB1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2" y="299592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05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1"/>
            <a:ext cx="6408712" cy="40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8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fr-BE" sz="8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blipFill rotWithShape="1">
                <a:blip r:embed="rId4"/>
                <a:stretch>
                  <a:fillRect r="-12727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1619672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1200" dirty="0"/>
              <a:t>C         B          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254" y="3068960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5" y="3861048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6" y="4814145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81128"/>
            <a:ext cx="1281881" cy="2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73" y="2744024"/>
            <a:ext cx="765344" cy="32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78" y="3633235"/>
            <a:ext cx="141807" cy="26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1" y="4875106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7246887-70C5-40F8-8DFB-99F29293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01" y="299592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08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1"/>
            <a:ext cx="6408712" cy="40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8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fr-BE" sz="8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blipFill rotWithShape="1">
                <a:blip r:embed="rId4"/>
                <a:stretch>
                  <a:fillRect r="-12727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1619672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1200" dirty="0"/>
              <a:t>C         B          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254" y="3068960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5" y="3861048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6" y="4814145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81128"/>
            <a:ext cx="1281881" cy="2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73" y="2744024"/>
            <a:ext cx="765344" cy="32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89040"/>
            <a:ext cx="940484" cy="29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175" y="3718538"/>
            <a:ext cx="114755" cy="21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1" y="4875106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D7AF9412-94AE-4F90-83AE-29662AD01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0" y="206175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836903"/>
      </p:ext>
    </p:extLst>
  </p:cSld>
  <p:clrMapOvr>
    <a:masterClrMapping/>
  </p:clrMapOvr>
</p:sld>
</file>

<file path=ppt/theme/theme1.xml><?xml version="1.0" encoding="utf-8"?>
<a:theme xmlns:a="http://schemas.openxmlformats.org/drawingml/2006/main" name="HEH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HEH2020</Template>
  <TotalTime>0</TotalTime>
  <Words>417</Words>
  <Application>Microsoft Office PowerPoint</Application>
  <PresentationFormat>Affichage à l'écran (4:3)</PresentationFormat>
  <Paragraphs>148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Calibri</vt:lpstr>
      <vt:lpstr>Cambria Math</vt:lpstr>
      <vt:lpstr>HEH2020</vt:lpstr>
      <vt:lpstr>Manipulation 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formation, Grille des cours Denis MANDOUX (MDX) Michelle VANDEVILLE (VDV)</dc:title>
  <dc:creator>Vandeville</dc:creator>
  <cp:lastModifiedBy>VANDEVILLE Michelle</cp:lastModifiedBy>
  <cp:revision>316</cp:revision>
  <dcterms:created xsi:type="dcterms:W3CDTF">2011-08-30T07:05:33Z</dcterms:created>
  <dcterms:modified xsi:type="dcterms:W3CDTF">2023-11-06T15:14:02Z</dcterms:modified>
</cp:coreProperties>
</file>