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5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7B7"/>
    <a:srgbClr val="FFDDBE"/>
    <a:srgbClr val="7D7873"/>
    <a:srgbClr val="56575A"/>
    <a:srgbClr val="C91317"/>
    <a:srgbClr val="2B2B2B"/>
    <a:srgbClr val="9E2E5A"/>
    <a:srgbClr val="D4641A"/>
    <a:srgbClr val="1573B6"/>
    <a:srgbClr val="243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986E9-62B0-4133-A57F-F51B516B444B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BC1200ED-E775-4F38-B140-88153AD14649}">
      <dgm:prSet phldrT="[Texte]" custT="1"/>
      <dgm:spPr/>
      <dgm:t>
        <a:bodyPr/>
        <a:lstStyle/>
        <a:p>
          <a:r>
            <a:rPr lang="fr-BE" sz="1600" dirty="0">
              <a:latin typeface="Arial" panose="020B0604020202020204" pitchFamily="34" charset="0"/>
              <a:cs typeface="Arial" panose="020B0604020202020204" pitchFamily="34" charset="0"/>
            </a:rPr>
            <a:t>Instruction 1 </a:t>
          </a:r>
        </a:p>
      </dgm:t>
    </dgm:pt>
    <dgm:pt modelId="{036CA704-B20D-43C1-BD00-0D97A1D25E75}" type="parTrans" cxnId="{AD2C4F8C-332E-4394-A160-FB9259A5DA4B}">
      <dgm:prSet/>
      <dgm:spPr/>
      <dgm:t>
        <a:bodyPr/>
        <a:lstStyle/>
        <a:p>
          <a:endParaRPr lang="fr-BE"/>
        </a:p>
      </dgm:t>
    </dgm:pt>
    <dgm:pt modelId="{2DBFDBF1-83F4-4412-A2C5-4347AD724B5E}" type="sibTrans" cxnId="{AD2C4F8C-332E-4394-A160-FB9259A5DA4B}">
      <dgm:prSet/>
      <dgm:spPr/>
      <dgm:t>
        <a:bodyPr/>
        <a:lstStyle/>
        <a:p>
          <a:endParaRPr lang="fr-BE"/>
        </a:p>
      </dgm:t>
    </dgm:pt>
    <dgm:pt modelId="{2AF43B42-FDA2-4ECF-9C9B-1286BB97E205}">
      <dgm:prSet phldrT="[Texte]" custT="1"/>
      <dgm:spPr/>
      <dgm:t>
        <a:bodyPr/>
        <a:lstStyle/>
        <a:p>
          <a:r>
            <a:rPr lang="fr-BE" sz="1600" dirty="0">
              <a:latin typeface="Arial" panose="020B0604020202020204" pitchFamily="34" charset="0"/>
              <a:cs typeface="Arial" panose="020B0604020202020204" pitchFamily="34" charset="0"/>
            </a:rPr>
            <a:t>Instruction 2</a:t>
          </a:r>
        </a:p>
      </dgm:t>
    </dgm:pt>
    <dgm:pt modelId="{3EC30562-EBF1-4794-9A66-9C3BCE1DF249}" type="parTrans" cxnId="{37A6D535-FAF4-46E7-8482-F788C061AB92}">
      <dgm:prSet/>
      <dgm:spPr/>
      <dgm:t>
        <a:bodyPr/>
        <a:lstStyle/>
        <a:p>
          <a:endParaRPr lang="fr-BE"/>
        </a:p>
      </dgm:t>
    </dgm:pt>
    <dgm:pt modelId="{0B1C819E-9C35-4BFA-9D3A-22749B9BCB9B}" type="sibTrans" cxnId="{37A6D535-FAF4-46E7-8482-F788C061AB92}">
      <dgm:prSet/>
      <dgm:spPr/>
      <dgm:t>
        <a:bodyPr/>
        <a:lstStyle/>
        <a:p>
          <a:endParaRPr lang="fr-BE"/>
        </a:p>
      </dgm:t>
    </dgm:pt>
    <dgm:pt modelId="{70321AF4-6CCD-4067-BA28-4B0C92940732}">
      <dgm:prSet phldrT="[Texte]" custT="1"/>
      <dgm:spPr/>
      <dgm:t>
        <a:bodyPr/>
        <a:lstStyle/>
        <a:p>
          <a:r>
            <a:rPr lang="fr-BE" sz="1600" dirty="0">
              <a:latin typeface="Arial" panose="020B0604020202020204" pitchFamily="34" charset="0"/>
              <a:cs typeface="Arial" panose="020B0604020202020204" pitchFamily="34" charset="0"/>
            </a:rPr>
            <a:t>Instruction 3</a:t>
          </a:r>
        </a:p>
      </dgm:t>
    </dgm:pt>
    <dgm:pt modelId="{BEA46DF3-992C-4587-A211-45DC21397BC6}" type="parTrans" cxnId="{A485940A-AD81-4814-B471-384282DAD23C}">
      <dgm:prSet/>
      <dgm:spPr/>
      <dgm:t>
        <a:bodyPr/>
        <a:lstStyle/>
        <a:p>
          <a:endParaRPr lang="fr-BE"/>
        </a:p>
      </dgm:t>
    </dgm:pt>
    <dgm:pt modelId="{34C0C8BF-9DCD-4BE3-B9A4-1675F8C8C8FF}" type="sibTrans" cxnId="{A485940A-AD81-4814-B471-384282DAD23C}">
      <dgm:prSet/>
      <dgm:spPr/>
      <dgm:t>
        <a:bodyPr/>
        <a:lstStyle/>
        <a:p>
          <a:endParaRPr lang="fr-BE"/>
        </a:p>
      </dgm:t>
    </dgm:pt>
    <dgm:pt modelId="{6EBB7E70-E92E-4AD1-93FA-C8393F7A4389}">
      <dgm:prSet phldrT="[Texte]" custT="1"/>
      <dgm:spPr/>
      <dgm:t>
        <a:bodyPr/>
        <a:lstStyle/>
        <a:p>
          <a:r>
            <a:rPr lang="fr-BE" sz="1600" dirty="0">
              <a:latin typeface="Arial" panose="020B0604020202020204" pitchFamily="34" charset="0"/>
              <a:cs typeface="Arial" panose="020B0604020202020204" pitchFamily="34" charset="0"/>
            </a:rPr>
            <a:t>Instruction 4</a:t>
          </a:r>
        </a:p>
      </dgm:t>
    </dgm:pt>
    <dgm:pt modelId="{F19B1902-6CBD-4AF3-BD2F-0DAAF7C86448}" type="parTrans" cxnId="{2683B267-1D6F-44AA-807D-5126477EFEB6}">
      <dgm:prSet/>
      <dgm:spPr/>
      <dgm:t>
        <a:bodyPr/>
        <a:lstStyle/>
        <a:p>
          <a:endParaRPr lang="fr-BE"/>
        </a:p>
      </dgm:t>
    </dgm:pt>
    <dgm:pt modelId="{2BAC78BF-A6A8-4548-8D86-200E0592F9C8}" type="sibTrans" cxnId="{2683B267-1D6F-44AA-807D-5126477EFEB6}">
      <dgm:prSet/>
      <dgm:spPr/>
      <dgm:t>
        <a:bodyPr/>
        <a:lstStyle/>
        <a:p>
          <a:endParaRPr lang="fr-BE"/>
        </a:p>
      </dgm:t>
    </dgm:pt>
    <dgm:pt modelId="{8EE4ABC4-0959-4E27-874C-6694B2F38F7E}" type="pres">
      <dgm:prSet presAssocID="{D0A986E9-62B0-4133-A57F-F51B516B444B}" presName="linearFlow" presStyleCnt="0">
        <dgm:presLayoutVars>
          <dgm:resizeHandles val="exact"/>
        </dgm:presLayoutVars>
      </dgm:prSet>
      <dgm:spPr/>
    </dgm:pt>
    <dgm:pt modelId="{4AEBC3F4-014C-4869-80D5-0EFD2E6D259A}" type="pres">
      <dgm:prSet presAssocID="{BC1200ED-E775-4F38-B140-88153AD14649}" presName="node" presStyleLbl="node1" presStyleIdx="0" presStyleCnt="4">
        <dgm:presLayoutVars>
          <dgm:bulletEnabled val="1"/>
        </dgm:presLayoutVars>
      </dgm:prSet>
      <dgm:spPr/>
    </dgm:pt>
    <dgm:pt modelId="{ECD3D10C-F908-488C-8FF1-666B96E9C827}" type="pres">
      <dgm:prSet presAssocID="{2DBFDBF1-83F4-4412-A2C5-4347AD724B5E}" presName="sibTrans" presStyleLbl="sibTrans2D1" presStyleIdx="0" presStyleCnt="3"/>
      <dgm:spPr/>
    </dgm:pt>
    <dgm:pt modelId="{72672961-C535-4C07-B82C-1F5F33C23E06}" type="pres">
      <dgm:prSet presAssocID="{2DBFDBF1-83F4-4412-A2C5-4347AD724B5E}" presName="connectorText" presStyleLbl="sibTrans2D1" presStyleIdx="0" presStyleCnt="3"/>
      <dgm:spPr/>
    </dgm:pt>
    <dgm:pt modelId="{332D6B5F-ED75-4F61-B596-630D270D8102}" type="pres">
      <dgm:prSet presAssocID="{2AF43B42-FDA2-4ECF-9C9B-1286BB97E205}" presName="node" presStyleLbl="node1" presStyleIdx="1" presStyleCnt="4">
        <dgm:presLayoutVars>
          <dgm:bulletEnabled val="1"/>
        </dgm:presLayoutVars>
      </dgm:prSet>
      <dgm:spPr/>
    </dgm:pt>
    <dgm:pt modelId="{B6D958EA-E440-48DA-9E0C-6134D0ECF138}" type="pres">
      <dgm:prSet presAssocID="{0B1C819E-9C35-4BFA-9D3A-22749B9BCB9B}" presName="sibTrans" presStyleLbl="sibTrans2D1" presStyleIdx="1" presStyleCnt="3"/>
      <dgm:spPr/>
    </dgm:pt>
    <dgm:pt modelId="{F6618150-DE03-4B11-A9E7-EE92684F402D}" type="pres">
      <dgm:prSet presAssocID="{0B1C819E-9C35-4BFA-9D3A-22749B9BCB9B}" presName="connectorText" presStyleLbl="sibTrans2D1" presStyleIdx="1" presStyleCnt="3"/>
      <dgm:spPr/>
    </dgm:pt>
    <dgm:pt modelId="{08A9C091-5388-4C97-8B3F-7055F46B0590}" type="pres">
      <dgm:prSet presAssocID="{70321AF4-6CCD-4067-BA28-4B0C92940732}" presName="node" presStyleLbl="node1" presStyleIdx="2" presStyleCnt="4">
        <dgm:presLayoutVars>
          <dgm:bulletEnabled val="1"/>
        </dgm:presLayoutVars>
      </dgm:prSet>
      <dgm:spPr/>
    </dgm:pt>
    <dgm:pt modelId="{95FA1F2B-0361-4104-A4DA-89AB62AB47C3}" type="pres">
      <dgm:prSet presAssocID="{34C0C8BF-9DCD-4BE3-B9A4-1675F8C8C8FF}" presName="sibTrans" presStyleLbl="sibTrans2D1" presStyleIdx="2" presStyleCnt="3"/>
      <dgm:spPr/>
    </dgm:pt>
    <dgm:pt modelId="{0EB0E780-515D-453C-8F7D-A612F1380AC1}" type="pres">
      <dgm:prSet presAssocID="{34C0C8BF-9DCD-4BE3-B9A4-1675F8C8C8FF}" presName="connectorText" presStyleLbl="sibTrans2D1" presStyleIdx="2" presStyleCnt="3"/>
      <dgm:spPr/>
    </dgm:pt>
    <dgm:pt modelId="{0BEED7DC-DDDD-4CA2-A34E-4466A7BB28CE}" type="pres">
      <dgm:prSet presAssocID="{6EBB7E70-E92E-4AD1-93FA-C8393F7A4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D1FE2D05-0F45-4637-8603-CBF62EE8FE0D}" type="presOf" srcId="{6EBB7E70-E92E-4AD1-93FA-C8393F7A4389}" destId="{0BEED7DC-DDDD-4CA2-A34E-4466A7BB28CE}" srcOrd="0" destOrd="0" presId="urn:microsoft.com/office/officeart/2005/8/layout/process2"/>
    <dgm:cxn modelId="{A485940A-AD81-4814-B471-384282DAD23C}" srcId="{D0A986E9-62B0-4133-A57F-F51B516B444B}" destId="{70321AF4-6CCD-4067-BA28-4B0C92940732}" srcOrd="2" destOrd="0" parTransId="{BEA46DF3-992C-4587-A211-45DC21397BC6}" sibTransId="{34C0C8BF-9DCD-4BE3-B9A4-1675F8C8C8FF}"/>
    <dgm:cxn modelId="{9E29ED0F-A1A3-4692-8D3B-1D7E9D144EAC}" type="presOf" srcId="{0B1C819E-9C35-4BFA-9D3A-22749B9BCB9B}" destId="{B6D958EA-E440-48DA-9E0C-6134D0ECF138}" srcOrd="0" destOrd="0" presId="urn:microsoft.com/office/officeart/2005/8/layout/process2"/>
    <dgm:cxn modelId="{9653B334-F8E8-43EE-9380-AD09164FA70E}" type="presOf" srcId="{2DBFDBF1-83F4-4412-A2C5-4347AD724B5E}" destId="{72672961-C535-4C07-B82C-1F5F33C23E06}" srcOrd="1" destOrd="0" presId="urn:microsoft.com/office/officeart/2005/8/layout/process2"/>
    <dgm:cxn modelId="{37A6D535-FAF4-46E7-8482-F788C061AB92}" srcId="{D0A986E9-62B0-4133-A57F-F51B516B444B}" destId="{2AF43B42-FDA2-4ECF-9C9B-1286BB97E205}" srcOrd="1" destOrd="0" parTransId="{3EC30562-EBF1-4794-9A66-9C3BCE1DF249}" sibTransId="{0B1C819E-9C35-4BFA-9D3A-22749B9BCB9B}"/>
    <dgm:cxn modelId="{9A5FB93C-4344-465E-B5AA-9B54F5F3A45E}" type="presOf" srcId="{2AF43B42-FDA2-4ECF-9C9B-1286BB97E205}" destId="{332D6B5F-ED75-4F61-B596-630D270D8102}" srcOrd="0" destOrd="0" presId="urn:microsoft.com/office/officeart/2005/8/layout/process2"/>
    <dgm:cxn modelId="{2683B267-1D6F-44AA-807D-5126477EFEB6}" srcId="{D0A986E9-62B0-4133-A57F-F51B516B444B}" destId="{6EBB7E70-E92E-4AD1-93FA-C8393F7A4389}" srcOrd="3" destOrd="0" parTransId="{F19B1902-6CBD-4AF3-BD2F-0DAAF7C86448}" sibTransId="{2BAC78BF-A6A8-4548-8D86-200E0592F9C8}"/>
    <dgm:cxn modelId="{66B52F4D-46B6-422D-9E0D-AC767928823C}" type="presOf" srcId="{34C0C8BF-9DCD-4BE3-B9A4-1675F8C8C8FF}" destId="{0EB0E780-515D-453C-8F7D-A612F1380AC1}" srcOrd="1" destOrd="0" presId="urn:microsoft.com/office/officeart/2005/8/layout/process2"/>
    <dgm:cxn modelId="{963CBC4D-D19C-41A7-AC3B-4523D619CBF2}" type="presOf" srcId="{D0A986E9-62B0-4133-A57F-F51B516B444B}" destId="{8EE4ABC4-0959-4E27-874C-6694B2F38F7E}" srcOrd="0" destOrd="0" presId="urn:microsoft.com/office/officeart/2005/8/layout/process2"/>
    <dgm:cxn modelId="{F6357954-8172-4464-B0E8-9F9C9CFB194F}" type="presOf" srcId="{34C0C8BF-9DCD-4BE3-B9A4-1675F8C8C8FF}" destId="{95FA1F2B-0361-4104-A4DA-89AB62AB47C3}" srcOrd="0" destOrd="0" presId="urn:microsoft.com/office/officeart/2005/8/layout/process2"/>
    <dgm:cxn modelId="{B7B99D85-0A0F-45E6-A469-154E0FFC7BDB}" type="presOf" srcId="{70321AF4-6CCD-4067-BA28-4B0C92940732}" destId="{08A9C091-5388-4C97-8B3F-7055F46B0590}" srcOrd="0" destOrd="0" presId="urn:microsoft.com/office/officeart/2005/8/layout/process2"/>
    <dgm:cxn modelId="{AD2C4F8C-332E-4394-A160-FB9259A5DA4B}" srcId="{D0A986E9-62B0-4133-A57F-F51B516B444B}" destId="{BC1200ED-E775-4F38-B140-88153AD14649}" srcOrd="0" destOrd="0" parTransId="{036CA704-B20D-43C1-BD00-0D97A1D25E75}" sibTransId="{2DBFDBF1-83F4-4412-A2C5-4347AD724B5E}"/>
    <dgm:cxn modelId="{BB8FA69C-9375-4769-83E8-C2843D004272}" type="presOf" srcId="{BC1200ED-E775-4F38-B140-88153AD14649}" destId="{4AEBC3F4-014C-4869-80D5-0EFD2E6D259A}" srcOrd="0" destOrd="0" presId="urn:microsoft.com/office/officeart/2005/8/layout/process2"/>
    <dgm:cxn modelId="{CE778FC5-5D84-4EF1-B1D9-9407E0278D22}" type="presOf" srcId="{2DBFDBF1-83F4-4412-A2C5-4347AD724B5E}" destId="{ECD3D10C-F908-488C-8FF1-666B96E9C827}" srcOrd="0" destOrd="0" presId="urn:microsoft.com/office/officeart/2005/8/layout/process2"/>
    <dgm:cxn modelId="{1FFF3DF3-1568-44F1-8028-688D20972E58}" type="presOf" srcId="{0B1C819E-9C35-4BFA-9D3A-22749B9BCB9B}" destId="{F6618150-DE03-4B11-A9E7-EE92684F402D}" srcOrd="1" destOrd="0" presId="urn:microsoft.com/office/officeart/2005/8/layout/process2"/>
    <dgm:cxn modelId="{497BBE4F-2D37-4854-B169-BDC431D8260B}" type="presParOf" srcId="{8EE4ABC4-0959-4E27-874C-6694B2F38F7E}" destId="{4AEBC3F4-014C-4869-80D5-0EFD2E6D259A}" srcOrd="0" destOrd="0" presId="urn:microsoft.com/office/officeart/2005/8/layout/process2"/>
    <dgm:cxn modelId="{3428C33F-7981-41FD-AF7E-AC4AC5482694}" type="presParOf" srcId="{8EE4ABC4-0959-4E27-874C-6694B2F38F7E}" destId="{ECD3D10C-F908-488C-8FF1-666B96E9C827}" srcOrd="1" destOrd="0" presId="urn:microsoft.com/office/officeart/2005/8/layout/process2"/>
    <dgm:cxn modelId="{4EFC79E3-F456-4E5E-9A25-A7EEA46B8760}" type="presParOf" srcId="{ECD3D10C-F908-488C-8FF1-666B96E9C827}" destId="{72672961-C535-4C07-B82C-1F5F33C23E06}" srcOrd="0" destOrd="0" presId="urn:microsoft.com/office/officeart/2005/8/layout/process2"/>
    <dgm:cxn modelId="{B8D49E31-7B2A-4D38-86E4-9D3E0ABE05F9}" type="presParOf" srcId="{8EE4ABC4-0959-4E27-874C-6694B2F38F7E}" destId="{332D6B5F-ED75-4F61-B596-630D270D8102}" srcOrd="2" destOrd="0" presId="urn:microsoft.com/office/officeart/2005/8/layout/process2"/>
    <dgm:cxn modelId="{278C8F82-CF64-497B-8D39-D85C44F3D5A8}" type="presParOf" srcId="{8EE4ABC4-0959-4E27-874C-6694B2F38F7E}" destId="{B6D958EA-E440-48DA-9E0C-6134D0ECF138}" srcOrd="3" destOrd="0" presId="urn:microsoft.com/office/officeart/2005/8/layout/process2"/>
    <dgm:cxn modelId="{B9FA3322-AF90-43B6-9429-A2BB98C14B8D}" type="presParOf" srcId="{B6D958EA-E440-48DA-9E0C-6134D0ECF138}" destId="{F6618150-DE03-4B11-A9E7-EE92684F402D}" srcOrd="0" destOrd="0" presId="urn:microsoft.com/office/officeart/2005/8/layout/process2"/>
    <dgm:cxn modelId="{F64E0AD3-648C-4A86-90FD-502DB7A6AAA6}" type="presParOf" srcId="{8EE4ABC4-0959-4E27-874C-6694B2F38F7E}" destId="{08A9C091-5388-4C97-8B3F-7055F46B0590}" srcOrd="4" destOrd="0" presId="urn:microsoft.com/office/officeart/2005/8/layout/process2"/>
    <dgm:cxn modelId="{FFC10B76-071C-400E-88E3-0C806BEC62F9}" type="presParOf" srcId="{8EE4ABC4-0959-4E27-874C-6694B2F38F7E}" destId="{95FA1F2B-0361-4104-A4DA-89AB62AB47C3}" srcOrd="5" destOrd="0" presId="urn:microsoft.com/office/officeart/2005/8/layout/process2"/>
    <dgm:cxn modelId="{6186E777-ABBA-46EF-8083-29ACCEF46D32}" type="presParOf" srcId="{95FA1F2B-0361-4104-A4DA-89AB62AB47C3}" destId="{0EB0E780-515D-453C-8F7D-A612F1380AC1}" srcOrd="0" destOrd="0" presId="urn:microsoft.com/office/officeart/2005/8/layout/process2"/>
    <dgm:cxn modelId="{08025B4A-0105-4190-8781-6EB38DD43AA1}" type="presParOf" srcId="{8EE4ABC4-0959-4E27-874C-6694B2F38F7E}" destId="{0BEED7DC-DDDD-4CA2-A34E-4466A7BB28C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BC3F4-014C-4869-80D5-0EFD2E6D259A}">
      <dsp:nvSpPr>
        <dsp:cNvPr id="0" name=""/>
        <dsp:cNvSpPr/>
      </dsp:nvSpPr>
      <dsp:spPr>
        <a:xfrm>
          <a:off x="3603136" y="1990"/>
          <a:ext cx="1332889" cy="740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>
              <a:latin typeface="Arial" panose="020B0604020202020204" pitchFamily="34" charset="0"/>
              <a:cs typeface="Arial" panose="020B0604020202020204" pitchFamily="34" charset="0"/>
            </a:rPr>
            <a:t>Instruction 1 </a:t>
          </a:r>
        </a:p>
      </dsp:txBody>
      <dsp:txXfrm>
        <a:off x="3624824" y="23678"/>
        <a:ext cx="1289513" cy="697118"/>
      </dsp:txXfrm>
    </dsp:sp>
    <dsp:sp modelId="{ECD3D10C-F908-488C-8FF1-666B96E9C827}">
      <dsp:nvSpPr>
        <dsp:cNvPr id="0" name=""/>
        <dsp:cNvSpPr/>
      </dsp:nvSpPr>
      <dsp:spPr>
        <a:xfrm rot="5400000">
          <a:off x="4130738" y="760997"/>
          <a:ext cx="277685" cy="33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400" kern="1200"/>
        </a:p>
      </dsp:txBody>
      <dsp:txXfrm rot="-5400000">
        <a:off x="4169614" y="788766"/>
        <a:ext cx="199934" cy="194380"/>
      </dsp:txXfrm>
    </dsp:sp>
    <dsp:sp modelId="{332D6B5F-ED75-4F61-B596-630D270D8102}">
      <dsp:nvSpPr>
        <dsp:cNvPr id="0" name=""/>
        <dsp:cNvSpPr/>
      </dsp:nvSpPr>
      <dsp:spPr>
        <a:xfrm>
          <a:off x="3603136" y="1112732"/>
          <a:ext cx="1332889" cy="740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>
              <a:latin typeface="Arial" panose="020B0604020202020204" pitchFamily="34" charset="0"/>
              <a:cs typeface="Arial" panose="020B0604020202020204" pitchFamily="34" charset="0"/>
            </a:rPr>
            <a:t>Instruction 2</a:t>
          </a:r>
        </a:p>
      </dsp:txBody>
      <dsp:txXfrm>
        <a:off x="3624824" y="1134420"/>
        <a:ext cx="1289513" cy="697118"/>
      </dsp:txXfrm>
    </dsp:sp>
    <dsp:sp modelId="{B6D958EA-E440-48DA-9E0C-6134D0ECF138}">
      <dsp:nvSpPr>
        <dsp:cNvPr id="0" name=""/>
        <dsp:cNvSpPr/>
      </dsp:nvSpPr>
      <dsp:spPr>
        <a:xfrm rot="5400000">
          <a:off x="4130738" y="1871738"/>
          <a:ext cx="277685" cy="33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400" kern="1200"/>
        </a:p>
      </dsp:txBody>
      <dsp:txXfrm rot="-5400000">
        <a:off x="4169614" y="1899507"/>
        <a:ext cx="199934" cy="194380"/>
      </dsp:txXfrm>
    </dsp:sp>
    <dsp:sp modelId="{08A9C091-5388-4C97-8B3F-7055F46B0590}">
      <dsp:nvSpPr>
        <dsp:cNvPr id="0" name=""/>
        <dsp:cNvSpPr/>
      </dsp:nvSpPr>
      <dsp:spPr>
        <a:xfrm>
          <a:off x="3603136" y="2223473"/>
          <a:ext cx="1332889" cy="740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>
              <a:latin typeface="Arial" panose="020B0604020202020204" pitchFamily="34" charset="0"/>
              <a:cs typeface="Arial" panose="020B0604020202020204" pitchFamily="34" charset="0"/>
            </a:rPr>
            <a:t>Instruction 3</a:t>
          </a:r>
        </a:p>
      </dsp:txBody>
      <dsp:txXfrm>
        <a:off x="3624824" y="2245161"/>
        <a:ext cx="1289513" cy="697118"/>
      </dsp:txXfrm>
    </dsp:sp>
    <dsp:sp modelId="{95FA1F2B-0361-4104-A4DA-89AB62AB47C3}">
      <dsp:nvSpPr>
        <dsp:cNvPr id="0" name=""/>
        <dsp:cNvSpPr/>
      </dsp:nvSpPr>
      <dsp:spPr>
        <a:xfrm rot="5400000">
          <a:off x="4130738" y="2982480"/>
          <a:ext cx="277685" cy="33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400" kern="1200"/>
        </a:p>
      </dsp:txBody>
      <dsp:txXfrm rot="-5400000">
        <a:off x="4169614" y="3010249"/>
        <a:ext cx="199934" cy="194380"/>
      </dsp:txXfrm>
    </dsp:sp>
    <dsp:sp modelId="{0BEED7DC-DDDD-4CA2-A34E-4466A7BB28CE}">
      <dsp:nvSpPr>
        <dsp:cNvPr id="0" name=""/>
        <dsp:cNvSpPr/>
      </dsp:nvSpPr>
      <dsp:spPr>
        <a:xfrm>
          <a:off x="3603136" y="3334215"/>
          <a:ext cx="1332889" cy="740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>
              <a:latin typeface="Arial" panose="020B0604020202020204" pitchFamily="34" charset="0"/>
              <a:cs typeface="Arial" panose="020B0604020202020204" pitchFamily="34" charset="0"/>
            </a:rPr>
            <a:t>Instruction 4</a:t>
          </a:r>
        </a:p>
      </dsp:txBody>
      <dsp:txXfrm>
        <a:off x="3624824" y="3355903"/>
        <a:ext cx="1289513" cy="697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18-09-23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18-09-23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98D2647-0ED9-4B35-B03D-E6182615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 a = a + 1</a:t>
            </a:r>
          </a:p>
          <a:p>
            <a:endParaRPr lang="fr-BE" i="1" dirty="0"/>
          </a:p>
          <a:p>
            <a:pPr marL="457200" lvl="1" indent="0">
              <a:buNone/>
            </a:pPr>
            <a:r>
              <a:rPr lang="fr-BE" dirty="0"/>
              <a:t>Combien vaut </a:t>
            </a:r>
            <a:r>
              <a:rPr lang="fr-BE" i="1" dirty="0"/>
              <a:t>a</a:t>
            </a:r>
            <a:r>
              <a:rPr lang="fr-BE" dirty="0"/>
              <a:t> ?</a:t>
            </a:r>
          </a:p>
          <a:p>
            <a:pPr marL="0" indent="0">
              <a:buNone/>
            </a:pPr>
            <a:endParaRPr lang="fr-BE" i="1" dirty="0"/>
          </a:p>
          <a:p>
            <a:r>
              <a:rPr lang="fr-BE" dirty="0"/>
              <a:t>Important d’initialiser pour ne pas obtenir des résultats incohérents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379B5F-CB97-4DD0-B621-9D55EC7F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L’initialisation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DA49C8-74F1-46BB-A19A-66C3F742D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92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854D071-8433-43C2-B48F-35D7D2E6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Exercice n°1 :</a:t>
            </a:r>
          </a:p>
          <a:p>
            <a:endParaRPr lang="fr-BE" dirty="0"/>
          </a:p>
          <a:p>
            <a:pPr marL="457200" lvl="1" indent="0" algn="ctr">
              <a:buNone/>
            </a:pPr>
            <a:r>
              <a:rPr lang="fr-BE" i="1" dirty="0"/>
              <a:t>n1 = 5</a:t>
            </a:r>
          </a:p>
          <a:p>
            <a:pPr marL="457200" lvl="1" indent="0" algn="ctr">
              <a:buNone/>
            </a:pPr>
            <a:r>
              <a:rPr lang="fr-BE" i="1" dirty="0"/>
              <a:t>n2 = 7</a:t>
            </a:r>
          </a:p>
          <a:p>
            <a:pPr marL="457200" lvl="1" indent="0" algn="ctr">
              <a:buNone/>
            </a:pPr>
            <a:r>
              <a:rPr lang="fr-BE" i="1" dirty="0"/>
              <a:t>n1 = n2</a:t>
            </a:r>
          </a:p>
          <a:p>
            <a:pPr marL="457200" lvl="1" indent="0" algn="ctr">
              <a:buNone/>
            </a:pPr>
            <a:r>
              <a:rPr lang="fr-BE" i="1" dirty="0"/>
              <a:t>n2 = n1</a:t>
            </a:r>
          </a:p>
          <a:p>
            <a:pPr marL="457200" lvl="1" indent="0" algn="ctr">
              <a:buNone/>
            </a:pPr>
            <a:endParaRPr lang="fr-BE" dirty="0"/>
          </a:p>
          <a:p>
            <a:pPr marL="457200" lvl="1" indent="0" algn="ctr">
              <a:buNone/>
            </a:pPr>
            <a:r>
              <a:rPr lang="fr-BE" dirty="0"/>
              <a:t>Que vaut</a:t>
            </a:r>
            <a:r>
              <a:rPr lang="fr-BE" i="1" dirty="0"/>
              <a:t> n1 </a:t>
            </a:r>
            <a:r>
              <a:rPr lang="fr-BE" dirty="0"/>
              <a:t>et </a:t>
            </a:r>
            <a:r>
              <a:rPr lang="fr-BE" i="1" dirty="0"/>
              <a:t>n2</a:t>
            </a:r>
            <a:r>
              <a:rPr lang="fr-BE" dirty="0"/>
              <a:t> ?</a:t>
            </a:r>
          </a:p>
          <a:p>
            <a:pPr marL="457200" lvl="1" indent="0" algn="ctr">
              <a:buNone/>
            </a:pPr>
            <a:r>
              <a:rPr lang="fr-BE" i="1" dirty="0"/>
              <a:t>n1</a:t>
            </a:r>
            <a:r>
              <a:rPr lang="fr-BE" dirty="0"/>
              <a:t> = 7 et </a:t>
            </a:r>
            <a:r>
              <a:rPr lang="fr-BE" i="1" dirty="0"/>
              <a:t>n2</a:t>
            </a:r>
            <a:r>
              <a:rPr lang="fr-BE" dirty="0"/>
              <a:t> = 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718A30-F7C6-4CC7-8118-70B4AA1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4D6CD4-9CB3-47EF-A8CA-B8F01B20E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62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854D071-8433-43C2-B48F-35D7D2E6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Exercice n°2 :</a:t>
            </a:r>
          </a:p>
          <a:p>
            <a:endParaRPr lang="fr-BE" dirty="0"/>
          </a:p>
          <a:p>
            <a:pPr marL="457200" lvl="1" indent="0" algn="ctr">
              <a:buNone/>
            </a:pPr>
            <a:r>
              <a:rPr lang="fr-BE" i="1" dirty="0"/>
              <a:t>a = 5</a:t>
            </a:r>
          </a:p>
          <a:p>
            <a:pPr marL="457200" lvl="1" indent="0" algn="ctr">
              <a:buNone/>
            </a:pPr>
            <a:r>
              <a:rPr lang="fr-BE" i="1" dirty="0"/>
              <a:t>b = a + 7</a:t>
            </a:r>
          </a:p>
          <a:p>
            <a:pPr marL="457200" lvl="1" indent="0" algn="ctr">
              <a:buNone/>
            </a:pPr>
            <a:r>
              <a:rPr lang="fr-BE" i="1" dirty="0"/>
              <a:t>a = a - 1</a:t>
            </a:r>
          </a:p>
          <a:p>
            <a:pPr marL="457200" lvl="1" indent="0" algn="ctr">
              <a:buNone/>
            </a:pPr>
            <a:r>
              <a:rPr lang="fr-BE" i="1" dirty="0"/>
              <a:t>b = a + 3</a:t>
            </a:r>
          </a:p>
          <a:p>
            <a:pPr marL="457200" lvl="1" indent="0" algn="ctr">
              <a:buNone/>
            </a:pPr>
            <a:endParaRPr lang="fr-BE" dirty="0"/>
          </a:p>
          <a:p>
            <a:pPr marL="457200" lvl="1" indent="0" algn="ctr">
              <a:buNone/>
            </a:pPr>
            <a:r>
              <a:rPr lang="fr-BE" dirty="0"/>
              <a:t>Que vaut </a:t>
            </a:r>
            <a:r>
              <a:rPr lang="fr-BE" i="1" dirty="0"/>
              <a:t>a</a:t>
            </a:r>
            <a:r>
              <a:rPr lang="fr-BE" dirty="0"/>
              <a:t> et </a:t>
            </a:r>
            <a:r>
              <a:rPr lang="fr-BE" i="1" dirty="0"/>
              <a:t>b </a:t>
            </a:r>
            <a:r>
              <a:rPr lang="fr-BE" dirty="0"/>
              <a:t>?</a:t>
            </a:r>
          </a:p>
          <a:p>
            <a:pPr marL="457200" lvl="1" indent="0" algn="ctr">
              <a:buNone/>
            </a:pPr>
            <a:r>
              <a:rPr lang="fr-BE" i="1" dirty="0"/>
              <a:t>a</a:t>
            </a:r>
            <a:r>
              <a:rPr lang="fr-BE" dirty="0"/>
              <a:t> = 4 et </a:t>
            </a:r>
            <a:r>
              <a:rPr lang="fr-BE" i="1" dirty="0"/>
              <a:t>b</a:t>
            </a:r>
            <a:r>
              <a:rPr lang="fr-BE" dirty="0"/>
              <a:t> = 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718A30-F7C6-4CC7-8118-70B4AA1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4D6CD4-9CB3-47EF-A8CA-B8F01B20E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8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A9C4E20-76A9-4B1A-AEFA-29C52379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Opérations fréquentes :</a:t>
            </a:r>
          </a:p>
          <a:p>
            <a:pPr lvl="1">
              <a:buFontTx/>
              <a:buChar char="-"/>
            </a:pPr>
            <a:r>
              <a:rPr lang="fr-BE" dirty="0"/>
              <a:t>+</a:t>
            </a:r>
          </a:p>
          <a:p>
            <a:pPr lvl="1">
              <a:buFontTx/>
              <a:buChar char="-"/>
            </a:pPr>
            <a:r>
              <a:rPr lang="fr-BE" dirty="0"/>
              <a:t>-</a:t>
            </a:r>
          </a:p>
          <a:p>
            <a:pPr lvl="1">
              <a:buFontTx/>
              <a:buChar char="-"/>
            </a:pPr>
            <a:r>
              <a:rPr lang="fr-BE" dirty="0"/>
              <a:t>*</a:t>
            </a:r>
          </a:p>
          <a:p>
            <a:pPr lvl="1">
              <a:buFontTx/>
              <a:buChar char="-"/>
            </a:pPr>
            <a:r>
              <a:rPr lang="fr-BE" dirty="0"/>
              <a:t>/</a:t>
            </a:r>
          </a:p>
          <a:p>
            <a:pPr lvl="1">
              <a:buFontTx/>
              <a:buChar char="-"/>
            </a:pPr>
            <a:r>
              <a:rPr lang="fr-BE" dirty="0"/>
              <a:t>%</a:t>
            </a:r>
          </a:p>
          <a:p>
            <a:endParaRPr lang="fr-BE" dirty="0"/>
          </a:p>
          <a:p>
            <a:r>
              <a:rPr lang="fr-BE" dirty="0"/>
              <a:t> Règles de priorités des opérations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E74AD2-4A26-4CBC-90B2-0AD3F8D6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opérations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2528D8-599D-491C-86F3-6C47DB18A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5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235C7D-0C9D-4883-B049-11592E7E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Opérateurs de comparaison :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A4B42F4-FACB-4AED-A2D0-F5EB0E6A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DFB1E-545A-47B2-BEB4-CE7899E6A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A9D20B-51CE-4E2B-B443-1DF19977B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37808"/>
              </p:ext>
            </p:extLst>
          </p:nvPr>
        </p:nvGraphicFramePr>
        <p:xfrm>
          <a:off x="1305098" y="2337546"/>
          <a:ext cx="631490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57451">
                  <a:extLst>
                    <a:ext uri="{9D8B030D-6E8A-4147-A177-3AD203B41FA5}">
                      <a16:colId xmlns:a16="http://schemas.microsoft.com/office/drawing/2014/main" val="3124778713"/>
                    </a:ext>
                  </a:extLst>
                </a:gridCol>
                <a:gridCol w="3157451">
                  <a:extLst>
                    <a:ext uri="{9D8B030D-6E8A-4147-A177-3AD203B41FA5}">
                      <a16:colId xmlns:a16="http://schemas.microsoft.com/office/drawing/2014/main" val="134029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Opérateur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0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plus grand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6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plus petit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7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plus grand ou égal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0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plus petit ou égal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5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égale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différent 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7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00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BF710C-0F60-4375-B9C7-DD404912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Opérateurs logiques :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D6B1F0-9B04-4AA8-ADCA-DAA6F482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1C0BEC-771E-406F-A9AB-6D032838F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A402CCF-17DF-48B2-B749-7A55B2B9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873"/>
              </p:ext>
            </p:extLst>
          </p:nvPr>
        </p:nvGraphicFramePr>
        <p:xfrm>
          <a:off x="1524000" y="2752465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455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540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Opérateur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/ 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1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/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not /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8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3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50738C7B-78D0-4FE6-935E-9893768D7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69695"/>
              </p:ext>
            </p:extLst>
          </p:nvPr>
        </p:nvGraphicFramePr>
        <p:xfrm>
          <a:off x="319088" y="1898650"/>
          <a:ext cx="8539162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FCAF357D-266A-4235-B5F0-234374FC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465" y="228600"/>
            <a:ext cx="5549785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FE77D-2CD2-4261-BDC4-F8672AA7F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24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922ECA-A139-4BE4-B113-553A4982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Permet de choisir un bloc d’instructions en fonction d’une condition ou d’une valeur.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265AE1-0447-4878-B79C-FD45CF2F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54" y="228600"/>
            <a:ext cx="5558096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CD8A9A-E81B-4ACB-97A1-9A50CF68A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BD42ED-5BF0-46E4-9CE4-AE51B7CD4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5" y="2627073"/>
            <a:ext cx="4222129" cy="41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C0E8902-0D5A-485D-8F19-0B6515C3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28600"/>
            <a:ext cx="5657849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08038-D676-4B4F-ACAD-7126E25C8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9D4116-6E0D-44A2-8AF0-62F795809C4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5750" y="2941293"/>
            <a:ext cx="4228061" cy="196977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(test expression)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run code if test expression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run code if test expression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00E1CB-B6C1-46F0-90FE-4C7305DB904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1999" y="3013123"/>
            <a:ext cx="4286249" cy="182610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D5D5D5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D5D5D5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if test expression: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Body of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D5D5D5"/>
                </a:solidFill>
                <a:latin typeface="droid sans mono"/>
              </a:rPr>
              <a:t>    </a:t>
            </a:r>
            <a:r>
              <a:rPr lang="fr-FR" altLang="fr-FR" sz="1600" dirty="0">
                <a:solidFill>
                  <a:srgbClr val="FFDDBE"/>
                </a:solidFill>
                <a:latin typeface="droid sans mono"/>
              </a:rPr>
              <a:t>//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Body of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4C0D46-C4F4-4A54-B822-3FFCB161DCB3}"/>
              </a:ext>
            </a:extLst>
          </p:cNvPr>
          <p:cNvSpPr txBox="1"/>
          <p:nvPr/>
        </p:nvSpPr>
        <p:spPr>
          <a:xfrm>
            <a:off x="1986846" y="25719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En C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0766ED-174C-44F3-A75B-0369F149E5E6}"/>
              </a:ext>
            </a:extLst>
          </p:cNvPr>
          <p:cNvSpPr txBox="1"/>
          <p:nvPr/>
        </p:nvSpPr>
        <p:spPr>
          <a:xfrm>
            <a:off x="6159825" y="257196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En Python :</a:t>
            </a:r>
          </a:p>
        </p:txBody>
      </p:sp>
    </p:spTree>
    <p:extLst>
      <p:ext uri="{BB962C8B-B14F-4D97-AF65-F5344CB8AC3E}">
        <p14:creationId xmlns:p14="http://schemas.microsoft.com/office/powerpoint/2010/main" val="20803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1FD89E-4426-47C3-860E-90BFE46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Possibilité de multiplier les conditions à l’aide des opérateurs logique</a:t>
            </a:r>
          </a:p>
          <a:p>
            <a:endParaRPr lang="fr-BE" dirty="0"/>
          </a:p>
          <a:p>
            <a:r>
              <a:rPr lang="fr-BE" i="1" dirty="0"/>
              <a:t>if (a&gt;=0) and (a&lt;10) </a:t>
            </a:r>
            <a:r>
              <a:rPr lang="fr-BE" dirty="0"/>
              <a:t>:</a:t>
            </a:r>
          </a:p>
          <a:p>
            <a:endParaRPr lang="fr-BE" dirty="0"/>
          </a:p>
          <a:p>
            <a:r>
              <a:rPr lang="fr-BE" dirty="0"/>
              <a:t>If… </a:t>
            </a:r>
            <a:r>
              <a:rPr lang="fr-BE" dirty="0" err="1"/>
              <a:t>else</a:t>
            </a:r>
            <a:r>
              <a:rPr lang="fr-BE" dirty="0"/>
              <a:t> if / </a:t>
            </a:r>
            <a:r>
              <a:rPr lang="fr-BE" dirty="0" err="1"/>
              <a:t>elif</a:t>
            </a:r>
            <a:r>
              <a:rPr lang="fr-BE" dirty="0"/>
              <a:t> … </a:t>
            </a:r>
            <a:r>
              <a:rPr lang="fr-BE" dirty="0" err="1"/>
              <a:t>else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29BC62-092E-4922-A9D3-E4043242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4" y="228600"/>
            <a:ext cx="5616285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93149-82D1-411A-BD4D-A9F44D714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8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F15C55-5195-4E91-BC84-24FA7B89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Inscription </a:t>
            </a:r>
            <a:r>
              <a:rPr lang="fr-FR" dirty="0" err="1"/>
              <a:t>eCampus</a:t>
            </a:r>
            <a:endParaRPr lang="fr-FR" dirty="0"/>
          </a:p>
          <a:p>
            <a:endParaRPr lang="fr-FR" dirty="0"/>
          </a:p>
          <a:p>
            <a:pPr marL="457200" lvl="1" indent="0" algn="ctr">
              <a:buNone/>
            </a:pPr>
            <a:r>
              <a:rPr lang="fr-FR" dirty="0"/>
              <a:t>Python4Ever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395BD6-F211-4E38-8BE3-38E30CD5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BFDDDE-73D4-402C-B90D-ED75126182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041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6CD469-31D4-490B-899C-4F4135B3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Switch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A38D2C-9F90-49A1-BF9C-7346EDB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54" y="228600"/>
            <a:ext cx="5558096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ED1B4-E76D-4E6B-8277-72EFD3FF7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3FF8D6-2006-4CE9-B0C8-FF5901A6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42" y="2292369"/>
            <a:ext cx="5170516" cy="397031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switch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</a:rPr>
              <a:t>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1: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BBBBBB"/>
                </a:solidFill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 nous sommes dans le cas où x = 1"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	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</a:rPr>
              <a:t>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2: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BBBBBB"/>
                </a:solidFill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 nous sommes dans le cas où x = 2"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	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3: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BBBBBB"/>
                </a:solidFill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 nous sommes dans le cas où x = 3"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	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</a:rPr>
              <a:t>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4: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BBBBBB"/>
                </a:solidFill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 nous sommes dans le cas où x = 4"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	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5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6CD469-31D4-490B-899C-4F4135B3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Match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A38D2C-9F90-49A1-BF9C-7346EDB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54" y="228600"/>
            <a:ext cx="5558096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structures conditionnelles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ED1B4-E76D-4E6B-8277-72EFD3FF7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C5FEA3-E9B0-4260-B348-0C5331C8E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07" y="2659292"/>
            <a:ext cx="31629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&gt;&gt;&gt; command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'Hello, World!'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&gt;&gt;&gt; match command: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     case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'Hello, World!'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</a:t>
            </a:r>
            <a:r>
              <a:rPr lang="fr-FR" altLang="fr-FR" sz="1600" dirty="0">
                <a:solidFill>
                  <a:srgbClr val="000000"/>
                </a:solidFill>
                <a:latin typeface="fira code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'Hello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you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too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!'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     case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'Goodbye, World!'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See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you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later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     case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other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'No match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found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 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Hello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you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too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!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45CDBE-A758-48F7-9A9F-A96B2D6A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506" y="2289962"/>
            <a:ext cx="413437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&gt;&gt;&gt; command </a:t>
            </a:r>
            <a:r>
              <a:rPr lang="fr-FR" altLang="fr-FR" sz="1600" dirty="0">
                <a:solidFill>
                  <a:srgbClr val="000000"/>
                </a:solidFill>
                <a:latin typeface="fira code"/>
              </a:rPr>
              <a:t>= </a:t>
            </a:r>
            <a:r>
              <a:rPr lang="fr-FR" altLang="fr-FR" sz="1600" dirty="0">
                <a:solidFill>
                  <a:srgbClr val="6247B7"/>
                </a:solidFill>
                <a:latin typeface="fira code"/>
              </a:rPr>
              <a:t>'</a:t>
            </a:r>
            <a:r>
              <a:rPr lang="fr-FR" altLang="fr-FR" sz="1600" dirty="0" err="1">
                <a:solidFill>
                  <a:srgbClr val="6247B7"/>
                </a:solidFill>
                <a:latin typeface="fira code"/>
              </a:rPr>
              <a:t>remove</a:t>
            </a:r>
            <a:r>
              <a:rPr lang="fr-FR" altLang="fr-FR" sz="1600" dirty="0">
                <a:solidFill>
                  <a:srgbClr val="6247B7"/>
                </a:solidFill>
                <a:latin typeface="fira code"/>
              </a:rPr>
              <a:t> file1.txt file2.jpg file3.pdf’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6247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00000"/>
                </a:solidFill>
                <a:latin typeface="fira code"/>
              </a:rPr>
              <a:t>&gt;&gt;&gt;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match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command.split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 case 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'show'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   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'List all files and directories: 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# code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files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 case 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remove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*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files]: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   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Removing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files: {}'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(files))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   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# code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remove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 files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 case _: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...            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'Command not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recognized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/>
              </a:rPr>
              <a:t>’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00000"/>
              </a:solidFill>
              <a:latin typeface="fira code"/>
            </a:endParaRPr>
          </a:p>
          <a:p>
            <a:pPr lvl="0" defTabSz="914400"/>
            <a:r>
              <a:rPr lang="en-US" altLang="fr-FR" sz="1600" dirty="0">
                <a:latin typeface="fira code"/>
              </a:rPr>
              <a:t>Removing files: ['file1.txt', 'file2.jpg', 'file3.pdf']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17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D1C58AF-C3A8-4A79-A655-840C4544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Permet d’exécuter un bloc d’instructions plusieurs fois de suite selon une ou plusieurs conditions.</a:t>
            </a:r>
          </a:p>
          <a:p>
            <a:endParaRPr lang="fr-BE" dirty="0"/>
          </a:p>
          <a:p>
            <a:r>
              <a:rPr lang="fr-BE" dirty="0"/>
              <a:t>Il existe différents types de boucles :</a:t>
            </a:r>
          </a:p>
          <a:p>
            <a:endParaRPr lang="fr-BE" dirty="0"/>
          </a:p>
          <a:p>
            <a:pPr lvl="1">
              <a:buFontTx/>
              <a:buChar char="-"/>
            </a:pPr>
            <a:r>
              <a:rPr lang="fr-BE" dirty="0"/>
              <a:t>Boucles avec compteur</a:t>
            </a:r>
          </a:p>
          <a:p>
            <a:pPr lvl="1">
              <a:buFontTx/>
              <a:buChar char="-"/>
            </a:pPr>
            <a:r>
              <a:rPr lang="fr-BE" dirty="0"/>
              <a:t>Boucles conditionnelles</a:t>
            </a:r>
          </a:p>
          <a:p>
            <a:pPr lvl="1">
              <a:buFontTx/>
              <a:buChar char="-"/>
            </a:pPr>
            <a:r>
              <a:rPr lang="fr-BE" dirty="0"/>
              <a:t>Boucles de parcours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8485C2-3E94-413B-AB0F-F5BB4E8F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28600"/>
            <a:ext cx="5200649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instructions répétitives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88294-9B43-4ABA-A9BB-E589DFD96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30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6442618-AAEF-4C09-8EA2-A99CB2B9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</p:spPr>
        <p:txBody>
          <a:bodyPr/>
          <a:lstStyle/>
          <a:p>
            <a:r>
              <a:rPr lang="fr-BE" dirty="0"/>
              <a:t>Les boucles </a:t>
            </a:r>
            <a:r>
              <a:rPr lang="fr-BE" i="1" dirty="0"/>
              <a:t>for</a:t>
            </a:r>
          </a:p>
          <a:p>
            <a:endParaRPr lang="fr-BE" i="1" dirty="0"/>
          </a:p>
          <a:p>
            <a:r>
              <a:rPr lang="fr-BE" dirty="0"/>
              <a:t>Variable qui prend des valeurs successives sur un intervalle.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9AC60AB-7A57-4E8F-875B-DC54249A51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62" y="1112884"/>
            <a:ext cx="2588918" cy="5626584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436A917-993C-4104-A000-9CBE046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164" y="228600"/>
            <a:ext cx="5159085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boucles avec compteur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FD1D71-A531-4B4B-90DE-9D6EF930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562190-D322-4783-AA25-418B698E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02" y="3926176"/>
            <a:ext cx="4447309" cy="161890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  <a:cs typeface="Courier New" panose="02070309020205020404" pitchFamily="49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for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  <a:cs typeface="Courier New" panose="02070309020205020404" pitchFamily="49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&lt;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  <a:cs typeface="Courier New" panose="02070309020205020404" pitchFamily="49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++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+mj-lt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j-lt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3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C0C17E-60FD-4C00-AFA0-0A7B99B19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Les boucles </a:t>
            </a:r>
            <a:r>
              <a:rPr lang="fr-BE" i="1" dirty="0" err="1"/>
              <a:t>while</a:t>
            </a:r>
            <a:endParaRPr lang="fr-BE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4A425-BE71-471C-BC29-0B0D83963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Les boucles </a:t>
            </a:r>
            <a:r>
              <a:rPr lang="fr-BE" i="1" dirty="0"/>
              <a:t>do…</a:t>
            </a:r>
            <a:r>
              <a:rPr lang="fr-BE" i="1" dirty="0" err="1"/>
              <a:t>while</a:t>
            </a:r>
            <a:endParaRPr lang="fr-BE" i="1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CDCEAE6-EB70-4F3A-A0C0-8EBAC605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724" y="228600"/>
            <a:ext cx="5250525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boucles conditionnelles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CD9088-AFD0-4C0E-9857-660687F57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ED780A-1AB5-44A7-8995-DB6D3822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6" y="2328543"/>
            <a:ext cx="3317752" cy="42011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828E63-9E40-44D8-B3C0-0BF618ECD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04" y="2452890"/>
            <a:ext cx="1700542" cy="4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28ADF86-889F-4ADE-8E31-726DF7F36A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Les boucles </a:t>
            </a:r>
            <a:r>
              <a:rPr lang="fr-BE" i="1" dirty="0" err="1"/>
              <a:t>foreach</a:t>
            </a:r>
            <a:endParaRPr lang="fr-BE" i="1" dirty="0"/>
          </a:p>
          <a:p>
            <a:endParaRPr lang="fr-BE" i="1" dirty="0"/>
          </a:p>
          <a:p>
            <a:r>
              <a:rPr lang="fr-BE" dirty="0"/>
              <a:t>Parcourir les objets d’une collection.</a:t>
            </a:r>
          </a:p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AF69D9-EAD2-4635-9CE0-B3BEF3B721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58" y="2372966"/>
            <a:ext cx="2780434" cy="2780434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623C538-1F25-432C-884E-1C4EC048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302" y="228600"/>
            <a:ext cx="4676947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Les boucles de parcours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14082-AEE4-4D55-92FF-8617A5430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41EF12-AAEC-4337-A459-13CB686507E1}"/>
              </a:ext>
            </a:extLst>
          </p:cNvPr>
          <p:cNvSpPr txBox="1"/>
          <p:nvPr/>
        </p:nvSpPr>
        <p:spPr>
          <a:xfrm>
            <a:off x="542614" y="4106488"/>
            <a:ext cx="3638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/>
              </a:rPr>
              <a:t>fruits = ["apple", "banana", "cherry"]</a:t>
            </a:r>
            <a:br>
              <a:rPr lang="en-US" dirty="0">
                <a:latin typeface="fira code"/>
              </a:rPr>
            </a:br>
            <a:r>
              <a:rPr lang="en-US" dirty="0">
                <a:latin typeface="fira code"/>
              </a:rPr>
              <a:t>for x in fruits:</a:t>
            </a:r>
            <a:br>
              <a:rPr lang="en-US" dirty="0">
                <a:latin typeface="fira code"/>
              </a:rPr>
            </a:br>
            <a:r>
              <a:rPr lang="en-US" dirty="0">
                <a:latin typeface="fira code"/>
              </a:rPr>
              <a:t>    print(x)</a:t>
            </a:r>
            <a:endParaRPr lang="fr-BE" dirty="0">
              <a:latin typeface="fira code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849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9BFCB-78CD-4490-8198-08AAE55B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814" y="1671966"/>
            <a:ext cx="2908372" cy="392704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6941580-A02E-420F-AE45-7413C1EA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42BC58-0A64-4007-9B11-C7CD6293E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916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E9D460-B58F-48B0-B092-6C54DFFA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373" y="2352786"/>
            <a:ext cx="4315751" cy="25654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EFD085-050D-4B0C-86AD-288688BA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109D9E-D127-4C23-A9E8-4CB2FE692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040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69B1451-B8E3-4ABD-9311-BA1952410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317" y="2303333"/>
            <a:ext cx="2787366" cy="2251334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E5C0715-C06C-46C3-B7B6-8D1E2F96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1572F3-AD62-476F-A18E-CECF7CEAA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7718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69E3E1-91D7-4328-85E7-3A88F9DC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14" y="2741916"/>
            <a:ext cx="4672171" cy="137416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14F9DBA-69F5-42BA-9903-F172E6C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18B28B-CCC1-4A60-9E6C-6A2D88913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9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Les principes de base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2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30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Résolution de problèmes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3 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6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86AC4E-4441-4DEE-86EC-672F806E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Trouver le chemin le plus court entre la HEH et le marché aux herbes</a:t>
            </a:r>
          </a:p>
          <a:p>
            <a:endParaRPr lang="fr-FR" dirty="0"/>
          </a:p>
          <a:p>
            <a:r>
              <a:rPr lang="fr-FR" dirty="0"/>
              <a:t>Calculer la factorielle de 10</a:t>
            </a:r>
          </a:p>
          <a:p>
            <a:endParaRPr lang="fr-FR" dirty="0"/>
          </a:p>
          <a:p>
            <a:r>
              <a:rPr lang="fr-FR" dirty="0"/>
              <a:t>J’ai 10€ et j’en dépense 2. Calculer combien il me reste d’€.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660E02-44BA-4755-B0EE-4E1BD8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Poser 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51144-305E-4A9D-81A9-912835C1A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34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86AC4E-4441-4DEE-86EC-672F806E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Trouver le chemin le plus court entre 2 endroits </a:t>
            </a:r>
            <a:r>
              <a:rPr lang="fr-FR" i="1" u="sng" dirty="0"/>
              <a:t>a</a:t>
            </a:r>
            <a:r>
              <a:rPr lang="fr-FR" i="1" dirty="0"/>
              <a:t> </a:t>
            </a:r>
            <a:r>
              <a:rPr lang="fr-FR" dirty="0"/>
              <a:t>et </a:t>
            </a:r>
            <a:r>
              <a:rPr lang="fr-FR" i="1" u="sng" dirty="0"/>
              <a:t>b</a:t>
            </a:r>
            <a:r>
              <a:rPr lang="fr-FR" dirty="0"/>
              <a:t> dans Mons</a:t>
            </a:r>
          </a:p>
          <a:p>
            <a:endParaRPr lang="fr-FR" dirty="0"/>
          </a:p>
          <a:p>
            <a:r>
              <a:rPr lang="fr-FR" dirty="0"/>
              <a:t>Calculer la factorielle du nombre réel positif </a:t>
            </a:r>
            <a:r>
              <a:rPr lang="fr-FR" i="1" u="sng" dirty="0"/>
              <a:t>p</a:t>
            </a:r>
          </a:p>
          <a:p>
            <a:endParaRPr lang="fr-FR" i="1" u="sng" dirty="0"/>
          </a:p>
          <a:p>
            <a:r>
              <a:rPr lang="fr-FR" dirty="0"/>
              <a:t>J’ai </a:t>
            </a:r>
            <a:r>
              <a:rPr lang="fr-FR" i="1" u="sng" dirty="0"/>
              <a:t>x</a:t>
            </a:r>
            <a:r>
              <a:rPr lang="fr-FR" dirty="0"/>
              <a:t> € et j’en dépense </a:t>
            </a:r>
            <a:r>
              <a:rPr lang="fr-FR" i="1" u="sng" dirty="0"/>
              <a:t>y</a:t>
            </a:r>
            <a:r>
              <a:rPr lang="fr-FR" dirty="0"/>
              <a:t>. Calculer combien il me reste d’€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660E02-44BA-4755-B0EE-4E1BD8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Poser 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51144-305E-4A9D-81A9-912835C1A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053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3C62DD8-E296-40E4-BF53-8278A6E8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Paramètres d’entrée</a:t>
            </a:r>
          </a:p>
          <a:p>
            <a:pPr marL="457200" lvl="1" indent="0">
              <a:buNone/>
            </a:pPr>
            <a:r>
              <a:rPr lang="fr-FR" dirty="0"/>
              <a:t>→ Caractériser une instance du problème</a:t>
            </a:r>
          </a:p>
          <a:p>
            <a:pPr marL="457200" lvl="1" indent="0">
              <a:buNone/>
            </a:pPr>
            <a:r>
              <a:rPr lang="fr-FR" dirty="0"/>
              <a:t>→ Variables de l’énoncé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Pré-conditions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→ Conditions à respecter pour que le problème aie un sens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84412A-408C-4BD1-AD64-627B94B1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096" y="228600"/>
            <a:ext cx="5400154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Spécification d’un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6AD5F-B1D1-442B-A205-BBE6C4956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6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5B6980-1A2F-45A3-AABE-4D13F632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</a:t>
            </a:r>
            <a:r>
              <a:rPr lang="fr-BE" dirty="0" err="1"/>
              <a:t>aramètres</a:t>
            </a:r>
            <a:r>
              <a:rPr lang="fr-BE" dirty="0"/>
              <a:t> de sortie</a:t>
            </a:r>
          </a:p>
          <a:p>
            <a:pPr marL="457200" lvl="1" indent="0">
              <a:buNone/>
            </a:pPr>
            <a:r>
              <a:rPr lang="fr-FR" dirty="0"/>
              <a:t>→ Caractérise la solution à une instance du problème</a:t>
            </a:r>
          </a:p>
          <a:p>
            <a:pPr marL="457200" lvl="1" indent="0">
              <a:buNone/>
            </a:pPr>
            <a:r>
              <a:rPr lang="fr-FR" dirty="0"/>
              <a:t>→ Eléments de la réponse</a:t>
            </a:r>
          </a:p>
          <a:p>
            <a:endParaRPr lang="fr-FR" dirty="0"/>
          </a:p>
          <a:p>
            <a:r>
              <a:rPr lang="fr-FR" dirty="0" err="1"/>
              <a:t>Post-conditions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→ Conditions à respecter par les paramètres d’entrée et de sortie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EA8575-4794-4D53-BF1A-1482306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470" y="228600"/>
            <a:ext cx="5416780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Spécification d’un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E0427-7BA8-4EF5-8835-146DFBD89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85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E567379-B0AC-4578-9720-33D6D8FE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Exemples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a – une adresse</a:t>
            </a:r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b – une adresse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a et b sont à Mons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c – un chemin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c relie a et b</a:t>
            </a:r>
          </a:p>
          <a:p>
            <a:pPr marL="457200" lvl="1" indent="0">
              <a:buNone/>
            </a:pPr>
            <a:r>
              <a:rPr lang="fr-FR" dirty="0"/>
              <a:t>			longueur(c) &lt; longueur(c’)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F1BAAC-0C8D-4D11-AFFD-ADA7CF25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34" y="228600"/>
            <a:ext cx="5375216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Spécification d’un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56236C-24E5-4DFA-B1C9-73A878449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738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E567379-B0AC-4578-9720-33D6D8FE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Exemples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a – un nombre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a est un nombre réel positif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b – la factorielle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b = a!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F1BAAC-0C8D-4D11-AFFD-ADA7CF25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782" y="228600"/>
            <a:ext cx="5408467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Spécification d’un problème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56236C-24E5-4DFA-B1C9-73A878449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873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3C54433-042B-42A6-B277-1FCEA914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190847"/>
            <a:ext cx="4094864" cy="778184"/>
          </a:xfrm>
        </p:spPr>
        <p:txBody>
          <a:bodyPr/>
          <a:lstStyle/>
          <a:p>
            <a:r>
              <a:rPr lang="fr-FR" dirty="0"/>
              <a:t>Etapes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F681A-A6B2-45E6-B126-EA010412A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1999" y="1190847"/>
            <a:ext cx="4286249" cy="778184"/>
          </a:xfrm>
        </p:spPr>
        <p:txBody>
          <a:bodyPr/>
          <a:lstStyle/>
          <a:p>
            <a:r>
              <a:rPr lang="fr-FR" dirty="0"/>
              <a:t>Schéma</a:t>
            </a:r>
            <a:endParaRPr lang="fr-BE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E84BD8F-136F-4CEF-8FB7-055FA25A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Formalisation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468B0D-2524-419F-910E-8AE25847697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247900"/>
            <a:ext cx="4094864" cy="3778827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Etape 1 : Démarrer</a:t>
            </a:r>
          </a:p>
          <a:p>
            <a:pPr marL="0" indent="0">
              <a:buNone/>
            </a:pPr>
            <a:r>
              <a:rPr lang="fr-FR" sz="1800" dirty="0"/>
              <a:t>Etape 2 : Lire nombre</a:t>
            </a:r>
          </a:p>
          <a:p>
            <a:pPr marL="0" indent="0">
              <a:buNone/>
            </a:pPr>
            <a:r>
              <a:rPr lang="fr-FR" sz="1800" dirty="0"/>
              <a:t>Etape 3 : Mettre </a:t>
            </a:r>
            <a:r>
              <a:rPr lang="fr-FR" sz="1800" dirty="0" err="1"/>
              <a:t>fact</a:t>
            </a:r>
            <a:r>
              <a:rPr lang="fr-FR" sz="1800" dirty="0"/>
              <a:t> à 1 et i à 1</a:t>
            </a:r>
          </a:p>
          <a:p>
            <a:pPr marL="0" indent="0">
              <a:buNone/>
            </a:pPr>
            <a:r>
              <a:rPr lang="fr-FR" sz="1800" dirty="0"/>
              <a:t>Etape 4 : Vérifier que i &lt;= nombre. Si faux aller à l’étape 7</a:t>
            </a:r>
          </a:p>
          <a:p>
            <a:pPr marL="0" indent="0">
              <a:buNone/>
            </a:pPr>
            <a:r>
              <a:rPr lang="fr-FR" sz="1800" dirty="0"/>
              <a:t>Etape 5 : </a:t>
            </a:r>
            <a:r>
              <a:rPr lang="fr-FR" sz="1800" dirty="0" err="1"/>
              <a:t>fact</a:t>
            </a:r>
            <a:r>
              <a:rPr lang="fr-FR" sz="1800" dirty="0"/>
              <a:t> = </a:t>
            </a:r>
            <a:r>
              <a:rPr lang="fr-FR" sz="1800" dirty="0" err="1"/>
              <a:t>fact</a:t>
            </a:r>
            <a:r>
              <a:rPr lang="fr-FR" sz="1800" dirty="0"/>
              <a:t>*i</a:t>
            </a:r>
          </a:p>
          <a:p>
            <a:pPr marL="0" indent="0">
              <a:buNone/>
            </a:pPr>
            <a:r>
              <a:rPr lang="fr-FR" sz="1800" dirty="0"/>
              <a:t>Etape 6 : i = i+1 et retourner à l’étape 4</a:t>
            </a:r>
          </a:p>
          <a:p>
            <a:pPr marL="0" indent="0">
              <a:buNone/>
            </a:pPr>
            <a:r>
              <a:rPr lang="fr-FR" sz="1800" dirty="0"/>
              <a:t>Etape 7 : Afficher </a:t>
            </a:r>
            <a:r>
              <a:rPr lang="fr-FR" sz="1800" dirty="0" err="1"/>
              <a:t>fact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Etape 8 : Quitter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FC99F47-827C-4387-A4C6-B47A89631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70" y="1969031"/>
            <a:ext cx="3219505" cy="4057119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4A80BA-49BA-4225-8C29-F27CCFF91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25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BB0F702-DB00-45B7-AE32-2A61AF97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Principe :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dirty="0"/>
              <a:t>Nom de la variable : </a:t>
            </a:r>
            <a:r>
              <a:rPr lang="fr-BE" dirty="0" err="1"/>
              <a:t>number</a:t>
            </a:r>
            <a:endParaRPr lang="fr-BE" dirty="0"/>
          </a:p>
          <a:p>
            <a:pPr marL="0" indent="0" algn="ctr">
              <a:buNone/>
            </a:pPr>
            <a:r>
              <a:rPr lang="fr-BE" dirty="0"/>
              <a:t>Valeur : 42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1AF84C-5C90-420B-8EEE-AB6F938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C71970-04E2-4876-A68F-73501EC76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E71CC4F-78D3-4D39-BECC-C49F85D87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36221"/>
              </p:ext>
            </p:extLst>
          </p:nvPr>
        </p:nvGraphicFramePr>
        <p:xfrm>
          <a:off x="1524000" y="3194887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861027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64114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914985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86398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725925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8495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83623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90906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7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8175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8BB2DE8-50DF-4D2B-9370-33F756C63B06}"/>
              </a:ext>
            </a:extLst>
          </p:cNvPr>
          <p:cNvSpPr txBox="1"/>
          <p:nvPr/>
        </p:nvSpPr>
        <p:spPr>
          <a:xfrm>
            <a:off x="1108502" y="3149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FB986-9CAC-4354-9A68-98448CE2864B}"/>
              </a:ext>
            </a:extLst>
          </p:cNvPr>
          <p:cNvSpPr txBox="1"/>
          <p:nvPr/>
        </p:nvSpPr>
        <p:spPr>
          <a:xfrm>
            <a:off x="7615878" y="3158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4987F-C9B1-4556-A069-96C29C5DC136}"/>
              </a:ext>
            </a:extLst>
          </p:cNvPr>
          <p:cNvSpPr/>
          <p:nvPr/>
        </p:nvSpPr>
        <p:spPr>
          <a:xfrm>
            <a:off x="3990109" y="3088178"/>
            <a:ext cx="415498" cy="97258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03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B360AA7-C035-47F4-86FD-F2DDE646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variable est un nom qui permet d’accéder à un emplacement dans la mémoire centrale.</a:t>
            </a:r>
          </a:p>
          <a:p>
            <a:endParaRPr lang="fr-BE" dirty="0"/>
          </a:p>
          <a:p>
            <a:r>
              <a:rPr lang="fr-BE" dirty="0"/>
              <a:t>Les conventions dépendent du langage de programmation.</a:t>
            </a:r>
          </a:p>
          <a:p>
            <a:endParaRPr lang="fr-BE" dirty="0"/>
          </a:p>
          <a:p>
            <a:r>
              <a:rPr lang="fr-BE" dirty="0"/>
              <a:t>De manière générale :</a:t>
            </a:r>
          </a:p>
          <a:p>
            <a:pPr lvl="1">
              <a:buFontTx/>
              <a:buChar char="-"/>
            </a:pPr>
            <a:r>
              <a:rPr lang="fr-BE" dirty="0"/>
              <a:t>Lettres</a:t>
            </a:r>
          </a:p>
          <a:p>
            <a:pPr lvl="1">
              <a:buFontTx/>
              <a:buChar char="-"/>
            </a:pPr>
            <a:r>
              <a:rPr lang="fr-BE" dirty="0"/>
              <a:t>Pas d’espace</a:t>
            </a:r>
          </a:p>
          <a:p>
            <a:pPr lvl="1">
              <a:buFontTx/>
              <a:buChar char="-"/>
            </a:pPr>
            <a:r>
              <a:rPr lang="fr-BE" dirty="0"/>
              <a:t>Chiffres sauf pour débuter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24A0E6A-7BB1-4CEB-9C17-806CF595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2A997-790E-470F-B230-4B0AE7914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81722-02D4-4F72-84BF-9DB8AB6FA97D}"/>
              </a:ext>
            </a:extLst>
          </p:cNvPr>
          <p:cNvSpPr txBox="1"/>
          <p:nvPr/>
        </p:nvSpPr>
        <p:spPr>
          <a:xfrm>
            <a:off x="5843847" y="4289367"/>
            <a:ext cx="216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/>
              <a:t>Exemples :</a:t>
            </a:r>
          </a:p>
          <a:p>
            <a:r>
              <a:rPr lang="fr-BE" i="1" dirty="0"/>
              <a:t>a, tab, var1, </a:t>
            </a:r>
            <a:r>
              <a:rPr lang="fr-BE" i="1" dirty="0" err="1"/>
              <a:t>randNumb</a:t>
            </a:r>
            <a:r>
              <a:rPr lang="fr-BE" i="1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301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D7051B7-E25C-4EB5-B070-3F180FB3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Savoir comment la valeur a été codée.</a:t>
            </a:r>
          </a:p>
          <a:p>
            <a:endParaRPr lang="fr-BE" dirty="0"/>
          </a:p>
          <a:p>
            <a:r>
              <a:rPr lang="fr-BE" dirty="0"/>
              <a:t>La place en mémoire va dépendre du type.</a:t>
            </a:r>
          </a:p>
          <a:p>
            <a:endParaRPr lang="fr-BE" dirty="0"/>
          </a:p>
          <a:p>
            <a:r>
              <a:rPr lang="fr-BE" dirty="0"/>
              <a:t>Types fréquents :</a:t>
            </a:r>
          </a:p>
          <a:p>
            <a:pPr lvl="1">
              <a:buFontTx/>
              <a:buChar char="-"/>
            </a:pPr>
            <a:r>
              <a:rPr lang="fr-BE" dirty="0"/>
              <a:t>Entiers</a:t>
            </a:r>
          </a:p>
          <a:p>
            <a:pPr lvl="1">
              <a:buFontTx/>
              <a:buChar char="-"/>
            </a:pPr>
            <a:r>
              <a:rPr lang="fr-BE" dirty="0"/>
              <a:t>Réels</a:t>
            </a:r>
          </a:p>
          <a:p>
            <a:pPr lvl="1">
              <a:buFontTx/>
              <a:buChar char="-"/>
            </a:pPr>
            <a:r>
              <a:rPr lang="fr-BE" dirty="0"/>
              <a:t>Caractères</a:t>
            </a:r>
          </a:p>
          <a:p>
            <a:pPr lvl="1">
              <a:buFontTx/>
              <a:buChar char="-"/>
            </a:pPr>
            <a:r>
              <a:rPr lang="fr-BE" dirty="0"/>
              <a:t>Booléens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14EF440-E382-40E9-ADCA-EC91BBA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Le type d’une variable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3F3F45-985E-406B-9EA4-B7299E329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60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81E625A-A558-4915-86F4-0AFB3CA8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r>
              <a:rPr lang="fr-BE" dirty="0"/>
              <a:t>Typage statique / dynamique</a:t>
            </a:r>
          </a:p>
          <a:p>
            <a:endParaRPr lang="fr-BE" dirty="0"/>
          </a:p>
          <a:p>
            <a:r>
              <a:rPr lang="fr-BE" dirty="0"/>
              <a:t>Typage explicite / implicite</a:t>
            </a:r>
          </a:p>
          <a:p>
            <a:pPr lvl="1"/>
            <a:endParaRPr lang="fr-BE" dirty="0"/>
          </a:p>
          <a:p>
            <a:endParaRPr lang="fr-BE" dirty="0"/>
          </a:p>
          <a:p>
            <a:r>
              <a:rPr lang="fr-BE" dirty="0"/>
              <a:t>Typage fort / faible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D486578-17B2-40AF-8A27-4029DD2A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Le type d’une variable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20EE04-D758-4AD4-BBF5-B9C21978E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B00B81-D1BA-4961-8AEB-477FE1E4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69" y="3536457"/>
            <a:ext cx="2282883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 err="1">
                <a:solidFill>
                  <a:srgbClr val="B00040"/>
                </a:solidFill>
                <a:latin typeface="Courier New" panose="02070309020205020404" pitchFamily="49" charset="0"/>
              </a:rPr>
              <a:t>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i = 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AA3EB7-CCCD-474C-B52F-302CD620F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518" y="3536457"/>
            <a:ext cx="1379913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5FF5829-A010-45B1-80E9-EE5FBB59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 déclaration</a:t>
            </a:r>
          </a:p>
          <a:p>
            <a:pPr marL="457200" lvl="1" indent="0">
              <a:buNone/>
            </a:pPr>
            <a:r>
              <a:rPr lang="fr-BE" dirty="0"/>
              <a:t>Dans le cas où le langage est explicite, il faut prévoir la place en mémoire.</a:t>
            </a:r>
          </a:p>
          <a:p>
            <a:endParaRPr lang="fr-BE" dirty="0"/>
          </a:p>
          <a:p>
            <a:r>
              <a:rPr lang="fr-BE" dirty="0"/>
              <a:t>L’affectation</a:t>
            </a:r>
          </a:p>
          <a:p>
            <a:pPr marL="457200" lvl="1" indent="0">
              <a:buNone/>
            </a:pPr>
            <a:r>
              <a:rPr lang="fr-BE" dirty="0"/>
              <a:t>Instruction qui consiste à placer une valeur dans une variable.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i="1" dirty="0"/>
              <a:t>Exemples :</a:t>
            </a:r>
          </a:p>
          <a:p>
            <a:pPr marL="457200" lvl="1" indent="0" algn="ctr">
              <a:buNone/>
            </a:pPr>
            <a:r>
              <a:rPr lang="fr-BE" i="1" dirty="0" err="1"/>
              <a:t>number</a:t>
            </a:r>
            <a:r>
              <a:rPr lang="fr-BE" i="1" dirty="0"/>
              <a:t> = 127;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7C7E0B3-A22A-4C4F-8501-19704389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F5022-397D-46F8-BE5B-643F58A19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49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081F20B-AFC5-43B6-B3E8-404472EF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 </a:t>
            </a:r>
            <a:r>
              <a:rPr lang="fr-BE" i="1" dirty="0"/>
              <a:t>a = b</a:t>
            </a:r>
            <a:r>
              <a:rPr lang="fr-BE" dirty="0"/>
              <a:t>  ≠  </a:t>
            </a:r>
            <a:r>
              <a:rPr lang="fr-BE" i="1" dirty="0"/>
              <a:t>b = a</a:t>
            </a:r>
          </a:p>
          <a:p>
            <a:endParaRPr lang="fr-BE" i="1" dirty="0"/>
          </a:p>
          <a:p>
            <a:r>
              <a:rPr lang="fr-BE" i="1" dirty="0"/>
              <a:t> a = a + 1</a:t>
            </a:r>
          </a:p>
          <a:p>
            <a:endParaRPr lang="fr-BE" i="1" dirty="0"/>
          </a:p>
          <a:p>
            <a:r>
              <a:rPr lang="fr-BE" i="1" dirty="0"/>
              <a:t> </a:t>
            </a:r>
            <a:r>
              <a:rPr lang="fr-BE" i="1" strike="sngStrike" dirty="0"/>
              <a:t>a + 5 = 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E8ECC2F-85AC-4BB2-9AFE-B159564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L’affectation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CD1846-D198-492B-93BC-490B40F69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1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13857</TotalTime>
  <Words>1343</Words>
  <Application>Microsoft Office PowerPoint</Application>
  <PresentationFormat>Affichage à l'écran (4:3)</PresentationFormat>
  <Paragraphs>337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 New</vt:lpstr>
      <vt:lpstr>droid sans mono</vt:lpstr>
      <vt:lpstr>fira code</vt:lpstr>
      <vt:lpstr>Roboto</vt:lpstr>
      <vt:lpstr>Roboto </vt:lpstr>
      <vt:lpstr>Roboto Condensed</vt:lpstr>
      <vt:lpstr>Thème Office</vt:lpstr>
      <vt:lpstr>Base de programmation</vt:lpstr>
      <vt:lpstr>Présentation PowerPoint</vt:lpstr>
      <vt:lpstr>Les principes de base</vt:lpstr>
      <vt:lpstr>Les variables</vt:lpstr>
      <vt:lpstr>Les variables</vt:lpstr>
      <vt:lpstr>Le type d’une variable</vt:lpstr>
      <vt:lpstr>Le type d’une variable</vt:lpstr>
      <vt:lpstr>Les variables</vt:lpstr>
      <vt:lpstr>L’affectation</vt:lpstr>
      <vt:lpstr>L’initialisation</vt:lpstr>
      <vt:lpstr>Exercices</vt:lpstr>
      <vt:lpstr>Exercices</vt:lpstr>
      <vt:lpstr>Les opérations</vt:lpstr>
      <vt:lpstr>Opérateurs</vt:lpstr>
      <vt:lpstr>Opérateurs</vt:lpstr>
      <vt:lpstr>Les structures conditionnelles</vt:lpstr>
      <vt:lpstr>Les structures conditionnelles</vt:lpstr>
      <vt:lpstr>Les structures conditionnelles</vt:lpstr>
      <vt:lpstr>Les structures conditionnelles</vt:lpstr>
      <vt:lpstr>Les structures conditionnelles</vt:lpstr>
      <vt:lpstr>Les structures conditionnelles</vt:lpstr>
      <vt:lpstr>Les instructions répétitives</vt:lpstr>
      <vt:lpstr>Les boucles avec compteur</vt:lpstr>
      <vt:lpstr>Les boucles conditionnelles</vt:lpstr>
      <vt:lpstr>Les boucles de parcours</vt:lpstr>
      <vt:lpstr>Exercices</vt:lpstr>
      <vt:lpstr>Exercices</vt:lpstr>
      <vt:lpstr>Exercices</vt:lpstr>
      <vt:lpstr>Exercices</vt:lpstr>
      <vt:lpstr>Résolution de problèmes</vt:lpstr>
      <vt:lpstr>Poser un problème</vt:lpstr>
      <vt:lpstr>Poser un problème</vt:lpstr>
      <vt:lpstr>Spécification d’un problème</vt:lpstr>
      <vt:lpstr>Spécification d’un problème</vt:lpstr>
      <vt:lpstr>Spécification d’un problème</vt:lpstr>
      <vt:lpstr>Spécification d’un problème</vt:lpstr>
      <vt:lpstr>Formalisation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66</cp:revision>
  <dcterms:created xsi:type="dcterms:W3CDTF">2022-01-27T22:00:53Z</dcterms:created>
  <dcterms:modified xsi:type="dcterms:W3CDTF">2023-09-19T09:11:38Z</dcterms:modified>
</cp:coreProperties>
</file>