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8" r:id="rId3"/>
    <p:sldId id="257" r:id="rId4"/>
    <p:sldId id="259" r:id="rId5"/>
    <p:sldId id="269" r:id="rId6"/>
    <p:sldId id="268" r:id="rId7"/>
    <p:sldId id="272" r:id="rId8"/>
    <p:sldId id="297" r:id="rId9"/>
    <p:sldId id="298" r:id="rId10"/>
    <p:sldId id="299" r:id="rId11"/>
    <p:sldId id="293" r:id="rId12"/>
    <p:sldId id="288" r:id="rId13"/>
    <p:sldId id="270" r:id="rId14"/>
    <p:sldId id="294" r:id="rId15"/>
    <p:sldId id="295" r:id="rId16"/>
    <p:sldId id="296" r:id="rId17"/>
    <p:sldId id="300" r:id="rId18"/>
    <p:sldId id="301" r:id="rId19"/>
    <p:sldId id="302" r:id="rId20"/>
    <p:sldId id="303" r:id="rId21"/>
    <p:sldId id="264" r:id="rId22"/>
    <p:sldId id="265" r:id="rId23"/>
    <p:sldId id="304" r:id="rId24"/>
    <p:sldId id="305" r:id="rId25"/>
    <p:sldId id="30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317"/>
    <a:srgbClr val="2B2B2B"/>
    <a:srgbClr val="9E2E5A"/>
    <a:srgbClr val="D4641A"/>
    <a:srgbClr val="1573B6"/>
    <a:srgbClr val="243A9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1171" y="67"/>
      </p:cViewPr>
      <p:guideLst/>
    </p:cSldViewPr>
  </p:slideViewPr>
  <p:notesTextViewPr>
    <p:cViewPr>
      <p:scale>
        <a:sx n="1" d="1"/>
        <a:sy n="1" d="1"/>
      </p:scale>
      <p:origin x="0" y="0"/>
    </p:cViewPr>
  </p:notesTextViewPr>
  <p:notesViewPr>
    <p:cSldViewPr snapToGrid="0">
      <p:cViewPr varScale="1">
        <p:scale>
          <a:sx n="69" d="100"/>
          <a:sy n="69" d="100"/>
        </p:scale>
        <p:origin x="24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8D3EB8-6AD6-4DF3-B16B-A9E0B517D683}" type="datetimeFigureOut">
              <a:rPr lang="fr-BE" smtClean="0"/>
              <a:t>26-09-23</a:t>
            </a:fld>
            <a:endParaRPr lang="fr-BE"/>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2A0B0-4FDA-48D8-A9AB-C715A138D155}" type="slidenum">
              <a:rPr lang="fr-BE" smtClean="0"/>
              <a:t>‹N°›</a:t>
            </a:fld>
            <a:endParaRPr lang="fr-BE"/>
          </a:p>
        </p:txBody>
      </p:sp>
    </p:spTree>
    <p:extLst>
      <p:ext uri="{BB962C8B-B14F-4D97-AF65-F5344CB8AC3E}">
        <p14:creationId xmlns:p14="http://schemas.microsoft.com/office/powerpoint/2010/main" val="2395977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02AF6-C27A-47C0-BCF6-EC35CFE95046}" type="datetimeFigureOut">
              <a:rPr lang="fr-BE" smtClean="0"/>
              <a:t>26-09-23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2FF5F-0C64-4FEE-B2DF-F912BCEEA8E0}" type="slidenum">
              <a:rPr lang="fr-BE" smtClean="0"/>
              <a:t>‹N°›</a:t>
            </a:fld>
            <a:endParaRPr lang="fr-BE"/>
          </a:p>
        </p:txBody>
      </p:sp>
    </p:spTree>
    <p:extLst>
      <p:ext uri="{BB962C8B-B14F-4D97-AF65-F5344CB8AC3E}">
        <p14:creationId xmlns:p14="http://schemas.microsoft.com/office/powerpoint/2010/main" val="275768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2E52712-542C-4861-8486-8C858B7AC28B}"/>
              </a:ext>
            </a:extLst>
          </p:cNvPr>
          <p:cNvSpPr>
            <a:spLocks noGrp="1"/>
          </p:cNvSpPr>
          <p:nvPr>
            <p:ph type="title"/>
          </p:nvPr>
        </p:nvSpPr>
        <p:spPr>
          <a:xfrm>
            <a:off x="1087581" y="2248912"/>
            <a:ext cx="7886700" cy="1169698"/>
          </a:xfrm>
          <a:prstGeom prst="rect">
            <a:avLst/>
          </a:prstGeom>
        </p:spPr>
        <p:txBody>
          <a:bodyPr/>
          <a:lstStyle>
            <a:lvl1pPr>
              <a:defRPr>
                <a:latin typeface="Arial" panose="020B0604020202020204" pitchFamily="34" charset="0"/>
              </a:defRPr>
            </a:lvl1pPr>
          </a:lstStyle>
          <a:p>
            <a:pPr algn="l"/>
            <a:r>
              <a:rPr lang="fr-FR" sz="4000" b="1">
                <a:solidFill>
                  <a:srgbClr val="2B2B2B"/>
                </a:solidFill>
                <a:latin typeface="Roboto" panose="02000000000000000000" pitchFamily="2" charset="0"/>
              </a:rPr>
              <a:t>Modifiez le style du titre</a:t>
            </a:r>
            <a:endParaRPr lang="fr-BE" sz="4000" b="1" dirty="0">
              <a:solidFill>
                <a:srgbClr val="2B2B2B"/>
              </a:solidFill>
              <a:latin typeface="Roboto" panose="02000000000000000000" pitchFamily="2" charset="0"/>
              <a:ea typeface="Roboto" panose="02000000000000000000" pitchFamily="2" charset="0"/>
            </a:endParaRPr>
          </a:p>
        </p:txBody>
      </p:sp>
      <p:sp>
        <p:nvSpPr>
          <p:cNvPr id="7" name="Ellipse 6">
            <a:extLst>
              <a:ext uri="{FF2B5EF4-FFF2-40B4-BE49-F238E27FC236}">
                <a16:creationId xmlns:a16="http://schemas.microsoft.com/office/drawing/2014/main" id="{6A9EC390-C245-44B2-9757-6A655C8E38EA}"/>
              </a:ext>
            </a:extLst>
          </p:cNvPr>
          <p:cNvSpPr/>
          <p:nvPr userDrawn="1"/>
        </p:nvSpPr>
        <p:spPr>
          <a:xfrm>
            <a:off x="1266825" y="3652838"/>
            <a:ext cx="101699" cy="101699"/>
          </a:xfrm>
          <a:prstGeom prst="ellipse">
            <a:avLst/>
          </a:prstGeom>
          <a:solidFill>
            <a:srgbClr val="C9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highlight>
                <a:srgbClr val="FFFF00"/>
              </a:highlight>
              <a:latin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85B2A0E2-6813-486D-9BFB-68658524FC2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0609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977" y="1898361"/>
            <a:ext cx="8539273" cy="407641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1">
            <a:extLst>
              <a:ext uri="{FF2B5EF4-FFF2-40B4-BE49-F238E27FC236}">
                <a16:creationId xmlns:a16="http://schemas.microsoft.com/office/drawing/2014/main" id="{C94AA50C-7222-461E-8AD0-4AEDB98C02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10" name="Espace réservé du numéro de diapositive 9">
            <a:extLst>
              <a:ext uri="{FF2B5EF4-FFF2-40B4-BE49-F238E27FC236}">
                <a16:creationId xmlns:a16="http://schemas.microsoft.com/office/drawing/2014/main" id="{6DB69894-CF4A-49E7-AB8A-2E7987C06BC4}"/>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028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825625"/>
            <a:ext cx="4094864"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72000" y="1825625"/>
            <a:ext cx="4286250"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8249BFAD-C788-41B2-BB4B-D7F32CD3D1F4}"/>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A0B86179-DD5C-452E-B116-146F34DEC1BE}"/>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7575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500" y="1819386"/>
            <a:ext cx="4094864"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5" name="Text Placeholder 4"/>
          <p:cNvSpPr>
            <a:spLocks noGrp="1"/>
          </p:cNvSpPr>
          <p:nvPr>
            <p:ph type="body" sz="quarter" idx="3"/>
          </p:nvPr>
        </p:nvSpPr>
        <p:spPr>
          <a:xfrm>
            <a:off x="4571999" y="1819386"/>
            <a:ext cx="4286249"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Titre 1">
            <a:extLst>
              <a:ext uri="{FF2B5EF4-FFF2-40B4-BE49-F238E27FC236}">
                <a16:creationId xmlns:a16="http://schemas.microsoft.com/office/drawing/2014/main" id="{C027A339-3B89-4CDB-9455-030617AAC6FD}"/>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8" name="Content Placeholder 2">
            <a:extLst>
              <a:ext uri="{FF2B5EF4-FFF2-40B4-BE49-F238E27FC236}">
                <a16:creationId xmlns:a16="http://schemas.microsoft.com/office/drawing/2014/main" id="{17587D5F-FDBB-4EB1-A522-C7E11E30E6C3}"/>
              </a:ext>
            </a:extLst>
          </p:cNvPr>
          <p:cNvSpPr>
            <a:spLocks noGrp="1"/>
          </p:cNvSpPr>
          <p:nvPr>
            <p:ph sz="half" idx="10"/>
          </p:nvPr>
        </p:nvSpPr>
        <p:spPr>
          <a:xfrm>
            <a:off x="285750" y="2690037"/>
            <a:ext cx="4094864"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Content Placeholder 3">
            <a:extLst>
              <a:ext uri="{FF2B5EF4-FFF2-40B4-BE49-F238E27FC236}">
                <a16:creationId xmlns:a16="http://schemas.microsoft.com/office/drawing/2014/main" id="{356E0546-6F03-4C97-9834-2DAEDD200602}"/>
              </a:ext>
            </a:extLst>
          </p:cNvPr>
          <p:cNvSpPr>
            <a:spLocks noGrp="1"/>
          </p:cNvSpPr>
          <p:nvPr>
            <p:ph sz="half" idx="2"/>
          </p:nvPr>
        </p:nvSpPr>
        <p:spPr>
          <a:xfrm>
            <a:off x="4572000" y="2690037"/>
            <a:ext cx="4286250"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Espace réservé du numéro de diapositive 1">
            <a:extLst>
              <a:ext uri="{FF2B5EF4-FFF2-40B4-BE49-F238E27FC236}">
                <a16:creationId xmlns:a16="http://schemas.microsoft.com/office/drawing/2014/main" id="{33381CD9-00CC-417F-9EA9-ACF2A1414A4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04653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C00A9C74-3B0E-442F-9551-373DA2D7AA57}"/>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CF80F7D-B5F8-4569-9F90-3912FF9870B1}"/>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372885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3B3F24F-F9CE-48E5-8E78-0EAD4E00D7A2}"/>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21771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84020" y="1756064"/>
            <a:ext cx="3294999" cy="4112924"/>
          </a:xfrm>
          <a:prstGeom prst="rect">
            <a:avLst/>
          </a:prstGeom>
        </p:spPr>
        <p:txBody>
          <a:bodyPr/>
          <a:lstStyle>
            <a:lvl1pPr marL="0" indent="0">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Content Placeholder 3"/>
          <p:cNvSpPr>
            <a:spLocks noGrp="1"/>
          </p:cNvSpPr>
          <p:nvPr>
            <p:ph sz="half" idx="10"/>
          </p:nvPr>
        </p:nvSpPr>
        <p:spPr>
          <a:xfrm>
            <a:off x="3782292" y="1756065"/>
            <a:ext cx="5077688" cy="4112924"/>
          </a:xfrm>
          <a:prstGeom prst="rect">
            <a:avLst/>
          </a:prstGeom>
        </p:spPr>
        <p:txBody>
          <a:bodyPr/>
          <a:lstStyle>
            <a:lvl1pPr>
              <a:buClr>
                <a:srgbClr val="C91317"/>
              </a:buClr>
              <a:buSzPct val="200000"/>
              <a:defRPr sz="1800">
                <a:solidFill>
                  <a:srgbClr val="2B2B2B"/>
                </a:solidFill>
                <a:latin typeface="Arial" panose="020B0604020202020204" pitchFamily="34" charset="0"/>
              </a:defRPr>
            </a:lvl1pPr>
            <a:lvl2pPr>
              <a:buClr>
                <a:srgbClr val="C91317"/>
              </a:buClr>
              <a:buSzPct val="200000"/>
              <a:defRPr sz="1600">
                <a:solidFill>
                  <a:srgbClr val="2B2B2B"/>
                </a:solidFill>
                <a:latin typeface="Arial" panose="020B0604020202020204" pitchFamily="34" charset="0"/>
              </a:defRPr>
            </a:lvl2pPr>
            <a:lvl3pPr>
              <a:buClr>
                <a:srgbClr val="C91317"/>
              </a:buClr>
              <a:buSzPct val="200000"/>
              <a:defRPr sz="1600">
                <a:solidFill>
                  <a:srgbClr val="2B2B2B"/>
                </a:solidFill>
                <a:latin typeface="Arial" panose="020B0604020202020204" pitchFamily="34" charset="0"/>
              </a:defRPr>
            </a:lvl3pPr>
            <a:lvl4pPr>
              <a:buClr>
                <a:srgbClr val="C91317"/>
              </a:buClr>
              <a:buSzPct val="200000"/>
              <a:defRPr sz="1600">
                <a:solidFill>
                  <a:srgbClr val="2B2B2B"/>
                </a:solidFill>
                <a:latin typeface="Arial" panose="020B0604020202020204" pitchFamily="34" charset="0"/>
              </a:defRPr>
            </a:lvl4pPr>
            <a:lvl5pPr>
              <a:buClr>
                <a:srgbClr val="C91317"/>
              </a:buClr>
              <a:buSzPct val="200000"/>
              <a:defRPr sz="1400">
                <a:solidFill>
                  <a:srgbClr val="2B2B2B"/>
                </a:solidFill>
                <a:latin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re 1">
            <a:extLst>
              <a:ext uri="{FF2B5EF4-FFF2-40B4-BE49-F238E27FC236}">
                <a16:creationId xmlns:a16="http://schemas.microsoft.com/office/drawing/2014/main" id="{B723936F-B140-4856-8235-EC2D80F47512}"/>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81B9BBB8-6FF0-4B19-ABA7-E48EDDA4C815}"/>
              </a:ext>
            </a:extLst>
          </p:cNvPr>
          <p:cNvSpPr>
            <a:spLocks noGrp="1"/>
          </p:cNvSpPr>
          <p:nvPr>
            <p:ph type="sldNum" sz="quarter" idx="11"/>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13044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286000" y="1776845"/>
            <a:ext cx="6572250" cy="4084206"/>
          </a:xfrm>
          <a:prstGeom prst="rect">
            <a:avLst/>
          </a:prstGeom>
        </p:spPr>
        <p:txBody>
          <a:bodyPr anchor="t"/>
          <a:lstStyle>
            <a:lvl1pPr marL="0" indent="0">
              <a:buNone/>
              <a:defRPr sz="1400" i="0">
                <a:solidFill>
                  <a:schemeClr val="bg2">
                    <a:lumMod val="75000"/>
                  </a:schemeClr>
                </a:solidFill>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85751" y="1776845"/>
            <a:ext cx="1885950" cy="4092143"/>
          </a:xfrm>
          <a:prstGeom prst="rect">
            <a:avLst/>
          </a:prstGeom>
        </p:spPr>
        <p:txBody>
          <a:bodyPr/>
          <a:lstStyle>
            <a:lvl1pPr marL="0" indent="0" algn="l">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Titre 1">
            <a:extLst>
              <a:ext uri="{FF2B5EF4-FFF2-40B4-BE49-F238E27FC236}">
                <a16:creationId xmlns:a16="http://schemas.microsoft.com/office/drawing/2014/main" id="{F43EE628-A185-4A6D-BE88-14EFD8F490C6}"/>
              </a:ext>
            </a:extLst>
          </p:cNvPr>
          <p:cNvSpPr>
            <a:spLocks noGrp="1"/>
          </p:cNvSpPr>
          <p:nvPr>
            <p:ph type="title"/>
          </p:nvPr>
        </p:nvSpPr>
        <p:spPr>
          <a:xfrm>
            <a:off x="4572000" y="228600"/>
            <a:ext cx="4286249" cy="962247"/>
          </a:xfrm>
          <a:prstGeom prst="rect">
            <a:avLst/>
          </a:prstGeom>
        </p:spPr>
        <p:txBody>
          <a:bodyPr/>
          <a:lstStyle>
            <a:lvl1pPr>
              <a:defRPr>
                <a:latin typeface="Arial" panose="020B0604020202020204" pitchFamily="34" charset="0"/>
              </a:defRPr>
            </a:lvl1pPr>
          </a:lstStyle>
          <a:p>
            <a:r>
              <a:rPr lang="fr-FR" sz="2500">
                <a:solidFill>
                  <a:srgbClr val="2B2B2B"/>
                </a:solidFill>
                <a:latin typeface="Roboto "/>
              </a:rPr>
              <a:t>Modifiez le style du titre</a:t>
            </a:r>
            <a:endParaRPr lang="fr-BE" sz="2500" dirty="0">
              <a:solidFill>
                <a:srgbClr val="2B2B2B"/>
              </a:solidFill>
              <a:latin typeface="Roboto "/>
            </a:endParaRPr>
          </a:p>
        </p:txBody>
      </p:sp>
      <p:sp>
        <p:nvSpPr>
          <p:cNvPr id="2" name="Espace réservé du numéro de diapositive 1">
            <a:extLst>
              <a:ext uri="{FF2B5EF4-FFF2-40B4-BE49-F238E27FC236}">
                <a16:creationId xmlns:a16="http://schemas.microsoft.com/office/drawing/2014/main" id="{6B18CF9C-FA09-400B-8A6D-3B4F71D1C4F7}"/>
              </a:ext>
            </a:extLst>
          </p:cNvPr>
          <p:cNvSpPr>
            <a:spLocks noGrp="1"/>
          </p:cNvSpPr>
          <p:nvPr>
            <p:ph type="sldNum" sz="quarter" idx="10"/>
          </p:nvPr>
        </p:nvSpPr>
        <p:spPr/>
        <p:txBody>
          <a:bodyPr/>
          <a:lstStyle/>
          <a:p>
            <a:fld id="{26DF9506-C750-44C3-8E12-610AD4C8F1FD}" type="slidenum">
              <a:rPr lang="fr-BE" smtClean="0"/>
              <a:t>‹N°›</a:t>
            </a:fld>
            <a:endParaRPr lang="fr-BE"/>
          </a:p>
        </p:txBody>
      </p:sp>
    </p:spTree>
    <p:extLst>
      <p:ext uri="{BB962C8B-B14F-4D97-AF65-F5344CB8AC3E}">
        <p14:creationId xmlns:p14="http://schemas.microsoft.com/office/powerpoint/2010/main" val="63579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142E7-FD62-4A3B-BA3B-F57F13E802DB}"/>
              </a:ext>
            </a:extLst>
          </p:cNvPr>
          <p:cNvSpPr>
            <a:spLocks noGrp="1"/>
          </p:cNvSpPr>
          <p:nvPr>
            <p:ph type="title"/>
          </p:nvPr>
        </p:nvSpPr>
        <p:spPr/>
        <p:txBody>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68CDE9CF-4445-4195-AB8F-98D37C850DD6}"/>
              </a:ext>
            </a:extLst>
          </p:cNvPr>
          <p:cNvSpPr>
            <a:spLocks noGrp="1"/>
          </p:cNvSpPr>
          <p:nvPr>
            <p:ph type="sldNum" sz="quarter" idx="10"/>
          </p:nvPr>
        </p:nvSpPr>
        <p:spPr/>
        <p:txBody>
          <a:bodyPr/>
          <a:lstStyle/>
          <a:p>
            <a:fld id="{26DF9506-C750-44C3-8E12-610AD4C8F1FD}" type="slidenum">
              <a:rPr lang="fr-BE" smtClean="0"/>
              <a:t>‹N°›</a:t>
            </a:fld>
            <a:endParaRPr lang="fr-BE"/>
          </a:p>
        </p:txBody>
      </p:sp>
      <p:sp>
        <p:nvSpPr>
          <p:cNvPr id="5" name="Espace réservé du texte 4">
            <a:extLst>
              <a:ext uri="{FF2B5EF4-FFF2-40B4-BE49-F238E27FC236}">
                <a16:creationId xmlns:a16="http://schemas.microsoft.com/office/drawing/2014/main" id="{F17093D8-5537-49FE-9E58-DD113F96AAD1}"/>
              </a:ext>
            </a:extLst>
          </p:cNvPr>
          <p:cNvSpPr>
            <a:spLocks noGrp="1"/>
          </p:cNvSpPr>
          <p:nvPr>
            <p:ph type="body" sz="quarter" idx="11"/>
          </p:nvPr>
        </p:nvSpPr>
        <p:spPr>
          <a:xfrm>
            <a:off x="1085850" y="3109912"/>
            <a:ext cx="5553075" cy="638175"/>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Tree>
    <p:extLst>
      <p:ext uri="{BB962C8B-B14F-4D97-AF65-F5344CB8AC3E}">
        <p14:creationId xmlns:p14="http://schemas.microsoft.com/office/powerpoint/2010/main" val="340120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BFD8E-0DC8-4C60-850D-B6271FE2C997}"/>
              </a:ext>
            </a:extLst>
          </p:cNvPr>
          <p:cNvSpPr>
            <a:spLocks noGrp="1"/>
          </p:cNvSpPr>
          <p:nvPr>
            <p:ph type="title"/>
          </p:nvPr>
        </p:nvSpPr>
        <p:spPr>
          <a:xfrm>
            <a:off x="1085850" y="2103437"/>
            <a:ext cx="78867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numéro de diapositive 2">
            <a:extLst>
              <a:ext uri="{FF2B5EF4-FFF2-40B4-BE49-F238E27FC236}">
                <a16:creationId xmlns:a16="http://schemas.microsoft.com/office/drawing/2014/main" id="{4A10DA80-EF2E-4A94-8BB7-3A6AF98E46B2}"/>
              </a:ext>
            </a:extLst>
          </p:cNvPr>
          <p:cNvSpPr>
            <a:spLocks noGrp="1"/>
          </p:cNvSpPr>
          <p:nvPr>
            <p:ph type="sldNum" sz="quarter" idx="4"/>
          </p:nvPr>
        </p:nvSpPr>
        <p:spPr>
          <a:xfrm>
            <a:off x="6848475" y="608012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F9506-C750-44C3-8E12-610AD4C8F1FD}" type="slidenum">
              <a:rPr lang="fr-BE" smtClean="0"/>
              <a:t>‹N°›</a:t>
            </a:fld>
            <a:endParaRPr lang="fr-BE"/>
          </a:p>
        </p:txBody>
      </p:sp>
    </p:spTree>
    <p:extLst>
      <p:ext uri="{BB962C8B-B14F-4D97-AF65-F5344CB8AC3E}">
        <p14:creationId xmlns:p14="http://schemas.microsoft.com/office/powerpoint/2010/main" val="2846317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70" r:id="rId8"/>
    <p:sldLayoutId id="2147483671" r:id="rId9"/>
  </p:sldLayoutIdLst>
  <p:hf hdr="0" ftr="0" dt="0"/>
  <p:txStyles>
    <p:titleStyle>
      <a:lvl1pPr algn="l" defTabSz="914400" rtl="0" eaLnBrk="1" latinLnBrk="0" hangingPunct="1">
        <a:lnSpc>
          <a:spcPct val="90000"/>
        </a:lnSpc>
        <a:spcBef>
          <a:spcPct val="0"/>
        </a:spcBef>
        <a:buNone/>
        <a:defRPr sz="3500" kern="1200">
          <a:solidFill>
            <a:schemeClr val="tx1"/>
          </a:solidFill>
          <a:latin typeface="Roboto Condensed" panose="02000000000000000000" pitchFamily="2" charset="0"/>
          <a:ea typeface="Roboto Condensed"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EA5D-AC64-41C5-A86A-8CEC6C3E3898}"/>
              </a:ext>
            </a:extLst>
          </p:cNvPr>
          <p:cNvSpPr>
            <a:spLocks noGrp="1"/>
          </p:cNvSpPr>
          <p:nvPr>
            <p:ph type="title"/>
          </p:nvPr>
        </p:nvSpPr>
        <p:spPr>
          <a:xfrm>
            <a:off x="1087581" y="2248912"/>
            <a:ext cx="7886700" cy="1062699"/>
          </a:xfrm>
        </p:spPr>
        <p:txBody>
          <a:bodyPr>
            <a:normAutofit/>
          </a:bodyPr>
          <a:lstStyle/>
          <a:p>
            <a:r>
              <a:rPr lang="fr-FR" sz="4400" dirty="0"/>
              <a:t>Base de programmation</a:t>
            </a:r>
            <a:endParaRPr lang="fr-BE" sz="4400" dirty="0"/>
          </a:p>
        </p:txBody>
      </p:sp>
      <p:sp>
        <p:nvSpPr>
          <p:cNvPr id="3" name="ZoneTexte 2">
            <a:extLst>
              <a:ext uri="{FF2B5EF4-FFF2-40B4-BE49-F238E27FC236}">
                <a16:creationId xmlns:a16="http://schemas.microsoft.com/office/drawing/2014/main" id="{DB893DFD-C04B-4489-8111-E1C33A2FF174}"/>
              </a:ext>
            </a:extLst>
          </p:cNvPr>
          <p:cNvSpPr txBox="1"/>
          <p:nvPr/>
        </p:nvSpPr>
        <p:spPr>
          <a:xfrm>
            <a:off x="1573427" y="3505200"/>
            <a:ext cx="7400854" cy="646331"/>
          </a:xfrm>
          <a:prstGeom prst="rect">
            <a:avLst/>
          </a:prstGeom>
          <a:noFill/>
        </p:spPr>
        <p:txBody>
          <a:bodyPr wrap="square" rtlCol="0">
            <a:spAutoFit/>
          </a:bodyPr>
          <a:lstStyle/>
          <a:p>
            <a:r>
              <a:rPr lang="fr-FR" dirty="0">
                <a:solidFill>
                  <a:schemeClr val="bg1">
                    <a:lumMod val="50000"/>
                  </a:schemeClr>
                </a:solidFill>
              </a:rPr>
              <a:t>BA1 Informatique</a:t>
            </a:r>
          </a:p>
          <a:p>
            <a:r>
              <a:rPr lang="fr-FR" dirty="0">
                <a:solidFill>
                  <a:schemeClr val="bg1">
                    <a:lumMod val="50000"/>
                  </a:schemeClr>
                </a:solidFill>
              </a:rPr>
              <a:t>Johan </a:t>
            </a:r>
            <a:r>
              <a:rPr lang="fr-FR" dirty="0" err="1">
                <a:solidFill>
                  <a:schemeClr val="bg1">
                    <a:lumMod val="50000"/>
                  </a:schemeClr>
                </a:solidFill>
              </a:rPr>
              <a:t>Depréter</a:t>
            </a:r>
            <a:r>
              <a:rPr lang="fr-FR" dirty="0">
                <a:solidFill>
                  <a:schemeClr val="bg1">
                    <a:lumMod val="50000"/>
                  </a:schemeClr>
                </a:solidFill>
              </a:rPr>
              <a:t> – johan.depreter@heh.be</a:t>
            </a:r>
            <a:endParaRPr lang="fr-BE" dirty="0">
              <a:solidFill>
                <a:schemeClr val="bg1">
                  <a:lumMod val="50000"/>
                </a:schemeClr>
              </a:solidFill>
            </a:endParaRPr>
          </a:p>
        </p:txBody>
      </p:sp>
      <p:sp>
        <p:nvSpPr>
          <p:cNvPr id="4" name="Espace réservé du numéro de diapositive 3">
            <a:extLst>
              <a:ext uri="{FF2B5EF4-FFF2-40B4-BE49-F238E27FC236}">
                <a16:creationId xmlns:a16="http://schemas.microsoft.com/office/drawing/2014/main" id="{483B3C02-371C-4836-9681-7DD0EFCB39DF}"/>
              </a:ext>
            </a:extLst>
          </p:cNvPr>
          <p:cNvSpPr>
            <a:spLocks noGrp="1"/>
          </p:cNvSpPr>
          <p:nvPr>
            <p:ph type="sldNum" sz="quarter" idx="10"/>
          </p:nvPr>
        </p:nvSpPr>
        <p:spPr/>
        <p:txBody>
          <a:bodyPr/>
          <a:lstStyle/>
          <a:p>
            <a:fld id="{26DF9506-C750-44C3-8E12-610AD4C8F1FD}" type="slidenum">
              <a:rPr lang="fr-BE" smtClean="0"/>
              <a:t>1</a:t>
            </a:fld>
            <a:endParaRPr lang="fr-BE"/>
          </a:p>
        </p:txBody>
      </p:sp>
    </p:spTree>
    <p:extLst>
      <p:ext uri="{BB962C8B-B14F-4D97-AF65-F5344CB8AC3E}">
        <p14:creationId xmlns:p14="http://schemas.microsoft.com/office/powerpoint/2010/main" val="38335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AB9006-D712-4967-A1B0-E55171BF3860}"/>
              </a:ext>
            </a:extLst>
          </p:cNvPr>
          <p:cNvSpPr>
            <a:spLocks noGrp="1"/>
          </p:cNvSpPr>
          <p:nvPr>
            <p:ph idx="1"/>
          </p:nvPr>
        </p:nvSpPr>
        <p:spPr/>
        <p:txBody>
          <a:bodyPr/>
          <a:lstStyle/>
          <a:p>
            <a:pPr marL="0" indent="0">
              <a:buNone/>
            </a:pPr>
            <a:endParaRPr lang="fr-FR" sz="1800" dirty="0"/>
          </a:p>
          <a:p>
            <a:pPr marL="0" indent="0">
              <a:buNone/>
            </a:pPr>
            <a:r>
              <a:rPr lang="fr-FR" sz="1800" dirty="0"/>
              <a:t>Étant donné une année, </a:t>
            </a:r>
            <a:r>
              <a:rPr lang="fr-FR" sz="1800" i="1" dirty="0"/>
              <a:t>y</a:t>
            </a:r>
            <a:r>
              <a:rPr lang="fr-FR" sz="1800" dirty="0"/>
              <a:t>, trouvez la date du 256e jour de cette année selon le calendrier officiel russe au cours de cette année. Ensuite, imprimez-le au format </a:t>
            </a:r>
            <a:r>
              <a:rPr lang="fr-FR" sz="1800" dirty="0" err="1"/>
              <a:t>jj.mm.aaaa</a:t>
            </a:r>
            <a:r>
              <a:rPr lang="fr-FR" sz="1800" dirty="0"/>
              <a:t>, où jj est le jour à deux chiffres, mm est le mois à deux chiffres et </a:t>
            </a:r>
            <a:r>
              <a:rPr lang="fr-FR" sz="1800" dirty="0" err="1"/>
              <a:t>aaaa</a:t>
            </a:r>
            <a:r>
              <a:rPr lang="fr-FR" sz="1800" dirty="0"/>
              <a:t> est </a:t>
            </a:r>
            <a:r>
              <a:rPr lang="fr-FR" sz="1800" i="1" dirty="0"/>
              <a:t>y</a:t>
            </a:r>
            <a:r>
              <a:rPr lang="fr-FR" sz="1800" dirty="0"/>
              <a:t>.</a:t>
            </a:r>
            <a:endParaRPr lang="fr-FR" dirty="0"/>
          </a:p>
          <a:p>
            <a:pPr marL="0" indent="0">
              <a:buNone/>
            </a:pPr>
            <a:r>
              <a:rPr lang="fr-FR" sz="1800" dirty="0"/>
              <a:t>Par exemple, l'année donnée = 1984. 1984 est divisible par 4, c'est donc une année bissextile. Le 256ème jour d'une année bissextile après 1918 est le 12 septembre, donc la réponse est 12.09.1984.</a:t>
            </a:r>
          </a:p>
          <a:p>
            <a:endParaRPr lang="fr-BE" dirty="0"/>
          </a:p>
        </p:txBody>
      </p:sp>
      <p:sp>
        <p:nvSpPr>
          <p:cNvPr id="3" name="Titre 2">
            <a:extLst>
              <a:ext uri="{FF2B5EF4-FFF2-40B4-BE49-F238E27FC236}">
                <a16:creationId xmlns:a16="http://schemas.microsoft.com/office/drawing/2014/main" id="{FF445C92-8213-4B20-8A63-E9227C8DC468}"/>
              </a:ext>
            </a:extLst>
          </p:cNvPr>
          <p:cNvSpPr>
            <a:spLocks noGrp="1"/>
          </p:cNvSpPr>
          <p:nvPr>
            <p:ph type="title"/>
          </p:nvPr>
        </p:nvSpPr>
        <p:spPr/>
        <p:txBody>
          <a:bodyPr/>
          <a:lstStyle/>
          <a:p>
            <a:r>
              <a:rPr lang="fr-BE" dirty="0"/>
              <a:t>Exercices</a:t>
            </a:r>
          </a:p>
        </p:txBody>
      </p:sp>
      <p:sp>
        <p:nvSpPr>
          <p:cNvPr id="4" name="Espace réservé du numéro de diapositive 3">
            <a:extLst>
              <a:ext uri="{FF2B5EF4-FFF2-40B4-BE49-F238E27FC236}">
                <a16:creationId xmlns:a16="http://schemas.microsoft.com/office/drawing/2014/main" id="{4D7F3B10-40F1-4569-BE1B-0F8193F2808D}"/>
              </a:ext>
            </a:extLst>
          </p:cNvPr>
          <p:cNvSpPr>
            <a:spLocks noGrp="1"/>
          </p:cNvSpPr>
          <p:nvPr>
            <p:ph type="sldNum" sz="quarter" idx="10"/>
          </p:nvPr>
        </p:nvSpPr>
        <p:spPr/>
        <p:txBody>
          <a:bodyPr/>
          <a:lstStyle/>
          <a:p>
            <a:fld id="{26DF9506-C750-44C3-8E12-610AD4C8F1FD}" type="slidenum">
              <a:rPr lang="fr-BE" smtClean="0"/>
              <a:t>10</a:t>
            </a:fld>
            <a:endParaRPr lang="fr-BE"/>
          </a:p>
        </p:txBody>
      </p:sp>
    </p:spTree>
    <p:extLst>
      <p:ext uri="{BB962C8B-B14F-4D97-AF65-F5344CB8AC3E}">
        <p14:creationId xmlns:p14="http://schemas.microsoft.com/office/powerpoint/2010/main" val="325359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7B051-16F8-4B50-803C-8505DBE9ECD4}"/>
              </a:ext>
            </a:extLst>
          </p:cNvPr>
          <p:cNvSpPr>
            <a:spLocks noGrp="1"/>
          </p:cNvSpPr>
          <p:nvPr>
            <p:ph type="title"/>
          </p:nvPr>
        </p:nvSpPr>
        <p:spPr>
          <a:xfrm>
            <a:off x="1519843" y="3110491"/>
            <a:ext cx="7886700" cy="1169698"/>
          </a:xfrm>
        </p:spPr>
        <p:txBody>
          <a:bodyPr/>
          <a:lstStyle/>
          <a:p>
            <a:r>
              <a:rPr lang="fr-FR" sz="4400" dirty="0"/>
              <a:t>Structures de données</a:t>
            </a:r>
            <a:endParaRPr lang="fr-BE" sz="4400" dirty="0"/>
          </a:p>
        </p:txBody>
      </p:sp>
      <p:sp>
        <p:nvSpPr>
          <p:cNvPr id="3" name="Espace réservé du numéro de diapositive 2">
            <a:extLst>
              <a:ext uri="{FF2B5EF4-FFF2-40B4-BE49-F238E27FC236}">
                <a16:creationId xmlns:a16="http://schemas.microsoft.com/office/drawing/2014/main" id="{E92B0AA5-3545-4384-864F-D1FEEA8C72BE}"/>
              </a:ext>
            </a:extLst>
          </p:cNvPr>
          <p:cNvSpPr>
            <a:spLocks noGrp="1"/>
          </p:cNvSpPr>
          <p:nvPr>
            <p:ph type="sldNum" sz="quarter" idx="10"/>
          </p:nvPr>
        </p:nvSpPr>
        <p:spPr/>
        <p:txBody>
          <a:bodyPr/>
          <a:lstStyle/>
          <a:p>
            <a:fld id="{26DF9506-C750-44C3-8E12-610AD4C8F1FD}" type="slidenum">
              <a:rPr lang="fr-BE" smtClean="0"/>
              <a:t>11</a:t>
            </a:fld>
            <a:endParaRPr lang="fr-BE"/>
          </a:p>
        </p:txBody>
      </p:sp>
      <p:sp>
        <p:nvSpPr>
          <p:cNvPr id="4" name="ZoneTexte 3">
            <a:extLst>
              <a:ext uri="{FF2B5EF4-FFF2-40B4-BE49-F238E27FC236}">
                <a16:creationId xmlns:a16="http://schemas.microsoft.com/office/drawing/2014/main" id="{8EAFDF04-9D2B-48C6-A627-7D5E1C9B278B}"/>
              </a:ext>
            </a:extLst>
          </p:cNvPr>
          <p:cNvSpPr txBox="1"/>
          <p:nvPr/>
        </p:nvSpPr>
        <p:spPr>
          <a:xfrm>
            <a:off x="1519843" y="3110491"/>
            <a:ext cx="2981325" cy="369332"/>
          </a:xfrm>
          <a:prstGeom prst="rect">
            <a:avLst/>
          </a:prstGeom>
          <a:noFill/>
        </p:spPr>
        <p:txBody>
          <a:bodyPr wrap="square" rtlCol="0">
            <a:spAutoFit/>
          </a:bodyPr>
          <a:lstStyle/>
          <a:p>
            <a:r>
              <a:rPr lang="fr-FR" dirty="0">
                <a:solidFill>
                  <a:schemeClr val="bg1">
                    <a:lumMod val="50000"/>
                  </a:schemeClr>
                </a:solidFill>
              </a:rPr>
              <a:t>Chapitre 4 </a:t>
            </a:r>
            <a:endParaRPr lang="fr-BE" dirty="0">
              <a:solidFill>
                <a:schemeClr val="bg1">
                  <a:lumMod val="50000"/>
                </a:schemeClr>
              </a:solidFill>
            </a:endParaRPr>
          </a:p>
        </p:txBody>
      </p:sp>
    </p:spTree>
    <p:extLst>
      <p:ext uri="{BB962C8B-B14F-4D97-AF65-F5344CB8AC3E}">
        <p14:creationId xmlns:p14="http://schemas.microsoft.com/office/powerpoint/2010/main" val="67192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2993529-2B07-4555-ADFA-4BE5BD561805}"/>
              </a:ext>
            </a:extLst>
          </p:cNvPr>
          <p:cNvSpPr>
            <a:spLocks noGrp="1"/>
          </p:cNvSpPr>
          <p:nvPr>
            <p:ph idx="1"/>
          </p:nvPr>
        </p:nvSpPr>
        <p:spPr/>
        <p:txBody>
          <a:bodyPr/>
          <a:lstStyle/>
          <a:p>
            <a:endParaRPr lang="fr-FR" dirty="0"/>
          </a:p>
          <a:p>
            <a:r>
              <a:rPr lang="fr-FR" dirty="0"/>
              <a:t>Infinité de classe de problème</a:t>
            </a:r>
          </a:p>
          <a:p>
            <a:endParaRPr lang="fr-FR" dirty="0"/>
          </a:p>
          <a:p>
            <a:r>
              <a:rPr lang="fr-FR" dirty="0"/>
              <a:t>Représenter les données efficacement</a:t>
            </a:r>
          </a:p>
          <a:p>
            <a:endParaRPr lang="fr-FR" dirty="0"/>
          </a:p>
          <a:p>
            <a:pPr marL="0" indent="0">
              <a:buNone/>
            </a:pPr>
            <a:r>
              <a:rPr lang="fr-FR" dirty="0"/>
              <a:t>→ Différentes structures de données</a:t>
            </a:r>
          </a:p>
          <a:p>
            <a:endParaRPr lang="fr-FR" dirty="0"/>
          </a:p>
          <a:p>
            <a:endParaRPr lang="fr-BE" dirty="0"/>
          </a:p>
        </p:txBody>
      </p:sp>
      <p:sp>
        <p:nvSpPr>
          <p:cNvPr id="3" name="Titre 2">
            <a:extLst>
              <a:ext uri="{FF2B5EF4-FFF2-40B4-BE49-F238E27FC236}">
                <a16:creationId xmlns:a16="http://schemas.microsoft.com/office/drawing/2014/main" id="{5C4EBCC2-AC07-44AB-B97A-1C161A776F9E}"/>
              </a:ext>
            </a:extLst>
          </p:cNvPr>
          <p:cNvSpPr>
            <a:spLocks noGrp="1"/>
          </p:cNvSpPr>
          <p:nvPr>
            <p:ph type="title"/>
          </p:nvPr>
        </p:nvSpPr>
        <p:spPr/>
        <p:txBody>
          <a:bodyPr/>
          <a:lstStyle/>
          <a:p>
            <a:r>
              <a:rPr lang="fr-FR" dirty="0"/>
              <a:t>Données</a:t>
            </a:r>
            <a:endParaRPr lang="fr-BE" dirty="0"/>
          </a:p>
        </p:txBody>
      </p:sp>
      <p:sp>
        <p:nvSpPr>
          <p:cNvPr id="4" name="Espace réservé du numéro de diapositive 3">
            <a:extLst>
              <a:ext uri="{FF2B5EF4-FFF2-40B4-BE49-F238E27FC236}">
                <a16:creationId xmlns:a16="http://schemas.microsoft.com/office/drawing/2014/main" id="{0DF5EE3C-0FE6-4357-A1E3-642BBABAFE72}"/>
              </a:ext>
            </a:extLst>
          </p:cNvPr>
          <p:cNvSpPr>
            <a:spLocks noGrp="1"/>
          </p:cNvSpPr>
          <p:nvPr>
            <p:ph type="sldNum" sz="quarter" idx="10"/>
          </p:nvPr>
        </p:nvSpPr>
        <p:spPr/>
        <p:txBody>
          <a:bodyPr/>
          <a:lstStyle/>
          <a:p>
            <a:fld id="{26DF9506-C750-44C3-8E12-610AD4C8F1FD}" type="slidenum">
              <a:rPr lang="fr-BE" smtClean="0"/>
              <a:t>12</a:t>
            </a:fld>
            <a:endParaRPr lang="fr-BE"/>
          </a:p>
        </p:txBody>
      </p:sp>
    </p:spTree>
    <p:extLst>
      <p:ext uri="{BB962C8B-B14F-4D97-AF65-F5344CB8AC3E}">
        <p14:creationId xmlns:p14="http://schemas.microsoft.com/office/powerpoint/2010/main" val="343050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3FB5C22-BF98-42E1-9E3B-A51EAD3981C2}"/>
              </a:ext>
            </a:extLst>
          </p:cNvPr>
          <p:cNvSpPr>
            <a:spLocks noGrp="1"/>
          </p:cNvSpPr>
          <p:nvPr>
            <p:ph idx="1"/>
          </p:nvPr>
        </p:nvSpPr>
        <p:spPr/>
        <p:txBody>
          <a:bodyPr/>
          <a:lstStyle/>
          <a:p>
            <a:endParaRPr lang="fr-FR" dirty="0"/>
          </a:p>
          <a:p>
            <a:pPr marL="0" indent="0">
              <a:buNone/>
            </a:pPr>
            <a:endParaRPr lang="fr-FR" dirty="0"/>
          </a:p>
          <a:p>
            <a:r>
              <a:rPr lang="fr-FR" dirty="0"/>
              <a:t>Accès par index</a:t>
            </a:r>
          </a:p>
          <a:p>
            <a:pPr marL="457200" lvl="1" indent="0">
              <a:buNone/>
            </a:pPr>
            <a:r>
              <a:rPr lang="fr-FR" dirty="0"/>
              <a:t>tab[0] = 12</a:t>
            </a:r>
          </a:p>
          <a:p>
            <a:pPr marL="457200" lvl="1" indent="0">
              <a:buNone/>
            </a:pPr>
            <a:endParaRPr lang="fr-FR" dirty="0"/>
          </a:p>
          <a:p>
            <a:r>
              <a:rPr lang="fr-FR" dirty="0"/>
              <a:t>Données contigües </a:t>
            </a:r>
          </a:p>
          <a:p>
            <a:endParaRPr lang="fr-FR" dirty="0"/>
          </a:p>
          <a:p>
            <a:r>
              <a:rPr lang="fr-FR" dirty="0"/>
              <a:t>Ajout/Suppression impossible</a:t>
            </a:r>
          </a:p>
          <a:p>
            <a:pPr marL="457200" lvl="1" indent="0">
              <a:buNone/>
            </a:pPr>
            <a:endParaRPr lang="fr-BE" dirty="0"/>
          </a:p>
        </p:txBody>
      </p:sp>
      <p:sp>
        <p:nvSpPr>
          <p:cNvPr id="3" name="Titre 2">
            <a:extLst>
              <a:ext uri="{FF2B5EF4-FFF2-40B4-BE49-F238E27FC236}">
                <a16:creationId xmlns:a16="http://schemas.microsoft.com/office/drawing/2014/main" id="{075E10DB-5313-42D4-B2B4-F0A8129D53A8}"/>
              </a:ext>
            </a:extLst>
          </p:cNvPr>
          <p:cNvSpPr>
            <a:spLocks noGrp="1"/>
          </p:cNvSpPr>
          <p:nvPr>
            <p:ph type="title"/>
          </p:nvPr>
        </p:nvSpPr>
        <p:spPr/>
        <p:txBody>
          <a:bodyPr/>
          <a:lstStyle/>
          <a:p>
            <a:r>
              <a:rPr lang="fr-FR" dirty="0"/>
              <a:t>Les tableaux</a:t>
            </a:r>
            <a:endParaRPr lang="fr-BE" dirty="0"/>
          </a:p>
        </p:txBody>
      </p:sp>
      <p:sp>
        <p:nvSpPr>
          <p:cNvPr id="4" name="Espace réservé du numéro de diapositive 3">
            <a:extLst>
              <a:ext uri="{FF2B5EF4-FFF2-40B4-BE49-F238E27FC236}">
                <a16:creationId xmlns:a16="http://schemas.microsoft.com/office/drawing/2014/main" id="{2BEDC5D2-E428-4F48-9E44-28B8FFBF88A5}"/>
              </a:ext>
            </a:extLst>
          </p:cNvPr>
          <p:cNvSpPr>
            <a:spLocks noGrp="1"/>
          </p:cNvSpPr>
          <p:nvPr>
            <p:ph type="sldNum" sz="quarter" idx="10"/>
          </p:nvPr>
        </p:nvSpPr>
        <p:spPr/>
        <p:txBody>
          <a:bodyPr/>
          <a:lstStyle/>
          <a:p>
            <a:fld id="{26DF9506-C750-44C3-8E12-610AD4C8F1FD}" type="slidenum">
              <a:rPr lang="fr-BE" smtClean="0"/>
              <a:t>13</a:t>
            </a:fld>
            <a:endParaRPr lang="fr-BE"/>
          </a:p>
        </p:txBody>
      </p:sp>
      <p:graphicFrame>
        <p:nvGraphicFramePr>
          <p:cNvPr id="7" name="Tableau 6">
            <a:extLst>
              <a:ext uri="{FF2B5EF4-FFF2-40B4-BE49-F238E27FC236}">
                <a16:creationId xmlns:a16="http://schemas.microsoft.com/office/drawing/2014/main" id="{4CFDC2B9-E86A-4515-B5E7-2CC44DFE803C}"/>
              </a:ext>
            </a:extLst>
          </p:cNvPr>
          <p:cNvGraphicFramePr>
            <a:graphicFrameLocks noGrp="1"/>
          </p:cNvGraphicFramePr>
          <p:nvPr>
            <p:extLst/>
          </p:nvPr>
        </p:nvGraphicFramePr>
        <p:xfrm>
          <a:off x="1524000" y="1624041"/>
          <a:ext cx="6095999" cy="741680"/>
        </p:xfrm>
        <a:graphic>
          <a:graphicData uri="http://schemas.openxmlformats.org/drawingml/2006/table">
            <a:tbl>
              <a:tblPr firstRow="1" bandRow="1">
                <a:tableStyleId>{8799B23B-EC83-4686-B30A-512413B5E67A}</a:tableStyleId>
              </a:tblPr>
              <a:tblGrid>
                <a:gridCol w="870857">
                  <a:extLst>
                    <a:ext uri="{9D8B030D-6E8A-4147-A177-3AD203B41FA5}">
                      <a16:colId xmlns:a16="http://schemas.microsoft.com/office/drawing/2014/main" val="958556763"/>
                    </a:ext>
                  </a:extLst>
                </a:gridCol>
                <a:gridCol w="870857">
                  <a:extLst>
                    <a:ext uri="{9D8B030D-6E8A-4147-A177-3AD203B41FA5}">
                      <a16:colId xmlns:a16="http://schemas.microsoft.com/office/drawing/2014/main" val="2981548609"/>
                    </a:ext>
                  </a:extLst>
                </a:gridCol>
                <a:gridCol w="870857">
                  <a:extLst>
                    <a:ext uri="{9D8B030D-6E8A-4147-A177-3AD203B41FA5}">
                      <a16:colId xmlns:a16="http://schemas.microsoft.com/office/drawing/2014/main" val="323240611"/>
                    </a:ext>
                  </a:extLst>
                </a:gridCol>
                <a:gridCol w="870857">
                  <a:extLst>
                    <a:ext uri="{9D8B030D-6E8A-4147-A177-3AD203B41FA5}">
                      <a16:colId xmlns:a16="http://schemas.microsoft.com/office/drawing/2014/main" val="3640659838"/>
                    </a:ext>
                  </a:extLst>
                </a:gridCol>
                <a:gridCol w="870857">
                  <a:extLst>
                    <a:ext uri="{9D8B030D-6E8A-4147-A177-3AD203B41FA5}">
                      <a16:colId xmlns:a16="http://schemas.microsoft.com/office/drawing/2014/main" val="864145905"/>
                    </a:ext>
                  </a:extLst>
                </a:gridCol>
                <a:gridCol w="870857">
                  <a:extLst>
                    <a:ext uri="{9D8B030D-6E8A-4147-A177-3AD203B41FA5}">
                      <a16:colId xmlns:a16="http://schemas.microsoft.com/office/drawing/2014/main" val="1161118968"/>
                    </a:ext>
                  </a:extLst>
                </a:gridCol>
                <a:gridCol w="870857">
                  <a:extLst>
                    <a:ext uri="{9D8B030D-6E8A-4147-A177-3AD203B41FA5}">
                      <a16:colId xmlns:a16="http://schemas.microsoft.com/office/drawing/2014/main" val="2250091929"/>
                    </a:ext>
                  </a:extLst>
                </a:gridCol>
              </a:tblGrid>
              <a:tr h="370840">
                <a:tc>
                  <a:txBody>
                    <a:bodyPr/>
                    <a:lstStyle/>
                    <a:p>
                      <a:r>
                        <a:rPr lang="fr-FR" dirty="0"/>
                        <a:t>Index</a:t>
                      </a:r>
                      <a:endParaRPr lang="fr-BE" dirty="0"/>
                    </a:p>
                  </a:txBody>
                  <a:tcPr/>
                </a:tc>
                <a:tc>
                  <a:txBody>
                    <a:bodyPr/>
                    <a:lstStyle/>
                    <a:p>
                      <a:r>
                        <a:rPr lang="fr-FR" dirty="0"/>
                        <a:t>0</a:t>
                      </a:r>
                      <a:endParaRPr lang="fr-BE" dirty="0"/>
                    </a:p>
                  </a:txBody>
                  <a:tcPr/>
                </a:tc>
                <a:tc>
                  <a:txBody>
                    <a:bodyPr/>
                    <a:lstStyle/>
                    <a:p>
                      <a:r>
                        <a:rPr lang="fr-FR" dirty="0"/>
                        <a:t>1</a:t>
                      </a:r>
                      <a:endParaRPr lang="fr-BE" dirty="0"/>
                    </a:p>
                  </a:txBody>
                  <a:tcPr/>
                </a:tc>
                <a:tc>
                  <a:txBody>
                    <a:bodyPr/>
                    <a:lstStyle/>
                    <a:p>
                      <a:r>
                        <a:rPr lang="fr-FR" dirty="0"/>
                        <a:t>2</a:t>
                      </a:r>
                      <a:endParaRPr lang="fr-BE" dirty="0"/>
                    </a:p>
                  </a:txBody>
                  <a:tcPr/>
                </a:tc>
                <a:tc>
                  <a:txBody>
                    <a:bodyPr/>
                    <a:lstStyle/>
                    <a:p>
                      <a:r>
                        <a:rPr lang="fr-FR" dirty="0"/>
                        <a:t>3</a:t>
                      </a:r>
                      <a:endParaRPr lang="fr-BE" dirty="0"/>
                    </a:p>
                  </a:txBody>
                  <a:tcPr/>
                </a:tc>
                <a:tc>
                  <a:txBody>
                    <a:bodyPr/>
                    <a:lstStyle/>
                    <a:p>
                      <a:r>
                        <a:rPr lang="fr-FR" dirty="0"/>
                        <a:t>4</a:t>
                      </a:r>
                      <a:endParaRPr lang="fr-BE" dirty="0"/>
                    </a:p>
                  </a:txBody>
                  <a:tcPr/>
                </a:tc>
                <a:tc>
                  <a:txBody>
                    <a:bodyPr/>
                    <a:lstStyle/>
                    <a:p>
                      <a:r>
                        <a:rPr lang="fr-FR" dirty="0"/>
                        <a:t>5</a:t>
                      </a:r>
                      <a:endParaRPr lang="fr-BE" dirty="0"/>
                    </a:p>
                  </a:txBody>
                  <a:tcPr/>
                </a:tc>
                <a:extLst>
                  <a:ext uri="{0D108BD9-81ED-4DB2-BD59-A6C34878D82A}">
                    <a16:rowId xmlns:a16="http://schemas.microsoft.com/office/drawing/2014/main" val="689646364"/>
                  </a:ext>
                </a:extLst>
              </a:tr>
              <a:tr h="370840">
                <a:tc>
                  <a:txBody>
                    <a:bodyPr/>
                    <a:lstStyle/>
                    <a:p>
                      <a:r>
                        <a:rPr lang="fr-FR" dirty="0"/>
                        <a:t>Valeur</a:t>
                      </a:r>
                      <a:endParaRPr lang="fr-BE" dirty="0"/>
                    </a:p>
                  </a:txBody>
                  <a:tcPr/>
                </a:tc>
                <a:tc>
                  <a:txBody>
                    <a:bodyPr/>
                    <a:lstStyle/>
                    <a:p>
                      <a:r>
                        <a:rPr lang="fr-FR" dirty="0"/>
                        <a:t>12</a:t>
                      </a:r>
                      <a:endParaRPr lang="fr-BE" dirty="0"/>
                    </a:p>
                  </a:txBody>
                  <a:tcPr/>
                </a:tc>
                <a:tc>
                  <a:txBody>
                    <a:bodyPr/>
                    <a:lstStyle/>
                    <a:p>
                      <a:r>
                        <a:rPr lang="fr-FR" dirty="0"/>
                        <a:t>37</a:t>
                      </a:r>
                      <a:endParaRPr lang="fr-BE" dirty="0"/>
                    </a:p>
                  </a:txBody>
                  <a:tcPr/>
                </a:tc>
                <a:tc>
                  <a:txBody>
                    <a:bodyPr/>
                    <a:lstStyle/>
                    <a:p>
                      <a:r>
                        <a:rPr lang="fr-FR" dirty="0"/>
                        <a:t>99</a:t>
                      </a:r>
                      <a:endParaRPr lang="fr-BE" dirty="0"/>
                    </a:p>
                  </a:txBody>
                  <a:tcPr/>
                </a:tc>
                <a:tc>
                  <a:txBody>
                    <a:bodyPr/>
                    <a:lstStyle/>
                    <a:p>
                      <a:r>
                        <a:rPr lang="fr-FR" dirty="0"/>
                        <a:t>128</a:t>
                      </a:r>
                      <a:endParaRPr lang="fr-BE" dirty="0"/>
                    </a:p>
                  </a:txBody>
                  <a:tcPr/>
                </a:tc>
                <a:tc>
                  <a:txBody>
                    <a:bodyPr/>
                    <a:lstStyle/>
                    <a:p>
                      <a:r>
                        <a:rPr lang="fr-FR" dirty="0"/>
                        <a:t>54</a:t>
                      </a:r>
                      <a:endParaRPr lang="fr-BE" dirty="0"/>
                    </a:p>
                  </a:txBody>
                  <a:tcPr/>
                </a:tc>
                <a:tc>
                  <a:txBody>
                    <a:bodyPr/>
                    <a:lstStyle/>
                    <a:p>
                      <a:r>
                        <a:rPr lang="fr-FR" dirty="0"/>
                        <a:t>93</a:t>
                      </a:r>
                      <a:endParaRPr lang="fr-BE" dirty="0"/>
                    </a:p>
                  </a:txBody>
                  <a:tcPr/>
                </a:tc>
                <a:extLst>
                  <a:ext uri="{0D108BD9-81ED-4DB2-BD59-A6C34878D82A}">
                    <a16:rowId xmlns:a16="http://schemas.microsoft.com/office/drawing/2014/main" val="2973940671"/>
                  </a:ext>
                </a:extLst>
              </a:tr>
            </a:tbl>
          </a:graphicData>
        </a:graphic>
      </p:graphicFrame>
    </p:spTree>
    <p:extLst>
      <p:ext uri="{BB962C8B-B14F-4D97-AF65-F5344CB8AC3E}">
        <p14:creationId xmlns:p14="http://schemas.microsoft.com/office/powerpoint/2010/main" val="18615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3FB5C22-BF98-42E1-9E3B-A51EAD3981C2}"/>
              </a:ext>
            </a:extLst>
          </p:cNvPr>
          <p:cNvSpPr>
            <a:spLocks noGrp="1"/>
          </p:cNvSpPr>
          <p:nvPr>
            <p:ph idx="1"/>
          </p:nvPr>
        </p:nvSpPr>
        <p:spPr/>
        <p:txBody>
          <a:bodyPr/>
          <a:lstStyle/>
          <a:p>
            <a:pPr marL="0" indent="0">
              <a:buNone/>
            </a:pPr>
            <a:endParaRPr lang="fr-FR" dirty="0"/>
          </a:p>
          <a:p>
            <a:r>
              <a:rPr lang="fr-FR" dirty="0"/>
              <a:t>Attribuer un seul nom à un ensemble de variables</a:t>
            </a:r>
          </a:p>
          <a:p>
            <a:pPr marL="457200" lvl="1" indent="0">
              <a:buNone/>
            </a:pPr>
            <a:endParaRPr lang="fr-FR" dirty="0"/>
          </a:p>
          <a:p>
            <a:r>
              <a:rPr lang="fr-FR" dirty="0"/>
              <a:t>Connaître le nombre d’éléments et leur type</a:t>
            </a:r>
          </a:p>
          <a:p>
            <a:endParaRPr lang="fr-FR" dirty="0"/>
          </a:p>
          <a:p>
            <a:r>
              <a:rPr lang="fr-FR" dirty="0"/>
              <a:t>Utilisation sous la forme </a:t>
            </a:r>
            <a:r>
              <a:rPr lang="fr-FR" i="1" dirty="0"/>
              <a:t>tab[i]</a:t>
            </a:r>
          </a:p>
          <a:p>
            <a:pPr marL="457200" lvl="1" indent="0">
              <a:buNone/>
            </a:pPr>
            <a:endParaRPr lang="fr-BE" dirty="0"/>
          </a:p>
        </p:txBody>
      </p:sp>
      <p:sp>
        <p:nvSpPr>
          <p:cNvPr id="3" name="Titre 2">
            <a:extLst>
              <a:ext uri="{FF2B5EF4-FFF2-40B4-BE49-F238E27FC236}">
                <a16:creationId xmlns:a16="http://schemas.microsoft.com/office/drawing/2014/main" id="{075E10DB-5313-42D4-B2B4-F0A8129D53A8}"/>
              </a:ext>
            </a:extLst>
          </p:cNvPr>
          <p:cNvSpPr>
            <a:spLocks noGrp="1"/>
          </p:cNvSpPr>
          <p:nvPr>
            <p:ph type="title"/>
          </p:nvPr>
        </p:nvSpPr>
        <p:spPr/>
        <p:txBody>
          <a:bodyPr/>
          <a:lstStyle/>
          <a:p>
            <a:r>
              <a:rPr lang="fr-FR" dirty="0"/>
              <a:t>Les tableaux</a:t>
            </a:r>
            <a:endParaRPr lang="fr-BE" dirty="0"/>
          </a:p>
        </p:txBody>
      </p:sp>
      <p:sp>
        <p:nvSpPr>
          <p:cNvPr id="4" name="Espace réservé du numéro de diapositive 3">
            <a:extLst>
              <a:ext uri="{FF2B5EF4-FFF2-40B4-BE49-F238E27FC236}">
                <a16:creationId xmlns:a16="http://schemas.microsoft.com/office/drawing/2014/main" id="{2BEDC5D2-E428-4F48-9E44-28B8FFBF88A5}"/>
              </a:ext>
            </a:extLst>
          </p:cNvPr>
          <p:cNvSpPr>
            <a:spLocks noGrp="1"/>
          </p:cNvSpPr>
          <p:nvPr>
            <p:ph type="sldNum" sz="quarter" idx="10"/>
          </p:nvPr>
        </p:nvSpPr>
        <p:spPr/>
        <p:txBody>
          <a:bodyPr/>
          <a:lstStyle/>
          <a:p>
            <a:fld id="{26DF9506-C750-44C3-8E12-610AD4C8F1FD}" type="slidenum">
              <a:rPr lang="fr-BE" smtClean="0"/>
              <a:t>14</a:t>
            </a:fld>
            <a:endParaRPr lang="fr-BE"/>
          </a:p>
        </p:txBody>
      </p:sp>
    </p:spTree>
    <p:extLst>
      <p:ext uri="{BB962C8B-B14F-4D97-AF65-F5344CB8AC3E}">
        <p14:creationId xmlns:p14="http://schemas.microsoft.com/office/powerpoint/2010/main" val="19375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AE19C34-B280-4C8D-AFAB-3784E2609829}"/>
              </a:ext>
            </a:extLst>
          </p:cNvPr>
          <p:cNvSpPr>
            <a:spLocks noGrp="1"/>
          </p:cNvSpPr>
          <p:nvPr>
            <p:ph idx="1"/>
          </p:nvPr>
        </p:nvSpPr>
        <p:spPr>
          <a:xfrm>
            <a:off x="318977" y="1898361"/>
            <a:ext cx="3247183" cy="4076412"/>
          </a:xfrm>
        </p:spPr>
        <p:txBody>
          <a:bodyPr/>
          <a:lstStyle/>
          <a:p>
            <a:r>
              <a:rPr lang="fr-BE" dirty="0"/>
              <a:t>Exemples :</a:t>
            </a:r>
          </a:p>
          <a:p>
            <a:endParaRPr lang="fr-BE" dirty="0"/>
          </a:p>
          <a:p>
            <a:pPr marL="457200" lvl="1" indent="0">
              <a:buNone/>
            </a:pPr>
            <a:r>
              <a:rPr lang="fr-BE" i="1" dirty="0"/>
              <a:t>tableau entier x [3]</a:t>
            </a:r>
          </a:p>
          <a:p>
            <a:pPr marL="457200" lvl="1" indent="0">
              <a:buNone/>
            </a:pPr>
            <a:r>
              <a:rPr lang="fr-BE" i="1" dirty="0"/>
              <a:t>x[0] = 12</a:t>
            </a:r>
          </a:p>
          <a:p>
            <a:pPr marL="457200" lvl="1" indent="0">
              <a:buNone/>
            </a:pPr>
            <a:r>
              <a:rPr lang="fr-BE" i="1" dirty="0"/>
              <a:t>x</a:t>
            </a:r>
            <a:r>
              <a:rPr lang="fr-BE" sz="2400" i="1" dirty="0"/>
              <a:t>[1] = 25</a:t>
            </a:r>
          </a:p>
          <a:p>
            <a:pPr marL="457200" lvl="1" indent="0">
              <a:buNone/>
            </a:pPr>
            <a:r>
              <a:rPr lang="fr-BE" sz="2400" i="1" dirty="0"/>
              <a:t>x[2] = 54</a:t>
            </a:r>
          </a:p>
          <a:p>
            <a:pPr marL="457200" lvl="1" indent="0">
              <a:buNone/>
            </a:pPr>
            <a:endParaRPr lang="fr-BE" sz="2400" dirty="0"/>
          </a:p>
          <a:p>
            <a:pPr marL="457200" lvl="1" indent="0">
              <a:buNone/>
            </a:pPr>
            <a:endParaRPr lang="fr-BE" dirty="0"/>
          </a:p>
        </p:txBody>
      </p:sp>
      <p:sp>
        <p:nvSpPr>
          <p:cNvPr id="3" name="Titre 2">
            <a:extLst>
              <a:ext uri="{FF2B5EF4-FFF2-40B4-BE49-F238E27FC236}">
                <a16:creationId xmlns:a16="http://schemas.microsoft.com/office/drawing/2014/main" id="{C6730361-DE9F-4A23-8492-BF429352A037}"/>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F4615C06-C199-4A32-9019-FAE7A22F0DA0}"/>
              </a:ext>
            </a:extLst>
          </p:cNvPr>
          <p:cNvSpPr>
            <a:spLocks noGrp="1"/>
          </p:cNvSpPr>
          <p:nvPr>
            <p:ph type="sldNum" sz="quarter" idx="10"/>
          </p:nvPr>
        </p:nvSpPr>
        <p:spPr/>
        <p:txBody>
          <a:bodyPr/>
          <a:lstStyle/>
          <a:p>
            <a:fld id="{26DF9506-C750-44C3-8E12-610AD4C8F1FD}" type="slidenum">
              <a:rPr lang="fr-BE" smtClean="0"/>
              <a:t>15</a:t>
            </a:fld>
            <a:endParaRPr lang="fr-BE"/>
          </a:p>
        </p:txBody>
      </p:sp>
      <p:sp>
        <p:nvSpPr>
          <p:cNvPr id="5" name="ZoneTexte 4">
            <a:extLst>
              <a:ext uri="{FF2B5EF4-FFF2-40B4-BE49-F238E27FC236}">
                <a16:creationId xmlns:a16="http://schemas.microsoft.com/office/drawing/2014/main" id="{26B7F512-0142-44BF-A4A8-E4BBC3885277}"/>
              </a:ext>
            </a:extLst>
          </p:cNvPr>
          <p:cNvSpPr txBox="1"/>
          <p:nvPr/>
        </p:nvSpPr>
        <p:spPr>
          <a:xfrm>
            <a:off x="4572000" y="2713382"/>
            <a:ext cx="3915294" cy="1785104"/>
          </a:xfrm>
          <a:prstGeom prst="rect">
            <a:avLst/>
          </a:prstGeom>
          <a:noFill/>
        </p:spPr>
        <p:txBody>
          <a:bodyPr wrap="square" rtlCol="0">
            <a:spAutoFit/>
          </a:bodyPr>
          <a:lstStyle/>
          <a:p>
            <a:pPr lvl="1"/>
            <a:r>
              <a:rPr lang="fr-BE" sz="2200" i="1" dirty="0">
                <a:latin typeface="Arial" panose="020B0604020202020204" pitchFamily="34" charset="0"/>
                <a:cs typeface="Arial" panose="020B0604020202020204" pitchFamily="34" charset="0"/>
              </a:rPr>
              <a:t>lire x[1]</a:t>
            </a:r>
          </a:p>
          <a:p>
            <a:pPr lvl="1"/>
            <a:endParaRPr lang="fr-BE" sz="2200" i="1" dirty="0">
              <a:latin typeface="Arial" panose="020B0604020202020204" pitchFamily="34" charset="0"/>
              <a:cs typeface="Arial" panose="020B0604020202020204" pitchFamily="34" charset="0"/>
            </a:endParaRPr>
          </a:p>
          <a:p>
            <a:pPr lvl="1"/>
            <a:r>
              <a:rPr lang="fr-BE" sz="2200" i="1" dirty="0">
                <a:latin typeface="Arial" panose="020B0604020202020204" pitchFamily="34" charset="0"/>
                <a:cs typeface="Arial" panose="020B0604020202020204" pitchFamily="34" charset="0"/>
              </a:rPr>
              <a:t>répéter pour i (0→2)</a:t>
            </a:r>
          </a:p>
          <a:p>
            <a:pPr lvl="1"/>
            <a:r>
              <a:rPr lang="fr-BE" sz="2200" i="1" dirty="0">
                <a:latin typeface="Arial" panose="020B0604020202020204" pitchFamily="34" charset="0"/>
                <a:cs typeface="Arial" panose="020B0604020202020204" pitchFamily="34" charset="0"/>
              </a:rPr>
              <a:t>	lire x[i]</a:t>
            </a:r>
          </a:p>
          <a:p>
            <a:pPr lvl="1"/>
            <a:endParaRPr lang="fr-BE"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171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6D0F9D-80F2-4652-B9A8-EC1536B7D1A2}"/>
              </a:ext>
            </a:extLst>
          </p:cNvPr>
          <p:cNvSpPr>
            <a:spLocks noGrp="1"/>
          </p:cNvSpPr>
          <p:nvPr>
            <p:ph idx="1"/>
          </p:nvPr>
        </p:nvSpPr>
        <p:spPr/>
        <p:txBody>
          <a:bodyPr/>
          <a:lstStyle/>
          <a:p>
            <a:r>
              <a:rPr lang="fr-BE" dirty="0"/>
              <a:t>Que va fournir le programme suivant ? </a:t>
            </a:r>
          </a:p>
        </p:txBody>
      </p:sp>
      <p:sp>
        <p:nvSpPr>
          <p:cNvPr id="3" name="Titre 2">
            <a:extLst>
              <a:ext uri="{FF2B5EF4-FFF2-40B4-BE49-F238E27FC236}">
                <a16:creationId xmlns:a16="http://schemas.microsoft.com/office/drawing/2014/main" id="{93D46D7C-C15D-4E42-AD12-337012736F23}"/>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D9895074-46C8-4F75-9C60-5F3B77736BDC}"/>
              </a:ext>
            </a:extLst>
          </p:cNvPr>
          <p:cNvSpPr>
            <a:spLocks noGrp="1"/>
          </p:cNvSpPr>
          <p:nvPr>
            <p:ph type="sldNum" sz="quarter" idx="10"/>
          </p:nvPr>
        </p:nvSpPr>
        <p:spPr/>
        <p:txBody>
          <a:bodyPr/>
          <a:lstStyle/>
          <a:p>
            <a:fld id="{26DF9506-C750-44C3-8E12-610AD4C8F1FD}" type="slidenum">
              <a:rPr lang="fr-BE" smtClean="0"/>
              <a:t>16</a:t>
            </a:fld>
            <a:endParaRPr lang="fr-BE"/>
          </a:p>
        </p:txBody>
      </p:sp>
      <p:pic>
        <p:nvPicPr>
          <p:cNvPr id="5" name="Image 4">
            <a:extLst>
              <a:ext uri="{FF2B5EF4-FFF2-40B4-BE49-F238E27FC236}">
                <a16:creationId xmlns:a16="http://schemas.microsoft.com/office/drawing/2014/main" id="{D82EC01D-040E-4BF6-A7D1-2C6A832BC43E}"/>
              </a:ext>
            </a:extLst>
          </p:cNvPr>
          <p:cNvPicPr>
            <a:picLocks noChangeAspect="1"/>
          </p:cNvPicPr>
          <p:nvPr/>
        </p:nvPicPr>
        <p:blipFill>
          <a:blip r:embed="rId2"/>
          <a:stretch>
            <a:fillRect/>
          </a:stretch>
        </p:blipFill>
        <p:spPr>
          <a:xfrm>
            <a:off x="2943009" y="3042516"/>
            <a:ext cx="3257982" cy="1788102"/>
          </a:xfrm>
          <a:prstGeom prst="rect">
            <a:avLst/>
          </a:prstGeom>
        </p:spPr>
      </p:pic>
    </p:spTree>
    <p:extLst>
      <p:ext uri="{BB962C8B-B14F-4D97-AF65-F5344CB8AC3E}">
        <p14:creationId xmlns:p14="http://schemas.microsoft.com/office/powerpoint/2010/main" val="28670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6D0F9D-80F2-4652-B9A8-EC1536B7D1A2}"/>
              </a:ext>
            </a:extLst>
          </p:cNvPr>
          <p:cNvSpPr>
            <a:spLocks noGrp="1"/>
          </p:cNvSpPr>
          <p:nvPr>
            <p:ph idx="1"/>
          </p:nvPr>
        </p:nvSpPr>
        <p:spPr/>
        <p:txBody>
          <a:bodyPr/>
          <a:lstStyle/>
          <a:p>
            <a:r>
              <a:rPr lang="fr-BE" dirty="0"/>
              <a:t>Que va fournir le programme suivant ?</a:t>
            </a:r>
          </a:p>
          <a:p>
            <a:endParaRPr lang="fr-BE" dirty="0"/>
          </a:p>
          <a:p>
            <a:endParaRPr lang="fr-BE" dirty="0"/>
          </a:p>
          <a:p>
            <a:endParaRPr lang="fr-BE" dirty="0"/>
          </a:p>
          <a:p>
            <a:endParaRPr lang="fr-BE" dirty="0"/>
          </a:p>
          <a:p>
            <a:endParaRPr lang="fr-BE" dirty="0"/>
          </a:p>
          <a:p>
            <a:endParaRPr lang="fr-BE" dirty="0"/>
          </a:p>
          <a:p>
            <a:endParaRPr lang="fr-BE" dirty="0"/>
          </a:p>
          <a:p>
            <a:pPr marL="0" indent="0">
              <a:buNone/>
            </a:pPr>
            <a:r>
              <a:rPr lang="fr-BE" dirty="0"/>
              <a:t>Si le tableau contient les données suivantes : 2,5,3,10,4,2 </a:t>
            </a:r>
          </a:p>
        </p:txBody>
      </p:sp>
      <p:sp>
        <p:nvSpPr>
          <p:cNvPr id="3" name="Titre 2">
            <a:extLst>
              <a:ext uri="{FF2B5EF4-FFF2-40B4-BE49-F238E27FC236}">
                <a16:creationId xmlns:a16="http://schemas.microsoft.com/office/drawing/2014/main" id="{93D46D7C-C15D-4E42-AD12-337012736F23}"/>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D9895074-46C8-4F75-9C60-5F3B77736BDC}"/>
              </a:ext>
            </a:extLst>
          </p:cNvPr>
          <p:cNvSpPr>
            <a:spLocks noGrp="1"/>
          </p:cNvSpPr>
          <p:nvPr>
            <p:ph type="sldNum" sz="quarter" idx="10"/>
          </p:nvPr>
        </p:nvSpPr>
        <p:spPr/>
        <p:txBody>
          <a:bodyPr/>
          <a:lstStyle/>
          <a:p>
            <a:fld id="{26DF9506-C750-44C3-8E12-610AD4C8F1FD}" type="slidenum">
              <a:rPr lang="fr-BE" smtClean="0"/>
              <a:t>17</a:t>
            </a:fld>
            <a:endParaRPr lang="fr-BE"/>
          </a:p>
        </p:txBody>
      </p:sp>
      <p:pic>
        <p:nvPicPr>
          <p:cNvPr id="6" name="Image 5">
            <a:extLst>
              <a:ext uri="{FF2B5EF4-FFF2-40B4-BE49-F238E27FC236}">
                <a16:creationId xmlns:a16="http://schemas.microsoft.com/office/drawing/2014/main" id="{D07AFB57-9CEC-4224-9150-947E67C2323B}"/>
              </a:ext>
            </a:extLst>
          </p:cNvPr>
          <p:cNvPicPr>
            <a:picLocks noChangeAspect="1"/>
          </p:cNvPicPr>
          <p:nvPr/>
        </p:nvPicPr>
        <p:blipFill>
          <a:blip r:embed="rId2"/>
          <a:stretch>
            <a:fillRect/>
          </a:stretch>
        </p:blipFill>
        <p:spPr>
          <a:xfrm>
            <a:off x="3116441" y="2514513"/>
            <a:ext cx="2911118" cy="2597814"/>
          </a:xfrm>
          <a:prstGeom prst="rect">
            <a:avLst/>
          </a:prstGeom>
        </p:spPr>
      </p:pic>
    </p:spTree>
    <p:extLst>
      <p:ext uri="{BB962C8B-B14F-4D97-AF65-F5344CB8AC3E}">
        <p14:creationId xmlns:p14="http://schemas.microsoft.com/office/powerpoint/2010/main" val="5157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A219512-35BD-477C-B983-67A59476E205}"/>
              </a:ext>
            </a:extLst>
          </p:cNvPr>
          <p:cNvSpPr>
            <a:spLocks noGrp="1"/>
          </p:cNvSpPr>
          <p:nvPr>
            <p:ph idx="1"/>
          </p:nvPr>
        </p:nvSpPr>
        <p:spPr/>
        <p:txBody>
          <a:bodyPr/>
          <a:lstStyle/>
          <a:p>
            <a:endParaRPr lang="fr-BE" dirty="0"/>
          </a:p>
          <a:p>
            <a:r>
              <a:rPr lang="fr-BE" dirty="0"/>
              <a:t>Somme et </a:t>
            </a:r>
            <a:r>
              <a:rPr lang="fr-BE" dirty="0" err="1"/>
              <a:t>maximun</a:t>
            </a:r>
            <a:r>
              <a:rPr lang="fr-BE" dirty="0"/>
              <a:t> des éléments d’un tableau ?</a:t>
            </a:r>
          </a:p>
          <a:p>
            <a:endParaRPr lang="fr-BE" dirty="0"/>
          </a:p>
          <a:p>
            <a:r>
              <a:rPr lang="fr-BE" dirty="0"/>
              <a:t>Si une valeur est présente dans le tableau ?</a:t>
            </a:r>
          </a:p>
          <a:p>
            <a:endParaRPr lang="fr-BE" dirty="0"/>
          </a:p>
          <a:p>
            <a:r>
              <a:rPr lang="fr-BE" dirty="0"/>
              <a:t>Attention au débordement d’indice</a:t>
            </a:r>
          </a:p>
        </p:txBody>
      </p:sp>
      <p:sp>
        <p:nvSpPr>
          <p:cNvPr id="3" name="Titre 2">
            <a:extLst>
              <a:ext uri="{FF2B5EF4-FFF2-40B4-BE49-F238E27FC236}">
                <a16:creationId xmlns:a16="http://schemas.microsoft.com/office/drawing/2014/main" id="{B3E18349-A84A-43F2-86BE-10AF359A91DA}"/>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9CC17308-AFE6-4758-B68C-3DF0A5F18BD7}"/>
              </a:ext>
            </a:extLst>
          </p:cNvPr>
          <p:cNvSpPr>
            <a:spLocks noGrp="1"/>
          </p:cNvSpPr>
          <p:nvPr>
            <p:ph type="sldNum" sz="quarter" idx="10"/>
          </p:nvPr>
        </p:nvSpPr>
        <p:spPr/>
        <p:txBody>
          <a:bodyPr/>
          <a:lstStyle/>
          <a:p>
            <a:fld id="{26DF9506-C750-44C3-8E12-610AD4C8F1FD}" type="slidenum">
              <a:rPr lang="fr-BE" smtClean="0"/>
              <a:t>18</a:t>
            </a:fld>
            <a:endParaRPr lang="fr-BE"/>
          </a:p>
        </p:txBody>
      </p:sp>
    </p:spTree>
    <p:extLst>
      <p:ext uri="{BB962C8B-B14F-4D97-AF65-F5344CB8AC3E}">
        <p14:creationId xmlns:p14="http://schemas.microsoft.com/office/powerpoint/2010/main" val="34953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9D15DC-D776-40CE-B61A-1FB88D69448F}"/>
              </a:ext>
            </a:extLst>
          </p:cNvPr>
          <p:cNvSpPr>
            <a:spLocks noGrp="1"/>
          </p:cNvSpPr>
          <p:nvPr>
            <p:ph idx="1"/>
          </p:nvPr>
        </p:nvSpPr>
        <p:spPr/>
        <p:txBody>
          <a:bodyPr/>
          <a:lstStyle/>
          <a:p>
            <a:r>
              <a:rPr lang="fr-BE" dirty="0"/>
              <a:t>Tableaux à 2 dimensions</a:t>
            </a:r>
          </a:p>
          <a:p>
            <a:endParaRPr lang="fr-BE" dirty="0"/>
          </a:p>
          <a:p>
            <a:pPr marL="0" indent="0">
              <a:buNone/>
            </a:pPr>
            <a:r>
              <a:rPr lang="fr-FR" sz="2200" i="1" dirty="0"/>
              <a:t>	tableau entier x [2, 3]</a:t>
            </a:r>
          </a:p>
          <a:p>
            <a:pPr marL="0" indent="0">
              <a:buNone/>
            </a:pPr>
            <a:r>
              <a:rPr lang="fr-FR" sz="2200" i="1" dirty="0"/>
              <a:t>	x[0,0] = 5</a:t>
            </a:r>
          </a:p>
          <a:p>
            <a:pPr marL="0" indent="0">
              <a:buNone/>
            </a:pPr>
            <a:r>
              <a:rPr lang="fr-FR" sz="2200" i="1" dirty="0"/>
              <a:t>	x[0,1] = 12</a:t>
            </a:r>
          </a:p>
          <a:p>
            <a:pPr marL="0" indent="0">
              <a:buNone/>
            </a:pPr>
            <a:r>
              <a:rPr lang="fr-FR" sz="2200" i="1" dirty="0"/>
              <a:t>	…</a:t>
            </a:r>
            <a:endParaRPr lang="fr-BE" sz="2200" i="1" dirty="0"/>
          </a:p>
          <a:p>
            <a:endParaRPr lang="fr-BE" dirty="0"/>
          </a:p>
          <a:p>
            <a:r>
              <a:rPr lang="fr-BE" dirty="0"/>
              <a:t>Lecture et écriture comme pour les tableaux à une dimension</a:t>
            </a:r>
          </a:p>
          <a:p>
            <a:endParaRPr lang="fr-BE" dirty="0"/>
          </a:p>
        </p:txBody>
      </p:sp>
      <p:sp>
        <p:nvSpPr>
          <p:cNvPr id="3" name="Titre 2">
            <a:extLst>
              <a:ext uri="{FF2B5EF4-FFF2-40B4-BE49-F238E27FC236}">
                <a16:creationId xmlns:a16="http://schemas.microsoft.com/office/drawing/2014/main" id="{57679C19-AB5E-42D7-ACA6-75757E18200B}"/>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33A1569D-D751-449D-80C0-70C0DCC6AE6A}"/>
              </a:ext>
            </a:extLst>
          </p:cNvPr>
          <p:cNvSpPr>
            <a:spLocks noGrp="1"/>
          </p:cNvSpPr>
          <p:nvPr>
            <p:ph type="sldNum" sz="quarter" idx="10"/>
          </p:nvPr>
        </p:nvSpPr>
        <p:spPr/>
        <p:txBody>
          <a:bodyPr/>
          <a:lstStyle/>
          <a:p>
            <a:fld id="{26DF9506-C750-44C3-8E12-610AD4C8F1FD}" type="slidenum">
              <a:rPr lang="fr-BE" smtClean="0"/>
              <a:t>19</a:t>
            </a:fld>
            <a:endParaRPr lang="fr-BE"/>
          </a:p>
        </p:txBody>
      </p:sp>
    </p:spTree>
    <p:extLst>
      <p:ext uri="{BB962C8B-B14F-4D97-AF65-F5344CB8AC3E}">
        <p14:creationId xmlns:p14="http://schemas.microsoft.com/office/powerpoint/2010/main" val="12119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7B051-16F8-4B50-803C-8505DBE9ECD4}"/>
              </a:ext>
            </a:extLst>
          </p:cNvPr>
          <p:cNvSpPr>
            <a:spLocks noGrp="1"/>
          </p:cNvSpPr>
          <p:nvPr>
            <p:ph type="title"/>
          </p:nvPr>
        </p:nvSpPr>
        <p:spPr>
          <a:xfrm>
            <a:off x="1519843" y="3110491"/>
            <a:ext cx="7886700" cy="1169698"/>
          </a:xfrm>
        </p:spPr>
        <p:txBody>
          <a:bodyPr/>
          <a:lstStyle/>
          <a:p>
            <a:r>
              <a:rPr lang="fr-FR" sz="4400" dirty="0"/>
              <a:t>Résolution de problèmes</a:t>
            </a:r>
            <a:endParaRPr lang="fr-BE" sz="4400" dirty="0"/>
          </a:p>
        </p:txBody>
      </p:sp>
      <p:sp>
        <p:nvSpPr>
          <p:cNvPr id="3" name="Espace réservé du numéro de diapositive 2">
            <a:extLst>
              <a:ext uri="{FF2B5EF4-FFF2-40B4-BE49-F238E27FC236}">
                <a16:creationId xmlns:a16="http://schemas.microsoft.com/office/drawing/2014/main" id="{E92B0AA5-3545-4384-864F-D1FEEA8C72BE}"/>
              </a:ext>
            </a:extLst>
          </p:cNvPr>
          <p:cNvSpPr>
            <a:spLocks noGrp="1"/>
          </p:cNvSpPr>
          <p:nvPr>
            <p:ph type="sldNum" sz="quarter" idx="10"/>
          </p:nvPr>
        </p:nvSpPr>
        <p:spPr/>
        <p:txBody>
          <a:bodyPr/>
          <a:lstStyle/>
          <a:p>
            <a:fld id="{26DF9506-C750-44C3-8E12-610AD4C8F1FD}" type="slidenum">
              <a:rPr lang="fr-BE" smtClean="0"/>
              <a:t>2</a:t>
            </a:fld>
            <a:endParaRPr lang="fr-BE"/>
          </a:p>
        </p:txBody>
      </p:sp>
      <p:sp>
        <p:nvSpPr>
          <p:cNvPr id="4" name="ZoneTexte 3">
            <a:extLst>
              <a:ext uri="{FF2B5EF4-FFF2-40B4-BE49-F238E27FC236}">
                <a16:creationId xmlns:a16="http://schemas.microsoft.com/office/drawing/2014/main" id="{8EAFDF04-9D2B-48C6-A627-7D5E1C9B278B}"/>
              </a:ext>
            </a:extLst>
          </p:cNvPr>
          <p:cNvSpPr txBox="1"/>
          <p:nvPr/>
        </p:nvSpPr>
        <p:spPr>
          <a:xfrm>
            <a:off x="1519843" y="3110491"/>
            <a:ext cx="2981325" cy="369332"/>
          </a:xfrm>
          <a:prstGeom prst="rect">
            <a:avLst/>
          </a:prstGeom>
          <a:noFill/>
        </p:spPr>
        <p:txBody>
          <a:bodyPr wrap="square" rtlCol="0">
            <a:spAutoFit/>
          </a:bodyPr>
          <a:lstStyle/>
          <a:p>
            <a:r>
              <a:rPr lang="fr-FR" dirty="0">
                <a:solidFill>
                  <a:schemeClr val="bg1">
                    <a:lumMod val="50000"/>
                  </a:schemeClr>
                </a:solidFill>
              </a:rPr>
              <a:t>Chapitre 3 </a:t>
            </a:r>
            <a:endParaRPr lang="fr-BE" dirty="0">
              <a:solidFill>
                <a:schemeClr val="bg1">
                  <a:lumMod val="50000"/>
                </a:schemeClr>
              </a:solidFill>
            </a:endParaRPr>
          </a:p>
        </p:txBody>
      </p:sp>
    </p:spTree>
    <p:extLst>
      <p:ext uri="{BB962C8B-B14F-4D97-AF65-F5344CB8AC3E}">
        <p14:creationId xmlns:p14="http://schemas.microsoft.com/office/powerpoint/2010/main" val="346873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BC41602-9413-480B-9627-F6346AC64425}"/>
              </a:ext>
            </a:extLst>
          </p:cNvPr>
          <p:cNvSpPr>
            <a:spLocks noGrp="1"/>
          </p:cNvSpPr>
          <p:nvPr>
            <p:ph idx="1"/>
          </p:nvPr>
        </p:nvSpPr>
        <p:spPr/>
        <p:txBody>
          <a:bodyPr/>
          <a:lstStyle/>
          <a:p>
            <a:endParaRPr lang="fr-BE" dirty="0"/>
          </a:p>
          <a:p>
            <a:r>
              <a:rPr lang="fr-BE" dirty="0"/>
              <a:t>Tableaux associatifs</a:t>
            </a:r>
          </a:p>
          <a:p>
            <a:endParaRPr lang="fr-BE" dirty="0"/>
          </a:p>
          <a:p>
            <a:r>
              <a:rPr lang="fr-BE" dirty="0"/>
              <a:t>Tableaux à </a:t>
            </a:r>
            <a:r>
              <a:rPr lang="fr-BE" i="1" dirty="0"/>
              <a:t>n</a:t>
            </a:r>
            <a:r>
              <a:rPr lang="fr-BE" dirty="0"/>
              <a:t>-dimensions</a:t>
            </a:r>
          </a:p>
          <a:p>
            <a:endParaRPr lang="fr-BE" dirty="0"/>
          </a:p>
          <a:p>
            <a:r>
              <a:rPr lang="fr-BE" dirty="0"/>
              <a:t>Cas des tableaux dynamiques</a:t>
            </a:r>
          </a:p>
        </p:txBody>
      </p:sp>
      <p:sp>
        <p:nvSpPr>
          <p:cNvPr id="3" name="Titre 2">
            <a:extLst>
              <a:ext uri="{FF2B5EF4-FFF2-40B4-BE49-F238E27FC236}">
                <a16:creationId xmlns:a16="http://schemas.microsoft.com/office/drawing/2014/main" id="{E4CBD9FA-1AE5-438E-BAE5-8F53871149CD}"/>
              </a:ext>
            </a:extLst>
          </p:cNvPr>
          <p:cNvSpPr>
            <a:spLocks noGrp="1"/>
          </p:cNvSpPr>
          <p:nvPr>
            <p:ph type="title"/>
          </p:nvPr>
        </p:nvSpPr>
        <p:spPr/>
        <p:txBody>
          <a:bodyPr/>
          <a:lstStyle/>
          <a:p>
            <a:r>
              <a:rPr lang="fr-BE" dirty="0"/>
              <a:t>Les tableaux</a:t>
            </a:r>
          </a:p>
        </p:txBody>
      </p:sp>
      <p:sp>
        <p:nvSpPr>
          <p:cNvPr id="4" name="Espace réservé du numéro de diapositive 3">
            <a:extLst>
              <a:ext uri="{FF2B5EF4-FFF2-40B4-BE49-F238E27FC236}">
                <a16:creationId xmlns:a16="http://schemas.microsoft.com/office/drawing/2014/main" id="{198120FA-33D2-4C8A-90FF-7CDF85A2D79A}"/>
              </a:ext>
            </a:extLst>
          </p:cNvPr>
          <p:cNvSpPr>
            <a:spLocks noGrp="1"/>
          </p:cNvSpPr>
          <p:nvPr>
            <p:ph type="sldNum" sz="quarter" idx="10"/>
          </p:nvPr>
        </p:nvSpPr>
        <p:spPr/>
        <p:txBody>
          <a:bodyPr/>
          <a:lstStyle/>
          <a:p>
            <a:fld id="{26DF9506-C750-44C3-8E12-610AD4C8F1FD}" type="slidenum">
              <a:rPr lang="fr-BE" smtClean="0"/>
              <a:t>20</a:t>
            </a:fld>
            <a:endParaRPr lang="fr-BE"/>
          </a:p>
        </p:txBody>
      </p:sp>
    </p:spTree>
    <p:extLst>
      <p:ext uri="{BB962C8B-B14F-4D97-AF65-F5344CB8AC3E}">
        <p14:creationId xmlns:p14="http://schemas.microsoft.com/office/powerpoint/2010/main" val="4396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4646266-F722-4415-8D32-FE8286B8F3F6}"/>
              </a:ext>
            </a:extLst>
          </p:cNvPr>
          <p:cNvSpPr>
            <a:spLocks noGrp="1"/>
          </p:cNvSpPr>
          <p:nvPr>
            <p:ph idx="1"/>
          </p:nvPr>
        </p:nvSpPr>
        <p:spPr>
          <a:xfrm>
            <a:off x="318977" y="1898361"/>
            <a:ext cx="8539273" cy="4076412"/>
          </a:xfrm>
        </p:spPr>
        <p:txBody>
          <a:bodyPr/>
          <a:lstStyle/>
          <a:p>
            <a:endParaRPr lang="fr-FR" dirty="0"/>
          </a:p>
          <a:p>
            <a:pPr marL="0" indent="0">
              <a:buNone/>
            </a:pPr>
            <a:endParaRPr lang="fr-FR" dirty="0"/>
          </a:p>
          <a:p>
            <a:endParaRPr lang="fr-FR" dirty="0"/>
          </a:p>
          <a:p>
            <a:endParaRPr lang="fr-FR" dirty="0"/>
          </a:p>
          <a:p>
            <a:r>
              <a:rPr lang="fr-FR" dirty="0"/>
              <a:t>Chaque nœud contient :</a:t>
            </a:r>
          </a:p>
          <a:p>
            <a:pPr marL="457200" lvl="1" indent="0">
              <a:buNone/>
            </a:pPr>
            <a:r>
              <a:rPr lang="fr-FR" dirty="0"/>
              <a:t>1. L’élément</a:t>
            </a:r>
          </a:p>
          <a:p>
            <a:pPr marL="457200" lvl="1" indent="0">
              <a:buNone/>
            </a:pPr>
            <a:r>
              <a:rPr lang="fr-FR" dirty="0"/>
              <a:t>2. Un lien vers le nœud suivant</a:t>
            </a:r>
          </a:p>
          <a:p>
            <a:endParaRPr lang="fr-FR" dirty="0"/>
          </a:p>
          <a:p>
            <a:endParaRPr lang="fr-FR" dirty="0"/>
          </a:p>
        </p:txBody>
      </p:sp>
      <p:sp>
        <p:nvSpPr>
          <p:cNvPr id="3" name="Titre 2">
            <a:extLst>
              <a:ext uri="{FF2B5EF4-FFF2-40B4-BE49-F238E27FC236}">
                <a16:creationId xmlns:a16="http://schemas.microsoft.com/office/drawing/2014/main" id="{97A745B2-ACBC-4D07-955B-0B87D558715D}"/>
              </a:ext>
            </a:extLst>
          </p:cNvPr>
          <p:cNvSpPr>
            <a:spLocks noGrp="1"/>
          </p:cNvSpPr>
          <p:nvPr>
            <p:ph type="title"/>
          </p:nvPr>
        </p:nvSpPr>
        <p:spPr/>
        <p:txBody>
          <a:bodyPr/>
          <a:lstStyle/>
          <a:p>
            <a:r>
              <a:rPr lang="fr-FR" dirty="0"/>
              <a:t>Les listes chaînées</a:t>
            </a:r>
            <a:endParaRPr lang="fr-BE" dirty="0"/>
          </a:p>
        </p:txBody>
      </p:sp>
      <p:sp>
        <p:nvSpPr>
          <p:cNvPr id="4" name="Espace réservé du numéro de diapositive 3">
            <a:extLst>
              <a:ext uri="{FF2B5EF4-FFF2-40B4-BE49-F238E27FC236}">
                <a16:creationId xmlns:a16="http://schemas.microsoft.com/office/drawing/2014/main" id="{8AD58915-186F-4C74-B87E-0C18F219F611}"/>
              </a:ext>
            </a:extLst>
          </p:cNvPr>
          <p:cNvSpPr>
            <a:spLocks noGrp="1"/>
          </p:cNvSpPr>
          <p:nvPr>
            <p:ph type="sldNum" sz="quarter" idx="10"/>
          </p:nvPr>
        </p:nvSpPr>
        <p:spPr/>
        <p:txBody>
          <a:bodyPr/>
          <a:lstStyle/>
          <a:p>
            <a:fld id="{26DF9506-C750-44C3-8E12-610AD4C8F1FD}" type="slidenum">
              <a:rPr lang="fr-BE" smtClean="0"/>
              <a:t>21</a:t>
            </a:fld>
            <a:endParaRPr lang="fr-BE"/>
          </a:p>
        </p:txBody>
      </p:sp>
      <p:pic>
        <p:nvPicPr>
          <p:cNvPr id="8" name="Image 7">
            <a:extLst>
              <a:ext uri="{FF2B5EF4-FFF2-40B4-BE49-F238E27FC236}">
                <a16:creationId xmlns:a16="http://schemas.microsoft.com/office/drawing/2014/main" id="{950425EC-B022-4460-A41B-AD62D99E6F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13456"/>
            <a:ext cx="6400800" cy="643414"/>
          </a:xfrm>
          <a:prstGeom prst="rect">
            <a:avLst/>
          </a:prstGeom>
        </p:spPr>
      </p:pic>
    </p:spTree>
    <p:extLst>
      <p:ext uri="{BB962C8B-B14F-4D97-AF65-F5344CB8AC3E}">
        <p14:creationId xmlns:p14="http://schemas.microsoft.com/office/powerpoint/2010/main" val="13300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A4E194C-C985-46F9-A04C-CADCD960BA43}"/>
              </a:ext>
            </a:extLst>
          </p:cNvPr>
          <p:cNvSpPr>
            <a:spLocks noGrp="1"/>
          </p:cNvSpPr>
          <p:nvPr>
            <p:ph idx="1"/>
          </p:nvPr>
        </p:nvSpPr>
        <p:spPr/>
        <p:txBody>
          <a:bodyPr/>
          <a:lstStyle/>
          <a:p>
            <a:r>
              <a:rPr lang="fr-FR" dirty="0"/>
              <a:t>Ajout d’un élément</a:t>
            </a:r>
          </a:p>
          <a:p>
            <a:endParaRPr lang="fr-FR" dirty="0"/>
          </a:p>
          <a:p>
            <a:endParaRPr lang="fr-FR" dirty="0"/>
          </a:p>
          <a:p>
            <a:endParaRPr lang="fr-FR" dirty="0"/>
          </a:p>
          <a:p>
            <a:endParaRPr lang="fr-FR" dirty="0"/>
          </a:p>
          <a:p>
            <a:r>
              <a:rPr lang="fr-FR" dirty="0"/>
              <a:t>Suppression d’un élément</a:t>
            </a:r>
          </a:p>
          <a:p>
            <a:endParaRPr lang="fr-FR" dirty="0"/>
          </a:p>
          <a:p>
            <a:endParaRPr lang="fr-BE" dirty="0"/>
          </a:p>
        </p:txBody>
      </p:sp>
      <p:sp>
        <p:nvSpPr>
          <p:cNvPr id="3" name="Titre 2">
            <a:extLst>
              <a:ext uri="{FF2B5EF4-FFF2-40B4-BE49-F238E27FC236}">
                <a16:creationId xmlns:a16="http://schemas.microsoft.com/office/drawing/2014/main" id="{29A54F7B-2AEB-47C3-B8F3-F30EB94A16F2}"/>
              </a:ext>
            </a:extLst>
          </p:cNvPr>
          <p:cNvSpPr>
            <a:spLocks noGrp="1"/>
          </p:cNvSpPr>
          <p:nvPr>
            <p:ph type="title"/>
          </p:nvPr>
        </p:nvSpPr>
        <p:spPr/>
        <p:txBody>
          <a:bodyPr/>
          <a:lstStyle/>
          <a:p>
            <a:r>
              <a:rPr lang="fr-FR" dirty="0"/>
              <a:t>Les listes chaînées</a:t>
            </a:r>
            <a:endParaRPr lang="fr-BE" dirty="0"/>
          </a:p>
        </p:txBody>
      </p:sp>
      <p:sp>
        <p:nvSpPr>
          <p:cNvPr id="4" name="Espace réservé du numéro de diapositive 3">
            <a:extLst>
              <a:ext uri="{FF2B5EF4-FFF2-40B4-BE49-F238E27FC236}">
                <a16:creationId xmlns:a16="http://schemas.microsoft.com/office/drawing/2014/main" id="{203B501D-53B4-46E1-95ED-FD91632AEF7C}"/>
              </a:ext>
            </a:extLst>
          </p:cNvPr>
          <p:cNvSpPr>
            <a:spLocks noGrp="1"/>
          </p:cNvSpPr>
          <p:nvPr>
            <p:ph type="sldNum" sz="quarter" idx="10"/>
          </p:nvPr>
        </p:nvSpPr>
        <p:spPr/>
        <p:txBody>
          <a:bodyPr/>
          <a:lstStyle/>
          <a:p>
            <a:fld id="{26DF9506-C750-44C3-8E12-610AD4C8F1FD}" type="slidenum">
              <a:rPr lang="fr-BE" smtClean="0"/>
              <a:t>22</a:t>
            </a:fld>
            <a:endParaRPr lang="fr-BE"/>
          </a:p>
        </p:txBody>
      </p:sp>
      <p:pic>
        <p:nvPicPr>
          <p:cNvPr id="6" name="Image 5">
            <a:extLst>
              <a:ext uri="{FF2B5EF4-FFF2-40B4-BE49-F238E27FC236}">
                <a16:creationId xmlns:a16="http://schemas.microsoft.com/office/drawing/2014/main" id="{593F4C37-F852-48BA-9111-A41F42ADF9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486" y="2309812"/>
            <a:ext cx="6185027" cy="1514043"/>
          </a:xfrm>
          <a:prstGeom prst="rect">
            <a:avLst/>
          </a:prstGeom>
        </p:spPr>
      </p:pic>
      <p:pic>
        <p:nvPicPr>
          <p:cNvPr id="8" name="Image 7">
            <a:extLst>
              <a:ext uri="{FF2B5EF4-FFF2-40B4-BE49-F238E27FC236}">
                <a16:creationId xmlns:a16="http://schemas.microsoft.com/office/drawing/2014/main" id="{2EEA8A08-71E5-4635-875E-B81BA9D5AB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328" y="4516818"/>
            <a:ext cx="4083344" cy="1869406"/>
          </a:xfrm>
          <a:prstGeom prst="rect">
            <a:avLst/>
          </a:prstGeom>
        </p:spPr>
      </p:pic>
    </p:spTree>
    <p:extLst>
      <p:ext uri="{BB962C8B-B14F-4D97-AF65-F5344CB8AC3E}">
        <p14:creationId xmlns:p14="http://schemas.microsoft.com/office/powerpoint/2010/main" val="4111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9A3C2B5-E4D1-40C5-A436-AD38C2849FE3}"/>
              </a:ext>
            </a:extLst>
          </p:cNvPr>
          <p:cNvSpPr>
            <a:spLocks noGrp="1"/>
          </p:cNvSpPr>
          <p:nvPr>
            <p:ph idx="1"/>
          </p:nvPr>
        </p:nvSpPr>
        <p:spPr/>
        <p:txBody>
          <a:bodyPr/>
          <a:lstStyle/>
          <a:p>
            <a:r>
              <a:rPr lang="fr-FR" dirty="0"/>
              <a:t>Autres cas</a:t>
            </a:r>
          </a:p>
          <a:p>
            <a:pPr lvl="1"/>
            <a:endParaRPr lang="fr-FR" dirty="0"/>
          </a:p>
          <a:p>
            <a:pPr lvl="1"/>
            <a:r>
              <a:rPr lang="fr-FR" dirty="0"/>
              <a:t>Les listes chaînées circulaires</a:t>
            </a:r>
          </a:p>
          <a:p>
            <a:pPr lvl="1"/>
            <a:endParaRPr lang="fr-FR" dirty="0"/>
          </a:p>
          <a:p>
            <a:pPr lvl="1"/>
            <a:endParaRPr lang="fr-FR" dirty="0"/>
          </a:p>
          <a:p>
            <a:pPr lvl="1"/>
            <a:endParaRPr lang="fr-FR" dirty="0"/>
          </a:p>
          <a:p>
            <a:pPr lvl="1"/>
            <a:endParaRPr lang="fr-FR" dirty="0"/>
          </a:p>
          <a:p>
            <a:pPr lvl="1"/>
            <a:r>
              <a:rPr lang="fr-FR" dirty="0"/>
              <a:t>Les listes doublement chaînées</a:t>
            </a:r>
          </a:p>
          <a:p>
            <a:pPr lvl="1"/>
            <a:endParaRPr lang="fr-BE" dirty="0"/>
          </a:p>
        </p:txBody>
      </p:sp>
      <p:sp>
        <p:nvSpPr>
          <p:cNvPr id="3" name="Titre 2">
            <a:extLst>
              <a:ext uri="{FF2B5EF4-FFF2-40B4-BE49-F238E27FC236}">
                <a16:creationId xmlns:a16="http://schemas.microsoft.com/office/drawing/2014/main" id="{967BCACD-D405-4A9D-97EA-3C69EAD31097}"/>
              </a:ext>
            </a:extLst>
          </p:cNvPr>
          <p:cNvSpPr>
            <a:spLocks noGrp="1"/>
          </p:cNvSpPr>
          <p:nvPr>
            <p:ph type="title"/>
          </p:nvPr>
        </p:nvSpPr>
        <p:spPr/>
        <p:txBody>
          <a:bodyPr/>
          <a:lstStyle/>
          <a:p>
            <a:r>
              <a:rPr lang="fr-FR" dirty="0"/>
              <a:t>Les listes chaînées</a:t>
            </a:r>
            <a:endParaRPr lang="fr-BE" dirty="0"/>
          </a:p>
        </p:txBody>
      </p:sp>
      <p:sp>
        <p:nvSpPr>
          <p:cNvPr id="4" name="Espace réservé du numéro de diapositive 3">
            <a:extLst>
              <a:ext uri="{FF2B5EF4-FFF2-40B4-BE49-F238E27FC236}">
                <a16:creationId xmlns:a16="http://schemas.microsoft.com/office/drawing/2014/main" id="{70C8F8C7-5FDA-4CED-BA67-E3CB0B307B68}"/>
              </a:ext>
            </a:extLst>
          </p:cNvPr>
          <p:cNvSpPr>
            <a:spLocks noGrp="1"/>
          </p:cNvSpPr>
          <p:nvPr>
            <p:ph type="sldNum" sz="quarter" idx="10"/>
          </p:nvPr>
        </p:nvSpPr>
        <p:spPr/>
        <p:txBody>
          <a:bodyPr/>
          <a:lstStyle/>
          <a:p>
            <a:fld id="{26DF9506-C750-44C3-8E12-610AD4C8F1FD}" type="slidenum">
              <a:rPr lang="fr-BE" smtClean="0"/>
              <a:t>23</a:t>
            </a:fld>
            <a:endParaRPr lang="fr-BE"/>
          </a:p>
        </p:txBody>
      </p:sp>
      <p:pic>
        <p:nvPicPr>
          <p:cNvPr id="6" name="Image 5">
            <a:extLst>
              <a:ext uri="{FF2B5EF4-FFF2-40B4-BE49-F238E27FC236}">
                <a16:creationId xmlns:a16="http://schemas.microsoft.com/office/drawing/2014/main" id="{8FF9E2A5-C10A-4EDF-B056-1B9B026044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7647" y="3187506"/>
            <a:ext cx="5228705" cy="895961"/>
          </a:xfrm>
          <a:prstGeom prst="rect">
            <a:avLst/>
          </a:prstGeom>
        </p:spPr>
      </p:pic>
      <p:pic>
        <p:nvPicPr>
          <p:cNvPr id="8" name="Image 7">
            <a:extLst>
              <a:ext uri="{FF2B5EF4-FFF2-40B4-BE49-F238E27FC236}">
                <a16:creationId xmlns:a16="http://schemas.microsoft.com/office/drawing/2014/main" id="{7F3882CF-EB1E-4E55-B34F-24C96E181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988" y="5115417"/>
            <a:ext cx="7656022" cy="514389"/>
          </a:xfrm>
          <a:prstGeom prst="rect">
            <a:avLst/>
          </a:prstGeom>
        </p:spPr>
      </p:pic>
    </p:spTree>
    <p:extLst>
      <p:ext uri="{BB962C8B-B14F-4D97-AF65-F5344CB8AC3E}">
        <p14:creationId xmlns:p14="http://schemas.microsoft.com/office/powerpoint/2010/main" val="337038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034216-C3DC-432C-A5C6-A0C47A7B74F3}"/>
              </a:ext>
            </a:extLst>
          </p:cNvPr>
          <p:cNvSpPr>
            <a:spLocks noGrp="1"/>
          </p:cNvSpPr>
          <p:nvPr>
            <p:ph idx="1"/>
          </p:nvPr>
        </p:nvSpPr>
        <p:spPr/>
        <p:txBody>
          <a:bodyPr/>
          <a:lstStyle/>
          <a:p>
            <a:r>
              <a:rPr lang="fr-FR" dirty="0"/>
              <a:t>Avantages</a:t>
            </a:r>
          </a:p>
          <a:p>
            <a:pPr lvl="1"/>
            <a:r>
              <a:rPr lang="fr-FR" dirty="0"/>
              <a:t>Données non contigües</a:t>
            </a:r>
          </a:p>
          <a:p>
            <a:pPr lvl="1"/>
            <a:r>
              <a:rPr lang="fr-FR" dirty="0"/>
              <a:t>Ajout/suppression après un élément ou au début très simple</a:t>
            </a:r>
          </a:p>
          <a:p>
            <a:endParaRPr lang="fr-FR" dirty="0"/>
          </a:p>
          <a:p>
            <a:r>
              <a:rPr lang="fr-FR" dirty="0"/>
              <a:t>Inconvénients</a:t>
            </a:r>
          </a:p>
          <a:p>
            <a:pPr lvl="1"/>
            <a:r>
              <a:rPr lang="fr-FR" dirty="0"/>
              <a:t>Pas d’accès aléatoire ou d’indexation</a:t>
            </a:r>
          </a:p>
          <a:p>
            <a:pPr lvl="1"/>
            <a:r>
              <a:rPr lang="fr-FR" dirty="0"/>
              <a:t>Ajout/suppression avant un élément très complexe</a:t>
            </a:r>
          </a:p>
        </p:txBody>
      </p:sp>
      <p:sp>
        <p:nvSpPr>
          <p:cNvPr id="3" name="Titre 2">
            <a:extLst>
              <a:ext uri="{FF2B5EF4-FFF2-40B4-BE49-F238E27FC236}">
                <a16:creationId xmlns:a16="http://schemas.microsoft.com/office/drawing/2014/main" id="{228E5B81-7011-4A37-ADE7-B8F955405793}"/>
              </a:ext>
            </a:extLst>
          </p:cNvPr>
          <p:cNvSpPr>
            <a:spLocks noGrp="1"/>
          </p:cNvSpPr>
          <p:nvPr>
            <p:ph type="title"/>
          </p:nvPr>
        </p:nvSpPr>
        <p:spPr/>
        <p:txBody>
          <a:bodyPr/>
          <a:lstStyle/>
          <a:p>
            <a:r>
              <a:rPr lang="fr-FR" dirty="0"/>
              <a:t>Les listes chaînées</a:t>
            </a:r>
            <a:endParaRPr lang="fr-BE" dirty="0"/>
          </a:p>
        </p:txBody>
      </p:sp>
      <p:sp>
        <p:nvSpPr>
          <p:cNvPr id="4" name="Espace réservé du numéro de diapositive 3">
            <a:extLst>
              <a:ext uri="{FF2B5EF4-FFF2-40B4-BE49-F238E27FC236}">
                <a16:creationId xmlns:a16="http://schemas.microsoft.com/office/drawing/2014/main" id="{0D43BADC-6667-460A-94B5-6BA4D22A62A6}"/>
              </a:ext>
            </a:extLst>
          </p:cNvPr>
          <p:cNvSpPr>
            <a:spLocks noGrp="1"/>
          </p:cNvSpPr>
          <p:nvPr>
            <p:ph type="sldNum" sz="quarter" idx="10"/>
          </p:nvPr>
        </p:nvSpPr>
        <p:spPr/>
        <p:txBody>
          <a:bodyPr/>
          <a:lstStyle/>
          <a:p>
            <a:fld id="{26DF9506-C750-44C3-8E12-610AD4C8F1FD}" type="slidenum">
              <a:rPr lang="fr-BE" smtClean="0"/>
              <a:t>24</a:t>
            </a:fld>
            <a:endParaRPr lang="fr-BE"/>
          </a:p>
        </p:txBody>
      </p:sp>
    </p:spTree>
    <p:extLst>
      <p:ext uri="{BB962C8B-B14F-4D97-AF65-F5344CB8AC3E}">
        <p14:creationId xmlns:p14="http://schemas.microsoft.com/office/powerpoint/2010/main" val="339578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1D46320-0D8E-4DE2-9293-6C4D11C675B8}"/>
              </a:ext>
            </a:extLst>
          </p:cNvPr>
          <p:cNvSpPr>
            <a:spLocks noGrp="1"/>
          </p:cNvSpPr>
          <p:nvPr>
            <p:ph sz="half" idx="1"/>
          </p:nvPr>
        </p:nvSpPr>
        <p:spPr/>
        <p:txBody>
          <a:bodyPr/>
          <a:lstStyle/>
          <a:p>
            <a:pPr marL="0" indent="0">
              <a:buNone/>
            </a:pPr>
            <a:r>
              <a:rPr lang="fr-FR" dirty="0"/>
              <a:t>Les piles</a:t>
            </a:r>
          </a:p>
          <a:p>
            <a:r>
              <a:rPr lang="fr-FR" dirty="0"/>
              <a:t>Principe de LIFO</a:t>
            </a:r>
          </a:p>
          <a:p>
            <a:pPr marL="0" indent="0">
              <a:buNone/>
            </a:pPr>
            <a:r>
              <a:rPr lang="fr-FR" dirty="0"/>
              <a:t>	Last in, first out</a:t>
            </a:r>
          </a:p>
          <a:p>
            <a:pPr marL="0" indent="0">
              <a:buNone/>
            </a:pPr>
            <a:endParaRPr lang="fr-FR" dirty="0"/>
          </a:p>
          <a:p>
            <a:pPr marL="0" indent="0">
              <a:buNone/>
            </a:pPr>
            <a:endParaRPr lang="fr-FR" dirty="0"/>
          </a:p>
        </p:txBody>
      </p:sp>
      <p:sp>
        <p:nvSpPr>
          <p:cNvPr id="3" name="Espace réservé du contenu 2">
            <a:extLst>
              <a:ext uri="{FF2B5EF4-FFF2-40B4-BE49-F238E27FC236}">
                <a16:creationId xmlns:a16="http://schemas.microsoft.com/office/drawing/2014/main" id="{E32FFC62-A3CE-4159-8EF6-9B2AAC15EEF6}"/>
              </a:ext>
            </a:extLst>
          </p:cNvPr>
          <p:cNvSpPr>
            <a:spLocks noGrp="1"/>
          </p:cNvSpPr>
          <p:nvPr>
            <p:ph sz="half" idx="2"/>
          </p:nvPr>
        </p:nvSpPr>
        <p:spPr/>
        <p:txBody>
          <a:bodyPr/>
          <a:lstStyle/>
          <a:p>
            <a:pPr marL="0" indent="0">
              <a:buNone/>
            </a:pPr>
            <a:r>
              <a:rPr lang="fr-FR" dirty="0"/>
              <a:t>Les files</a:t>
            </a:r>
          </a:p>
          <a:p>
            <a:r>
              <a:rPr lang="fr-FR" dirty="0"/>
              <a:t>Principe de FIFO</a:t>
            </a:r>
          </a:p>
          <a:p>
            <a:pPr marL="0" indent="0">
              <a:buNone/>
            </a:pPr>
            <a:r>
              <a:rPr lang="fr-FR" dirty="0"/>
              <a:t>	First in, first out</a:t>
            </a:r>
          </a:p>
        </p:txBody>
      </p:sp>
      <p:sp>
        <p:nvSpPr>
          <p:cNvPr id="4" name="Titre 3">
            <a:extLst>
              <a:ext uri="{FF2B5EF4-FFF2-40B4-BE49-F238E27FC236}">
                <a16:creationId xmlns:a16="http://schemas.microsoft.com/office/drawing/2014/main" id="{D543A017-892A-43D8-BDDE-E7581150B0DE}"/>
              </a:ext>
            </a:extLst>
          </p:cNvPr>
          <p:cNvSpPr>
            <a:spLocks noGrp="1"/>
          </p:cNvSpPr>
          <p:nvPr>
            <p:ph type="title"/>
          </p:nvPr>
        </p:nvSpPr>
        <p:spPr/>
        <p:txBody>
          <a:bodyPr/>
          <a:lstStyle/>
          <a:p>
            <a:r>
              <a:rPr lang="fr-FR" dirty="0"/>
              <a:t>Les piles et les files</a:t>
            </a:r>
            <a:endParaRPr lang="fr-BE" dirty="0"/>
          </a:p>
        </p:txBody>
      </p:sp>
      <p:sp>
        <p:nvSpPr>
          <p:cNvPr id="5" name="Espace réservé du numéro de diapositive 4">
            <a:extLst>
              <a:ext uri="{FF2B5EF4-FFF2-40B4-BE49-F238E27FC236}">
                <a16:creationId xmlns:a16="http://schemas.microsoft.com/office/drawing/2014/main" id="{8A6648CF-0997-41A2-A94E-CE11247F9F67}"/>
              </a:ext>
            </a:extLst>
          </p:cNvPr>
          <p:cNvSpPr>
            <a:spLocks noGrp="1"/>
          </p:cNvSpPr>
          <p:nvPr>
            <p:ph type="sldNum" sz="quarter" idx="10"/>
          </p:nvPr>
        </p:nvSpPr>
        <p:spPr/>
        <p:txBody>
          <a:bodyPr/>
          <a:lstStyle/>
          <a:p>
            <a:fld id="{26DF9506-C750-44C3-8E12-610AD4C8F1FD}" type="slidenum">
              <a:rPr lang="fr-BE" smtClean="0"/>
              <a:t>25</a:t>
            </a:fld>
            <a:endParaRPr lang="fr-BE"/>
          </a:p>
        </p:txBody>
      </p:sp>
      <p:pic>
        <p:nvPicPr>
          <p:cNvPr id="7" name="Image 6">
            <a:extLst>
              <a:ext uri="{FF2B5EF4-FFF2-40B4-BE49-F238E27FC236}">
                <a16:creationId xmlns:a16="http://schemas.microsoft.com/office/drawing/2014/main" id="{7BD6D69B-8560-45EE-A24E-3F52A69EF7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90" y="3051739"/>
            <a:ext cx="7751619" cy="2583873"/>
          </a:xfrm>
          <a:prstGeom prst="rect">
            <a:avLst/>
          </a:prstGeom>
        </p:spPr>
      </p:pic>
      <p:pic>
        <p:nvPicPr>
          <p:cNvPr id="11" name="Image 10">
            <a:extLst>
              <a:ext uri="{FF2B5EF4-FFF2-40B4-BE49-F238E27FC236}">
                <a16:creationId xmlns:a16="http://schemas.microsoft.com/office/drawing/2014/main" id="{C79ACDC1-F98A-4D35-AB90-0C8DE387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325" y="3168534"/>
            <a:ext cx="5308578" cy="3492971"/>
          </a:xfrm>
          <a:prstGeom prst="rect">
            <a:avLst/>
          </a:prstGeom>
        </p:spPr>
      </p:pic>
    </p:spTree>
    <p:extLst>
      <p:ext uri="{BB962C8B-B14F-4D97-AF65-F5344CB8AC3E}">
        <p14:creationId xmlns:p14="http://schemas.microsoft.com/office/powerpoint/2010/main" val="369382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CD1CEDB-DBB2-4ACD-8D64-29C53807F417}"/>
              </a:ext>
            </a:extLst>
          </p:cNvPr>
          <p:cNvSpPr>
            <a:spLocks noGrp="1"/>
          </p:cNvSpPr>
          <p:nvPr>
            <p:ph idx="1"/>
          </p:nvPr>
        </p:nvSpPr>
        <p:spPr>
          <a:xfrm>
            <a:off x="318977" y="1898361"/>
            <a:ext cx="8539273" cy="4076412"/>
          </a:xfrm>
        </p:spPr>
        <p:txBody>
          <a:bodyPr/>
          <a:lstStyle/>
          <a:p>
            <a:pPr marL="0" indent="0">
              <a:buNone/>
            </a:pPr>
            <a:endParaRPr lang="fr-FR" dirty="0"/>
          </a:p>
          <a:p>
            <a:pPr marL="0" indent="0">
              <a:buNone/>
            </a:pPr>
            <a:endParaRPr lang="fr-FR" dirty="0"/>
          </a:p>
          <a:p>
            <a:r>
              <a:rPr lang="fr-FR" dirty="0"/>
              <a:t>Un algorithme est une méthode permettant de résoudre un problème de manière systématique</a:t>
            </a:r>
          </a:p>
          <a:p>
            <a:endParaRPr lang="fr-FR" dirty="0"/>
          </a:p>
          <a:p>
            <a:r>
              <a:rPr lang="fr-FR" dirty="0"/>
              <a:t>Exemples : recette de cuisine, les instructions d’un GPS, … </a:t>
            </a:r>
          </a:p>
          <a:p>
            <a:endParaRPr lang="fr-FR" dirty="0"/>
          </a:p>
          <a:p>
            <a:endParaRPr lang="fr-FR" dirty="0"/>
          </a:p>
        </p:txBody>
      </p:sp>
      <p:sp>
        <p:nvSpPr>
          <p:cNvPr id="3" name="Titre 2">
            <a:extLst>
              <a:ext uri="{FF2B5EF4-FFF2-40B4-BE49-F238E27FC236}">
                <a16:creationId xmlns:a16="http://schemas.microsoft.com/office/drawing/2014/main" id="{96E9AC06-7379-4CFD-AA16-68099ACF86DB}"/>
              </a:ext>
            </a:extLst>
          </p:cNvPr>
          <p:cNvSpPr>
            <a:spLocks noGrp="1"/>
          </p:cNvSpPr>
          <p:nvPr>
            <p:ph type="title"/>
          </p:nvPr>
        </p:nvSpPr>
        <p:spPr/>
        <p:txBody>
          <a:bodyPr/>
          <a:lstStyle/>
          <a:p>
            <a:r>
              <a:rPr lang="fr-FR" dirty="0"/>
              <a:t>Algorithme</a:t>
            </a:r>
            <a:endParaRPr lang="fr-BE" dirty="0"/>
          </a:p>
        </p:txBody>
      </p:sp>
      <p:sp>
        <p:nvSpPr>
          <p:cNvPr id="4" name="Espace réservé du numéro de diapositive 3">
            <a:extLst>
              <a:ext uri="{FF2B5EF4-FFF2-40B4-BE49-F238E27FC236}">
                <a16:creationId xmlns:a16="http://schemas.microsoft.com/office/drawing/2014/main" id="{B8A38274-6DA7-4B20-BA02-9E7765560AD3}"/>
              </a:ext>
            </a:extLst>
          </p:cNvPr>
          <p:cNvSpPr>
            <a:spLocks noGrp="1"/>
          </p:cNvSpPr>
          <p:nvPr>
            <p:ph type="sldNum" sz="quarter" idx="10"/>
          </p:nvPr>
        </p:nvSpPr>
        <p:spPr/>
        <p:txBody>
          <a:bodyPr/>
          <a:lstStyle/>
          <a:p>
            <a:fld id="{26DF9506-C750-44C3-8E12-610AD4C8F1FD}" type="slidenum">
              <a:rPr lang="fr-BE" smtClean="0"/>
              <a:t>3</a:t>
            </a:fld>
            <a:endParaRPr lang="fr-BE"/>
          </a:p>
        </p:txBody>
      </p:sp>
    </p:spTree>
    <p:extLst>
      <p:ext uri="{BB962C8B-B14F-4D97-AF65-F5344CB8AC3E}">
        <p14:creationId xmlns:p14="http://schemas.microsoft.com/office/powerpoint/2010/main" val="274212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9E898B5-EC3E-49AE-B943-217F07CF7081}"/>
              </a:ext>
            </a:extLst>
          </p:cNvPr>
          <p:cNvSpPr>
            <a:spLocks noGrp="1"/>
          </p:cNvSpPr>
          <p:nvPr>
            <p:ph idx="1"/>
          </p:nvPr>
        </p:nvSpPr>
        <p:spPr/>
        <p:txBody>
          <a:bodyPr/>
          <a:lstStyle/>
          <a:p>
            <a:endParaRPr lang="fr-FR" dirty="0"/>
          </a:p>
          <a:p>
            <a:r>
              <a:rPr lang="fr-FR" dirty="0"/>
              <a:t>Pas d’initiative par l’exécutant</a:t>
            </a:r>
          </a:p>
          <a:p>
            <a:pPr marL="457200" lvl="1" indent="0">
              <a:buNone/>
            </a:pPr>
            <a:r>
              <a:rPr lang="fr-FR" dirty="0"/>
              <a:t>→ Parfait pour un ordinateur</a:t>
            </a:r>
          </a:p>
          <a:p>
            <a:endParaRPr lang="fr-FR" dirty="0"/>
          </a:p>
          <a:p>
            <a:r>
              <a:rPr lang="fr-FR" dirty="0"/>
              <a:t>Eviter les ambiguïtés</a:t>
            </a:r>
          </a:p>
          <a:p>
            <a:endParaRPr lang="fr-FR" dirty="0"/>
          </a:p>
          <a:p>
            <a:r>
              <a:rPr lang="fr-FR" dirty="0"/>
              <a:t>Utilisation d’un langage clair → Langage de programmation</a:t>
            </a:r>
          </a:p>
        </p:txBody>
      </p:sp>
      <p:sp>
        <p:nvSpPr>
          <p:cNvPr id="3" name="Titre 2">
            <a:extLst>
              <a:ext uri="{FF2B5EF4-FFF2-40B4-BE49-F238E27FC236}">
                <a16:creationId xmlns:a16="http://schemas.microsoft.com/office/drawing/2014/main" id="{A6110B7F-956F-4955-B387-94FEF8759AA7}"/>
              </a:ext>
            </a:extLst>
          </p:cNvPr>
          <p:cNvSpPr>
            <a:spLocks noGrp="1"/>
          </p:cNvSpPr>
          <p:nvPr>
            <p:ph type="title"/>
          </p:nvPr>
        </p:nvSpPr>
        <p:spPr/>
        <p:txBody>
          <a:bodyPr/>
          <a:lstStyle/>
          <a:p>
            <a:r>
              <a:rPr lang="fr-FR" dirty="0"/>
              <a:t>Algorithme</a:t>
            </a:r>
            <a:endParaRPr lang="fr-BE" dirty="0"/>
          </a:p>
        </p:txBody>
      </p:sp>
      <p:sp>
        <p:nvSpPr>
          <p:cNvPr id="4" name="Espace réservé du numéro de diapositive 3">
            <a:extLst>
              <a:ext uri="{FF2B5EF4-FFF2-40B4-BE49-F238E27FC236}">
                <a16:creationId xmlns:a16="http://schemas.microsoft.com/office/drawing/2014/main" id="{5E20D118-0047-4E96-BEED-2A48175771BC}"/>
              </a:ext>
            </a:extLst>
          </p:cNvPr>
          <p:cNvSpPr>
            <a:spLocks noGrp="1"/>
          </p:cNvSpPr>
          <p:nvPr>
            <p:ph type="sldNum" sz="quarter" idx="10"/>
          </p:nvPr>
        </p:nvSpPr>
        <p:spPr/>
        <p:txBody>
          <a:bodyPr/>
          <a:lstStyle/>
          <a:p>
            <a:fld id="{26DF9506-C750-44C3-8E12-610AD4C8F1FD}" type="slidenum">
              <a:rPr lang="fr-BE" smtClean="0"/>
              <a:t>4</a:t>
            </a:fld>
            <a:endParaRPr lang="fr-BE"/>
          </a:p>
        </p:txBody>
      </p:sp>
    </p:spTree>
    <p:extLst>
      <p:ext uri="{BB962C8B-B14F-4D97-AF65-F5344CB8AC3E}">
        <p14:creationId xmlns:p14="http://schemas.microsoft.com/office/powerpoint/2010/main" val="314521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E43C49-9B05-48CB-A75C-2A11E2E5B897}"/>
              </a:ext>
            </a:extLst>
          </p:cNvPr>
          <p:cNvSpPr>
            <a:spLocks noGrp="1"/>
          </p:cNvSpPr>
          <p:nvPr>
            <p:ph idx="1"/>
          </p:nvPr>
        </p:nvSpPr>
        <p:spPr/>
        <p:txBody>
          <a:bodyPr/>
          <a:lstStyle/>
          <a:p>
            <a:r>
              <a:rPr lang="fr-FR" dirty="0"/>
              <a:t>La terminaison</a:t>
            </a:r>
          </a:p>
          <a:p>
            <a:pPr marL="457200" lvl="1" indent="0">
              <a:buNone/>
            </a:pPr>
            <a:r>
              <a:rPr lang="fr-FR" dirty="0"/>
              <a:t>S’assurer que l’algorithme terminera en un temps fini</a:t>
            </a:r>
          </a:p>
          <a:p>
            <a:pPr marL="457200" lvl="1" indent="0">
              <a:buNone/>
            </a:pPr>
            <a:endParaRPr lang="fr-FR" dirty="0"/>
          </a:p>
          <a:p>
            <a:r>
              <a:rPr lang="fr-FR" dirty="0"/>
              <a:t>La correction</a:t>
            </a:r>
          </a:p>
          <a:p>
            <a:pPr marL="457200" lvl="1" indent="0">
              <a:buNone/>
            </a:pPr>
            <a:r>
              <a:rPr lang="fr-FR" dirty="0"/>
              <a:t>S’assurer que le résultat fournit par l’algorithme est bien une solution au problème</a:t>
            </a:r>
          </a:p>
          <a:p>
            <a:pPr marL="457200" lvl="1" indent="0">
              <a:buNone/>
            </a:pPr>
            <a:endParaRPr lang="fr-FR" dirty="0"/>
          </a:p>
          <a:p>
            <a:r>
              <a:rPr lang="fr-FR" dirty="0"/>
              <a:t>La complétude</a:t>
            </a:r>
          </a:p>
          <a:p>
            <a:pPr marL="457200" lvl="1" indent="0">
              <a:buNone/>
            </a:pPr>
            <a:r>
              <a:rPr lang="fr-FR" dirty="0"/>
              <a:t>S’assurer que pour une classe de problème, l’algorithme donnera bien l’ensemble des solutions correspondantes</a:t>
            </a:r>
            <a:endParaRPr lang="fr-BE" dirty="0"/>
          </a:p>
        </p:txBody>
      </p:sp>
      <p:sp>
        <p:nvSpPr>
          <p:cNvPr id="3" name="Titre 2">
            <a:extLst>
              <a:ext uri="{FF2B5EF4-FFF2-40B4-BE49-F238E27FC236}">
                <a16:creationId xmlns:a16="http://schemas.microsoft.com/office/drawing/2014/main" id="{E36531B4-26C3-41AD-BA9E-3E35FB715CE4}"/>
              </a:ext>
            </a:extLst>
          </p:cNvPr>
          <p:cNvSpPr>
            <a:spLocks noGrp="1"/>
          </p:cNvSpPr>
          <p:nvPr>
            <p:ph type="title"/>
          </p:nvPr>
        </p:nvSpPr>
        <p:spPr/>
        <p:txBody>
          <a:bodyPr>
            <a:normAutofit/>
          </a:bodyPr>
          <a:lstStyle/>
          <a:p>
            <a:r>
              <a:rPr lang="fr-FR" dirty="0"/>
              <a:t>Les preuves</a:t>
            </a:r>
            <a:endParaRPr lang="fr-BE" dirty="0"/>
          </a:p>
        </p:txBody>
      </p:sp>
      <p:sp>
        <p:nvSpPr>
          <p:cNvPr id="4" name="Espace réservé du numéro de diapositive 3">
            <a:extLst>
              <a:ext uri="{FF2B5EF4-FFF2-40B4-BE49-F238E27FC236}">
                <a16:creationId xmlns:a16="http://schemas.microsoft.com/office/drawing/2014/main" id="{14EFD3E8-E04E-44F7-B907-91A523504A5F}"/>
              </a:ext>
            </a:extLst>
          </p:cNvPr>
          <p:cNvSpPr>
            <a:spLocks noGrp="1"/>
          </p:cNvSpPr>
          <p:nvPr>
            <p:ph type="sldNum" sz="quarter" idx="10"/>
          </p:nvPr>
        </p:nvSpPr>
        <p:spPr/>
        <p:txBody>
          <a:bodyPr/>
          <a:lstStyle/>
          <a:p>
            <a:fld id="{26DF9506-C750-44C3-8E12-610AD4C8F1FD}" type="slidenum">
              <a:rPr lang="fr-BE" smtClean="0"/>
              <a:t>5</a:t>
            </a:fld>
            <a:endParaRPr lang="fr-BE"/>
          </a:p>
        </p:txBody>
      </p:sp>
    </p:spTree>
    <p:extLst>
      <p:ext uri="{BB962C8B-B14F-4D97-AF65-F5344CB8AC3E}">
        <p14:creationId xmlns:p14="http://schemas.microsoft.com/office/powerpoint/2010/main" val="201465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3AC2A1-59A4-40C3-9270-F77272E60377}"/>
              </a:ext>
            </a:extLst>
          </p:cNvPr>
          <p:cNvSpPr>
            <a:spLocks noGrp="1"/>
          </p:cNvSpPr>
          <p:nvPr>
            <p:ph idx="1"/>
          </p:nvPr>
        </p:nvSpPr>
        <p:spPr>
          <a:xfrm>
            <a:off x="318977" y="1898361"/>
            <a:ext cx="8539273" cy="4076412"/>
          </a:xfrm>
        </p:spPr>
        <p:txBody>
          <a:bodyPr/>
          <a:lstStyle/>
          <a:p>
            <a:r>
              <a:rPr lang="fr-FR" dirty="0"/>
              <a:t>Structures de contrôle</a:t>
            </a:r>
          </a:p>
          <a:p>
            <a:pPr lvl="1"/>
            <a:r>
              <a:rPr lang="fr-FR" dirty="0"/>
              <a:t>Séquences</a:t>
            </a:r>
          </a:p>
          <a:p>
            <a:pPr lvl="1"/>
            <a:r>
              <a:rPr lang="fr-FR" dirty="0"/>
              <a:t>Conditionnelles</a:t>
            </a:r>
          </a:p>
          <a:p>
            <a:pPr lvl="1"/>
            <a:r>
              <a:rPr lang="fr-FR" dirty="0"/>
              <a:t>Boucles</a:t>
            </a:r>
          </a:p>
          <a:p>
            <a:endParaRPr lang="fr-FR" dirty="0"/>
          </a:p>
          <a:p>
            <a:r>
              <a:rPr lang="fr-FR" dirty="0"/>
              <a:t>Structures de données</a:t>
            </a:r>
          </a:p>
          <a:p>
            <a:pPr lvl="1"/>
            <a:r>
              <a:rPr lang="fr-FR" dirty="0"/>
              <a:t>Constantes</a:t>
            </a:r>
          </a:p>
          <a:p>
            <a:pPr lvl="1"/>
            <a:r>
              <a:rPr lang="fr-FR" dirty="0"/>
              <a:t>Variables</a:t>
            </a:r>
          </a:p>
          <a:p>
            <a:pPr lvl="1"/>
            <a:r>
              <a:rPr lang="fr-FR" dirty="0"/>
              <a:t>Tableaux</a:t>
            </a:r>
          </a:p>
          <a:p>
            <a:pPr lvl="1"/>
            <a:r>
              <a:rPr lang="fr-FR" dirty="0"/>
              <a:t>Structures récursives (listes,…)</a:t>
            </a:r>
            <a:endParaRPr lang="fr-BE" dirty="0"/>
          </a:p>
        </p:txBody>
      </p:sp>
      <p:sp>
        <p:nvSpPr>
          <p:cNvPr id="3" name="Titre 2">
            <a:extLst>
              <a:ext uri="{FF2B5EF4-FFF2-40B4-BE49-F238E27FC236}">
                <a16:creationId xmlns:a16="http://schemas.microsoft.com/office/drawing/2014/main" id="{8414FEB7-A77D-4A85-8E59-EF3E73A1631D}"/>
              </a:ext>
            </a:extLst>
          </p:cNvPr>
          <p:cNvSpPr>
            <a:spLocks noGrp="1"/>
          </p:cNvSpPr>
          <p:nvPr>
            <p:ph type="title"/>
          </p:nvPr>
        </p:nvSpPr>
        <p:spPr/>
        <p:txBody>
          <a:bodyPr/>
          <a:lstStyle/>
          <a:p>
            <a:r>
              <a:rPr lang="fr-FR" dirty="0"/>
              <a:t>Structures</a:t>
            </a:r>
            <a:endParaRPr lang="fr-BE" dirty="0"/>
          </a:p>
        </p:txBody>
      </p:sp>
      <p:sp>
        <p:nvSpPr>
          <p:cNvPr id="4" name="Espace réservé du numéro de diapositive 3">
            <a:extLst>
              <a:ext uri="{FF2B5EF4-FFF2-40B4-BE49-F238E27FC236}">
                <a16:creationId xmlns:a16="http://schemas.microsoft.com/office/drawing/2014/main" id="{5FD04340-950D-47E7-B19F-249C04664754}"/>
              </a:ext>
            </a:extLst>
          </p:cNvPr>
          <p:cNvSpPr>
            <a:spLocks noGrp="1"/>
          </p:cNvSpPr>
          <p:nvPr>
            <p:ph type="sldNum" sz="quarter" idx="10"/>
          </p:nvPr>
        </p:nvSpPr>
        <p:spPr/>
        <p:txBody>
          <a:bodyPr/>
          <a:lstStyle/>
          <a:p>
            <a:fld id="{26DF9506-C750-44C3-8E12-610AD4C8F1FD}" type="slidenum">
              <a:rPr lang="fr-BE" smtClean="0"/>
              <a:t>6</a:t>
            </a:fld>
            <a:endParaRPr lang="fr-BE"/>
          </a:p>
        </p:txBody>
      </p:sp>
    </p:spTree>
    <p:extLst>
      <p:ext uri="{BB962C8B-B14F-4D97-AF65-F5344CB8AC3E}">
        <p14:creationId xmlns:p14="http://schemas.microsoft.com/office/powerpoint/2010/main" val="326779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E567379-B0AC-4578-9720-33D6D8FE951A}"/>
              </a:ext>
            </a:extLst>
          </p:cNvPr>
          <p:cNvSpPr>
            <a:spLocks noGrp="1"/>
          </p:cNvSpPr>
          <p:nvPr>
            <p:ph idx="1"/>
          </p:nvPr>
        </p:nvSpPr>
        <p:spPr/>
        <p:txBody>
          <a:bodyPr/>
          <a:lstStyle/>
          <a:p>
            <a:r>
              <a:rPr lang="fr-FR" dirty="0"/>
              <a:t>Problème :</a:t>
            </a:r>
          </a:p>
          <a:p>
            <a:pPr marL="457200" lvl="1" indent="0">
              <a:buNone/>
            </a:pPr>
            <a:r>
              <a:rPr lang="fr-FR" dirty="0"/>
              <a:t>J’ai </a:t>
            </a:r>
            <a:r>
              <a:rPr lang="fr-FR" i="1" u="sng" dirty="0"/>
              <a:t>x</a:t>
            </a:r>
            <a:r>
              <a:rPr lang="fr-FR" dirty="0"/>
              <a:t> € et j’en dépense </a:t>
            </a:r>
            <a:r>
              <a:rPr lang="fr-FR" i="1" u="sng" dirty="0"/>
              <a:t>y</a:t>
            </a:r>
            <a:r>
              <a:rPr lang="fr-FR" dirty="0"/>
              <a:t>. Calculer combien il me reste d’€</a:t>
            </a:r>
          </a:p>
          <a:p>
            <a:endParaRPr lang="fr-FR" dirty="0"/>
          </a:p>
          <a:p>
            <a:pPr marL="457200" lvl="1" indent="0">
              <a:buNone/>
            </a:pPr>
            <a:r>
              <a:rPr lang="fr-FR" dirty="0"/>
              <a:t>E</a:t>
            </a:r>
            <a:r>
              <a:rPr lang="fr-BE" dirty="0" err="1"/>
              <a:t>ntrée</a:t>
            </a:r>
            <a:r>
              <a:rPr lang="fr-BE" dirty="0"/>
              <a:t> x – Capital de départ</a:t>
            </a:r>
          </a:p>
          <a:p>
            <a:pPr marL="457200" lvl="1" indent="0">
              <a:buNone/>
            </a:pPr>
            <a:r>
              <a:rPr lang="fr-FR" dirty="0"/>
              <a:t>E</a:t>
            </a:r>
            <a:r>
              <a:rPr lang="fr-BE" dirty="0" err="1"/>
              <a:t>ntrée</a:t>
            </a:r>
            <a:r>
              <a:rPr lang="fr-BE" dirty="0"/>
              <a:t> y – Somme dépensée</a:t>
            </a:r>
          </a:p>
          <a:p>
            <a:pPr marL="457200" lvl="1" indent="0">
              <a:buNone/>
            </a:pPr>
            <a:r>
              <a:rPr lang="fr-FR" dirty="0"/>
              <a:t>P</a:t>
            </a:r>
            <a:r>
              <a:rPr lang="fr-BE" dirty="0"/>
              <a:t>ré-condition – y &lt; x</a:t>
            </a:r>
          </a:p>
          <a:p>
            <a:pPr marL="457200" lvl="1" indent="0">
              <a:buNone/>
            </a:pPr>
            <a:r>
              <a:rPr lang="fr-FR" dirty="0"/>
              <a:t>S</a:t>
            </a:r>
            <a:r>
              <a:rPr lang="fr-BE" dirty="0"/>
              <a:t>ortie z – Capital restant</a:t>
            </a:r>
          </a:p>
          <a:p>
            <a:pPr marL="457200" lvl="1" indent="0">
              <a:buNone/>
            </a:pPr>
            <a:r>
              <a:rPr lang="fr-FR" dirty="0" err="1"/>
              <a:t>Post-condition</a:t>
            </a:r>
            <a:r>
              <a:rPr lang="fr-FR" dirty="0"/>
              <a:t>  – 	z = x - y</a:t>
            </a:r>
          </a:p>
        </p:txBody>
      </p:sp>
      <p:sp>
        <p:nvSpPr>
          <p:cNvPr id="3" name="Titre 2">
            <a:extLst>
              <a:ext uri="{FF2B5EF4-FFF2-40B4-BE49-F238E27FC236}">
                <a16:creationId xmlns:a16="http://schemas.microsoft.com/office/drawing/2014/main" id="{91F1BAAC-0C8D-4D11-AFFD-ADA7CF25EB6B}"/>
              </a:ext>
            </a:extLst>
          </p:cNvPr>
          <p:cNvSpPr>
            <a:spLocks noGrp="1"/>
          </p:cNvSpPr>
          <p:nvPr>
            <p:ph type="title"/>
          </p:nvPr>
        </p:nvSpPr>
        <p:spPr/>
        <p:txBody>
          <a:bodyPr>
            <a:normAutofit/>
          </a:bodyPr>
          <a:lstStyle/>
          <a:p>
            <a:r>
              <a:rPr lang="fr-FR" dirty="0"/>
              <a:t>Problème</a:t>
            </a:r>
            <a:endParaRPr lang="fr-BE" dirty="0"/>
          </a:p>
        </p:txBody>
      </p:sp>
      <p:sp>
        <p:nvSpPr>
          <p:cNvPr id="4" name="Espace réservé du numéro de diapositive 3">
            <a:extLst>
              <a:ext uri="{FF2B5EF4-FFF2-40B4-BE49-F238E27FC236}">
                <a16:creationId xmlns:a16="http://schemas.microsoft.com/office/drawing/2014/main" id="{8056236C-24E5-4DFA-B1C9-73A878449A61}"/>
              </a:ext>
            </a:extLst>
          </p:cNvPr>
          <p:cNvSpPr>
            <a:spLocks noGrp="1"/>
          </p:cNvSpPr>
          <p:nvPr>
            <p:ph type="sldNum" sz="quarter" idx="10"/>
          </p:nvPr>
        </p:nvSpPr>
        <p:spPr/>
        <p:txBody>
          <a:bodyPr/>
          <a:lstStyle/>
          <a:p>
            <a:fld id="{26DF9506-C750-44C3-8E12-610AD4C8F1FD}" type="slidenum">
              <a:rPr lang="fr-BE" smtClean="0"/>
              <a:t>7</a:t>
            </a:fld>
            <a:endParaRPr lang="fr-BE"/>
          </a:p>
        </p:txBody>
      </p:sp>
    </p:spTree>
    <p:extLst>
      <p:ext uri="{BB962C8B-B14F-4D97-AF65-F5344CB8AC3E}">
        <p14:creationId xmlns:p14="http://schemas.microsoft.com/office/powerpoint/2010/main" val="19626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F1FF78A-DC05-4BDD-B5F0-84E969BA26C6}"/>
              </a:ext>
            </a:extLst>
          </p:cNvPr>
          <p:cNvSpPr>
            <a:spLocks noGrp="1"/>
          </p:cNvSpPr>
          <p:nvPr>
            <p:ph idx="1"/>
          </p:nvPr>
        </p:nvSpPr>
        <p:spPr/>
        <p:txBody>
          <a:bodyPr/>
          <a:lstStyle/>
          <a:p>
            <a:endParaRPr lang="fr-BE" dirty="0"/>
          </a:p>
          <a:p>
            <a:r>
              <a:rPr lang="fr-BE" dirty="0"/>
              <a:t>Problème n°1 : </a:t>
            </a:r>
          </a:p>
          <a:p>
            <a:pPr marL="0" indent="0">
              <a:buNone/>
            </a:pPr>
            <a:r>
              <a:rPr lang="fr-BE" sz="1800" dirty="0"/>
              <a:t>Comment déterminer que kayak est un palindrome ?</a:t>
            </a:r>
          </a:p>
          <a:p>
            <a:endParaRPr lang="fr-BE" dirty="0"/>
          </a:p>
          <a:p>
            <a:r>
              <a:rPr lang="fr-BE" dirty="0"/>
              <a:t>Problème n°2 : </a:t>
            </a:r>
          </a:p>
          <a:p>
            <a:pPr marL="0" indent="0">
              <a:buNone/>
            </a:pPr>
            <a:r>
              <a:rPr lang="fr-FR" sz="1800" dirty="0"/>
              <a:t>Étant donné cinq entiers positifs [1,2,3,4,5] , trouvez les valeurs minimale et maximale qui peuvent être calculées en additionnant exactement quatre de ces cinq entiers. Ensuite, imprimez </a:t>
            </a:r>
            <a:r>
              <a:rPr lang="fr-BE" sz="1800" dirty="0"/>
              <a:t>ces valeurs.</a:t>
            </a:r>
            <a:endParaRPr lang="fr-BE" dirty="0"/>
          </a:p>
        </p:txBody>
      </p:sp>
      <p:sp>
        <p:nvSpPr>
          <p:cNvPr id="3" name="Titre 2">
            <a:extLst>
              <a:ext uri="{FF2B5EF4-FFF2-40B4-BE49-F238E27FC236}">
                <a16:creationId xmlns:a16="http://schemas.microsoft.com/office/drawing/2014/main" id="{C344C6C6-D9C5-42A6-9D87-C3AF8B5DA994}"/>
              </a:ext>
            </a:extLst>
          </p:cNvPr>
          <p:cNvSpPr>
            <a:spLocks noGrp="1"/>
          </p:cNvSpPr>
          <p:nvPr>
            <p:ph type="title"/>
          </p:nvPr>
        </p:nvSpPr>
        <p:spPr/>
        <p:txBody>
          <a:bodyPr/>
          <a:lstStyle/>
          <a:p>
            <a:r>
              <a:rPr lang="fr-BE" dirty="0"/>
              <a:t>Exercices</a:t>
            </a:r>
          </a:p>
        </p:txBody>
      </p:sp>
      <p:sp>
        <p:nvSpPr>
          <p:cNvPr id="4" name="Espace réservé du numéro de diapositive 3">
            <a:extLst>
              <a:ext uri="{FF2B5EF4-FFF2-40B4-BE49-F238E27FC236}">
                <a16:creationId xmlns:a16="http://schemas.microsoft.com/office/drawing/2014/main" id="{C74CAD17-29AC-4862-99BD-B7D9E01294A0}"/>
              </a:ext>
            </a:extLst>
          </p:cNvPr>
          <p:cNvSpPr>
            <a:spLocks noGrp="1"/>
          </p:cNvSpPr>
          <p:nvPr>
            <p:ph type="sldNum" sz="quarter" idx="10"/>
          </p:nvPr>
        </p:nvSpPr>
        <p:spPr/>
        <p:txBody>
          <a:bodyPr/>
          <a:lstStyle/>
          <a:p>
            <a:fld id="{26DF9506-C750-44C3-8E12-610AD4C8F1FD}" type="slidenum">
              <a:rPr lang="fr-BE" smtClean="0"/>
              <a:t>8</a:t>
            </a:fld>
            <a:endParaRPr lang="fr-BE"/>
          </a:p>
        </p:txBody>
      </p:sp>
    </p:spTree>
    <p:extLst>
      <p:ext uri="{BB962C8B-B14F-4D97-AF65-F5344CB8AC3E}">
        <p14:creationId xmlns:p14="http://schemas.microsoft.com/office/powerpoint/2010/main" val="178674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2340F2B-9597-4FEB-AA6C-ADB4E1AF9CC9}"/>
              </a:ext>
            </a:extLst>
          </p:cNvPr>
          <p:cNvSpPr>
            <a:spLocks noGrp="1"/>
          </p:cNvSpPr>
          <p:nvPr>
            <p:ph idx="1"/>
          </p:nvPr>
        </p:nvSpPr>
        <p:spPr>
          <a:xfrm>
            <a:off x="318977" y="1190847"/>
            <a:ext cx="8539273" cy="4783926"/>
          </a:xfrm>
        </p:spPr>
        <p:txBody>
          <a:bodyPr/>
          <a:lstStyle/>
          <a:p>
            <a:r>
              <a:rPr lang="fr-BE" dirty="0"/>
              <a:t>Problème n°3 :</a:t>
            </a:r>
          </a:p>
          <a:p>
            <a:pPr marL="0" indent="0">
              <a:buNone/>
            </a:pPr>
            <a:r>
              <a:rPr lang="fr-FR" sz="1800" dirty="0"/>
              <a:t>Marie a inventé une machine à voyager dans le temps et veut la tester en voyageant dans le temps pour visiter la Russie le jour du programmeur (le 256e jour de l'année) pendant une année comprise entre 1700 et 2700.</a:t>
            </a:r>
            <a:endParaRPr lang="fr-FR" dirty="0"/>
          </a:p>
          <a:p>
            <a:pPr marL="0" indent="0">
              <a:buNone/>
            </a:pPr>
            <a:r>
              <a:rPr lang="fr-FR" sz="1800" dirty="0"/>
              <a:t>De 1700 à 1917, le calendrier officiel de la Russie était le calendrier julien ; depuis 1919, ils utilisent le système de calendrier grégorien. La transition du système de calendrier julien au calendrier grégorien s'est produite en 1918, lorsque le lendemain du 31 janvier était le 14 février. Cela signifie qu'en 1918, le 14 février était le 32e jour de l'année en Russie.</a:t>
            </a:r>
          </a:p>
          <a:p>
            <a:pPr marL="0" indent="0">
              <a:buNone/>
            </a:pPr>
            <a:r>
              <a:rPr lang="fr-FR" sz="1800" dirty="0"/>
              <a:t>Dans les deux systèmes de calendrier, février est le seul mois avec un nombre variable de jours ; il a 29 jours pendant une année bissextile et 28 jours pendant toutes les autres années. Dans le calendrier julien, les années bissextiles sont divisibles par 4 ; dans le calendrier grégorien, les années bissextiles sont l'une des suivantes :</a:t>
            </a:r>
            <a:endParaRPr lang="fr-FR" dirty="0"/>
          </a:p>
          <a:p>
            <a:pPr marL="0" indent="0">
              <a:buNone/>
            </a:pPr>
            <a:r>
              <a:rPr lang="fr-FR" sz="1800" dirty="0"/>
              <a:t>- Divisible par 400.</a:t>
            </a:r>
            <a:endParaRPr lang="fr-FR" dirty="0"/>
          </a:p>
          <a:p>
            <a:pPr marL="0" indent="0">
              <a:buNone/>
            </a:pPr>
            <a:r>
              <a:rPr lang="fr-FR" sz="1800" dirty="0"/>
              <a:t>- Divisible par 4 et non divisible par 100.</a:t>
            </a:r>
            <a:endParaRPr lang="fr-FR" dirty="0"/>
          </a:p>
        </p:txBody>
      </p:sp>
      <p:sp>
        <p:nvSpPr>
          <p:cNvPr id="3" name="Titre 2">
            <a:extLst>
              <a:ext uri="{FF2B5EF4-FFF2-40B4-BE49-F238E27FC236}">
                <a16:creationId xmlns:a16="http://schemas.microsoft.com/office/drawing/2014/main" id="{495BD783-A00C-4E5D-93B5-FCA2A72D6645}"/>
              </a:ext>
            </a:extLst>
          </p:cNvPr>
          <p:cNvSpPr>
            <a:spLocks noGrp="1"/>
          </p:cNvSpPr>
          <p:nvPr>
            <p:ph type="title"/>
          </p:nvPr>
        </p:nvSpPr>
        <p:spPr/>
        <p:txBody>
          <a:bodyPr/>
          <a:lstStyle/>
          <a:p>
            <a:r>
              <a:rPr lang="fr-BE" dirty="0"/>
              <a:t>Exercices</a:t>
            </a:r>
          </a:p>
        </p:txBody>
      </p:sp>
      <p:sp>
        <p:nvSpPr>
          <p:cNvPr id="4" name="Espace réservé du numéro de diapositive 3">
            <a:extLst>
              <a:ext uri="{FF2B5EF4-FFF2-40B4-BE49-F238E27FC236}">
                <a16:creationId xmlns:a16="http://schemas.microsoft.com/office/drawing/2014/main" id="{96B5AC4E-F90D-4E96-A1E6-1FDE2CD1FFC7}"/>
              </a:ext>
            </a:extLst>
          </p:cNvPr>
          <p:cNvSpPr>
            <a:spLocks noGrp="1"/>
          </p:cNvSpPr>
          <p:nvPr>
            <p:ph type="sldNum" sz="quarter" idx="10"/>
          </p:nvPr>
        </p:nvSpPr>
        <p:spPr/>
        <p:txBody>
          <a:bodyPr/>
          <a:lstStyle/>
          <a:p>
            <a:fld id="{26DF9506-C750-44C3-8E12-610AD4C8F1FD}" type="slidenum">
              <a:rPr lang="fr-BE" smtClean="0"/>
              <a:t>9</a:t>
            </a:fld>
            <a:endParaRPr lang="fr-BE"/>
          </a:p>
        </p:txBody>
      </p:sp>
    </p:spTree>
    <p:extLst>
      <p:ext uri="{BB962C8B-B14F-4D97-AF65-F5344CB8AC3E}">
        <p14:creationId xmlns:p14="http://schemas.microsoft.com/office/powerpoint/2010/main" val="281090100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Roboto"/>
        <a:ea typeface=""/>
        <a:cs typeface=""/>
      </a:majorFont>
      <a:minorFont>
        <a:latin typeface="Roboto"/>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de-presentation-HEHbe--Sciences-et-technologies--2020" id="{A498BD53-F83B-4021-AAB3-AA6C29EFDC9D}" vid="{7280D352-7A7E-41A1-9B4F-543AFC5CCC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7884</TotalTime>
  <Words>885</Words>
  <Application>Microsoft Office PowerPoint</Application>
  <PresentationFormat>Affichage à l'écran (4:3)</PresentationFormat>
  <Paragraphs>215</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Roboto</vt:lpstr>
      <vt:lpstr>Roboto </vt:lpstr>
      <vt:lpstr>Roboto Condensed</vt:lpstr>
      <vt:lpstr>Thème Office</vt:lpstr>
      <vt:lpstr>Base de programmation</vt:lpstr>
      <vt:lpstr>Résolution de problèmes</vt:lpstr>
      <vt:lpstr>Algorithme</vt:lpstr>
      <vt:lpstr>Algorithme</vt:lpstr>
      <vt:lpstr>Les preuves</vt:lpstr>
      <vt:lpstr>Structures</vt:lpstr>
      <vt:lpstr>Problème</vt:lpstr>
      <vt:lpstr>Exercices</vt:lpstr>
      <vt:lpstr>Exercices</vt:lpstr>
      <vt:lpstr>Exercices</vt:lpstr>
      <vt:lpstr>Structures de données</vt:lpstr>
      <vt:lpstr>Données</vt:lpstr>
      <vt:lpstr>Les tableaux</vt:lpstr>
      <vt:lpstr>Les tableaux</vt:lpstr>
      <vt:lpstr>Les tableaux</vt:lpstr>
      <vt:lpstr>Les tableaux</vt:lpstr>
      <vt:lpstr>Les tableaux</vt:lpstr>
      <vt:lpstr>Les tableaux</vt:lpstr>
      <vt:lpstr>Les tableaux</vt:lpstr>
      <vt:lpstr>Les tableaux</vt:lpstr>
      <vt:lpstr>Les listes chaînées</vt:lpstr>
      <vt:lpstr>Les listes chaînées</vt:lpstr>
      <vt:lpstr>Les listes chaînées</vt:lpstr>
      <vt:lpstr>Les listes chaînées</vt:lpstr>
      <vt:lpstr>Les piles et les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DEPRETER Johan</dc:creator>
  <cp:lastModifiedBy>DEPRETER Johan</cp:lastModifiedBy>
  <cp:revision>37</cp:revision>
  <dcterms:created xsi:type="dcterms:W3CDTF">2022-01-27T22:00:53Z</dcterms:created>
  <dcterms:modified xsi:type="dcterms:W3CDTF">2023-09-26T06:50:28Z</dcterms:modified>
</cp:coreProperties>
</file>