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6" r:id="rId3"/>
    <p:sldId id="320" r:id="rId4"/>
    <p:sldId id="317" r:id="rId5"/>
    <p:sldId id="321" r:id="rId6"/>
    <p:sldId id="318" r:id="rId7"/>
    <p:sldId id="319" r:id="rId8"/>
    <p:sldId id="322" r:id="rId9"/>
    <p:sldId id="323" r:id="rId10"/>
    <p:sldId id="314" r:id="rId11"/>
    <p:sldId id="325" r:id="rId12"/>
    <p:sldId id="326" r:id="rId13"/>
    <p:sldId id="304" r:id="rId14"/>
    <p:sldId id="305" r:id="rId15"/>
    <p:sldId id="306" r:id="rId16"/>
    <p:sldId id="313" r:id="rId17"/>
    <p:sldId id="307" r:id="rId18"/>
    <p:sldId id="259" r:id="rId19"/>
    <p:sldId id="260" r:id="rId20"/>
    <p:sldId id="261" r:id="rId21"/>
    <p:sldId id="308" r:id="rId22"/>
    <p:sldId id="262" r:id="rId23"/>
    <p:sldId id="309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17"/>
    <a:srgbClr val="2B2B2B"/>
    <a:srgbClr val="9E2E5A"/>
    <a:srgbClr val="D4641A"/>
    <a:srgbClr val="1573B6"/>
    <a:srgbClr val="243A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26-09-23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2AF6-C27A-47C0-BCF6-EC35CFE95046}" type="datetimeFigureOut">
              <a:rPr lang="fr-BE" smtClean="0"/>
              <a:t>26-09-23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FF5F-0C64-4FEE-B2DF-F912BCEEA8E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6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>
                <a:solidFill>
                  <a:srgbClr val="2B2B2B"/>
                </a:solidFill>
                <a:latin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B2A0E2-6813-486D-9BFB-68658524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B69894-CF4A-49E7-AB8A-2E7987C0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B86179-DD5C-452E-B116-146F34DEC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81CD9-00CC-417F-9EA9-ACF2A1414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80F7D-B5F8-4569-9F90-3912FF98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B3F24F-F9CE-48E5-8E78-0EAD4E00D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B9BBB8-6FF0-4B19-ABA7-E48EDDA4C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18CF9C-FA09-400B-8A6D-3B4F71D1C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42E7-FD62-4A3B-BA3B-F57F13E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CDE9CF-4445-4195-AB8F-98D37C850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093D8-5537-49FE-9E58-DD113F96AA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850" y="3109912"/>
            <a:ext cx="5553075" cy="63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2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D8E-0DC8-4C60-850D-B6271FE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0DA80-EF2E-4A94-8BB7-3A6AF98E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475" y="60801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wooclap.com/events/COFO4/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>
            <a:normAutofit/>
          </a:bodyPr>
          <a:lstStyle/>
          <a:p>
            <a:r>
              <a:rPr lang="fr-FR" sz="4400" dirty="0"/>
              <a:t>Base de programmation</a:t>
            </a:r>
            <a:endParaRPr lang="fr-BE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93DFD-C04B-4489-8111-E1C33A2FF174}"/>
              </a:ext>
            </a:extLst>
          </p:cNvPr>
          <p:cNvSpPr txBox="1"/>
          <p:nvPr/>
        </p:nvSpPr>
        <p:spPr>
          <a:xfrm>
            <a:off x="1573427" y="3505200"/>
            <a:ext cx="74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BA1 Informatique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Johan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Depréter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– johan.depreter@heh.be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B3C02-371C-4836-9681-7DD0EFCB3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25F9D4-FBF0-4E6B-8C62-270BAE5F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484" y="1190847"/>
            <a:ext cx="6059978" cy="5712868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55B1B19-55EA-433B-BA1F-9FECDF25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A3AD54-0F06-4741-8C52-019F96DF4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789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81AA918-703A-4648-A766-A7C5F57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On a 7 disques de diamètres différents qui forment une tour. On souhaite déplacer ces disques vers une nouvelle tour en suivant les règles suivantes :</a:t>
            </a:r>
          </a:p>
          <a:p>
            <a:pPr lvl="1">
              <a:buFontTx/>
              <a:buChar char="-"/>
            </a:pPr>
            <a:r>
              <a:rPr lang="fr-FR" dirty="0"/>
              <a:t>On ne peut pas déplacer plus d’un disque à la fois</a:t>
            </a:r>
          </a:p>
          <a:p>
            <a:pPr lvl="1">
              <a:buFontTx/>
              <a:buChar char="-"/>
            </a:pPr>
            <a:r>
              <a:rPr lang="fr-FR" dirty="0"/>
              <a:t>On ne peut placer un disque que sur un disque plus grand (ou sur un emplacement vide)</a:t>
            </a:r>
          </a:p>
          <a:p>
            <a:pPr marL="457200" lvl="1" indent="0">
              <a:buNone/>
            </a:pPr>
            <a:r>
              <a:rPr lang="fr-FR" dirty="0"/>
              <a:t>Trouver comment résoudre ce problème avec le moins de déplacement possible, et en utilisant une tour intermédiaire.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A6277-E4AF-4A27-8F33-7D25D810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98CF90-0770-417C-8410-6E69D07F3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41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81AA918-703A-4648-A766-A7C5F57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Rédiger les spécifications de la classe du problème</a:t>
            </a:r>
          </a:p>
          <a:p>
            <a:endParaRPr lang="fr-FR" dirty="0"/>
          </a:p>
          <a:p>
            <a:r>
              <a:rPr lang="fr-FR" dirty="0"/>
              <a:t>Formaliser le problème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A6277-E4AF-4A27-8F33-7D25D810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98CF90-0770-417C-8410-6E69D07F3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76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Les fonctions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13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5 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0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931CDB2-27F2-4A15-98BD-C32FEDFD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Répétition de fonctionnalités</a:t>
            </a:r>
          </a:p>
          <a:p>
            <a:endParaRPr lang="fr-BE" dirty="0"/>
          </a:p>
          <a:p>
            <a:r>
              <a:rPr lang="fr-BE" dirty="0"/>
              <a:t>Modularité</a:t>
            </a:r>
          </a:p>
          <a:p>
            <a:endParaRPr lang="fr-BE" dirty="0"/>
          </a:p>
          <a:p>
            <a:r>
              <a:rPr lang="fr-BE" dirty="0"/>
              <a:t>Evolutivité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94820E6-2A35-4261-8132-60510123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D6692-1761-4A67-B19B-ABD7F272F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10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4FB877-0906-4A63-BCEA-7E0C584B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Paramètres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Variables locales</a:t>
            </a:r>
          </a:p>
          <a:p>
            <a:endParaRPr lang="fr-BE" dirty="0"/>
          </a:p>
          <a:p>
            <a:r>
              <a:rPr lang="fr-BE" dirty="0"/>
              <a:t>Fonctions / Procédures</a:t>
            </a:r>
          </a:p>
          <a:p>
            <a:endParaRPr lang="fr-BE" dirty="0"/>
          </a:p>
          <a:p>
            <a:r>
              <a:rPr lang="fr-BE" dirty="0"/>
              <a:t>Appels de fonctions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0C74F7-3561-4CAE-8AC6-661ACBB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Notions de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09ABBB-768B-48E1-8566-4A4656475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15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AFC792-71AD-4DD6-874F-992BFBC0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20" y="2603209"/>
            <a:ext cx="2309008" cy="16515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23DBCE-15E0-4655-B4E3-6B61BB24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22" y="4831283"/>
            <a:ext cx="2983103" cy="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8E58249-8321-4B14-80D2-26B69E6A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Les paramètres obligatoires</a:t>
            </a:r>
          </a:p>
          <a:p>
            <a:endParaRPr lang="fr-BE" dirty="0"/>
          </a:p>
          <a:p>
            <a:r>
              <a:rPr lang="fr-BE" dirty="0"/>
              <a:t>Les paramètres par défaut</a:t>
            </a:r>
          </a:p>
          <a:p>
            <a:endParaRPr lang="fr-BE" dirty="0"/>
          </a:p>
          <a:p>
            <a:r>
              <a:rPr lang="fr-BE" dirty="0"/>
              <a:t>Les paramètres par mot-clé</a:t>
            </a:r>
          </a:p>
          <a:p>
            <a:endParaRPr lang="fr-BE" dirty="0"/>
          </a:p>
          <a:p>
            <a:r>
              <a:rPr lang="fr-BE" dirty="0"/>
              <a:t>Les paramètres de taille variable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9B7F414-6658-4912-B626-46767A50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Paramètres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7716B-EE1F-469A-AC63-82E6079EE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16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232CB2-BF60-4816-8BC6-F2A81BB0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4" y="1793009"/>
            <a:ext cx="1600200" cy="16097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9961F95-78ED-47FA-85C0-C16DB9BA0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40" y="3497374"/>
            <a:ext cx="2143125" cy="276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6EA7F4-CA2C-423C-8366-568F009F4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965" y="4110248"/>
            <a:ext cx="2038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033B970-8146-4DF7-A9C8-1FB21C1C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Indépendance entre le programme et la fonction</a:t>
            </a:r>
          </a:p>
          <a:p>
            <a:endParaRPr lang="fr-BE" dirty="0"/>
          </a:p>
          <a:p>
            <a:r>
              <a:rPr lang="fr-BE" dirty="0"/>
              <a:t>Transmission par valeur ou par référence</a:t>
            </a:r>
          </a:p>
          <a:p>
            <a:endParaRPr lang="fr-BE" dirty="0"/>
          </a:p>
          <a:p>
            <a:r>
              <a:rPr lang="fr-BE" dirty="0"/>
              <a:t>Concordance des types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C5C879-574C-483F-84D6-FB7A753F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Notions importantes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2EEA11-CD12-4BAB-ACD7-095210BFF9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11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9FB6F1B-C702-4247-B235-6C80FD72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récursivité est une démarche qui fait référence à l’objet même de la démarche pendant son processus</a:t>
            </a:r>
          </a:p>
          <a:p>
            <a:endParaRPr lang="fr-FR" dirty="0"/>
          </a:p>
          <a:p>
            <a:r>
              <a:rPr lang="fr-FR" dirty="0"/>
              <a:t>Exemples :</a:t>
            </a:r>
          </a:p>
          <a:p>
            <a:pPr marL="457200" lvl="1" indent="0">
              <a:buNone/>
            </a:pPr>
            <a:r>
              <a:rPr lang="fr-FR" dirty="0"/>
              <a:t>Le calcul d’une factorielle</a:t>
            </a:r>
          </a:p>
          <a:p>
            <a:pPr marL="457200" lvl="1" indent="0">
              <a:buNone/>
            </a:pPr>
            <a:r>
              <a:rPr lang="fr-FR" dirty="0"/>
              <a:t>La suite de </a:t>
            </a:r>
            <a:r>
              <a:rPr lang="fr-FR" dirty="0" err="1"/>
              <a:t>fibonacci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C588C0C-E40B-45A0-B092-03C67C5F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récursivité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7C628B-B2E5-4ED3-A0EE-44B4F0574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18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E6FEDB-F9EC-42BF-9D8F-1036D1A2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16" y="3219796"/>
            <a:ext cx="4841645" cy="32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A9077A-DB61-4FA4-A576-E3CCB71A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posé est le suivant :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«   Quelqu’un a déposé un couple de lapins dans un certain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lieu, clos de toutes parts, pour savoir combien de couples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seraient issus de cette paire en une année, car il est dans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leur nature de générer un autre couple en un seul mois, et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qu’ils enfantent dans le second mois après leur naissance. »</a:t>
            </a:r>
            <a:endParaRPr lang="fr-BE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3F04E5-401F-470E-BD68-76B35A0A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1B457E-4F6A-4B5F-B67D-2064B69E8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21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663EBA0-5922-46B5-81E8-340C4150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5400" dirty="0"/>
          </a:p>
          <a:p>
            <a:pPr marL="0" indent="0" algn="ctr">
              <a:buNone/>
            </a:pPr>
            <a:r>
              <a:rPr lang="fr-FR" sz="5400" dirty="0">
                <a:hlinkClick r:id="rId2"/>
              </a:rPr>
              <a:t>Quiz</a:t>
            </a:r>
            <a:endParaRPr lang="fr-BE" sz="54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706E98D-7FCB-4CB0-B5D7-A4CC4E67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E8E315-FEE2-4CB4-B444-CC61EA6F8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450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EEE6C6A-5FFD-4679-8BC6-B06DA739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65" y="1347543"/>
            <a:ext cx="6410270" cy="473258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565A482-078A-4354-A6FE-E67DD198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9937B2-7C57-4130-88B9-BE3EA28CE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37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B61AFF-B2C2-462D-99E0-4FC24408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Formulation de la classe du problème :</a:t>
            </a:r>
          </a:p>
          <a:p>
            <a:pPr marL="457200" lvl="1" indent="0">
              <a:buNone/>
            </a:pPr>
            <a:r>
              <a:rPr lang="fr-FR" dirty="0"/>
              <a:t>En sachant qu’un couple de lapins génère un nouveau couple de lapin chaque mois à partir de leur 2</a:t>
            </a:r>
            <a:r>
              <a:rPr lang="fr-FR" baseline="30000" dirty="0"/>
              <a:t>ème</a:t>
            </a:r>
            <a:r>
              <a:rPr lang="fr-FR" dirty="0"/>
              <a:t> mois d’existence, après </a:t>
            </a:r>
            <a:r>
              <a:rPr lang="fr-FR" i="1" u="sng" dirty="0"/>
              <a:t>x</a:t>
            </a:r>
            <a:r>
              <a:rPr lang="fr-FR" dirty="0"/>
              <a:t> mois combien aurais-je de couple de lapins ?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 Spécifications du problème :</a:t>
            </a:r>
          </a:p>
          <a:p>
            <a:pPr marL="457200" lvl="1" indent="0">
              <a:buNone/>
            </a:pPr>
            <a:r>
              <a:rPr lang="fr-FR" dirty="0"/>
              <a:t>Entrée a : nombre de mois</a:t>
            </a:r>
          </a:p>
          <a:p>
            <a:pPr marL="457200" lvl="1" indent="0">
              <a:buNone/>
            </a:pPr>
            <a:r>
              <a:rPr lang="fr-FR" dirty="0" err="1"/>
              <a:t>Pré-condition</a:t>
            </a:r>
            <a:r>
              <a:rPr lang="fr-FR" dirty="0"/>
              <a:t> : a réel positif</a:t>
            </a:r>
          </a:p>
          <a:p>
            <a:pPr marL="457200" lvl="1" indent="0">
              <a:buNone/>
            </a:pPr>
            <a:r>
              <a:rPr lang="fr-FR" dirty="0"/>
              <a:t>Sortie m : nombre de couples de lapins</a:t>
            </a:r>
          </a:p>
          <a:p>
            <a:pPr marL="457200" lvl="1" indent="0">
              <a:buNone/>
            </a:pPr>
            <a:r>
              <a:rPr lang="fr-FR" dirty="0" err="1"/>
              <a:t>Post-condition</a:t>
            </a:r>
            <a:r>
              <a:rPr lang="fr-FR" dirty="0"/>
              <a:t> : ?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329029-1A1E-4519-B4DA-B441EF35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EA4965-D236-43D5-AC9C-ED4210641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93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F000F3D-4BC0-47EC-9216-304A758E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Cas général : </a:t>
            </a:r>
          </a:p>
          <a:p>
            <a:pPr marL="457200" lvl="1" indent="0">
              <a:buNone/>
            </a:pPr>
            <a:r>
              <a:rPr lang="fr-FR" dirty="0"/>
              <a:t>Un élément est égal à la somme des deux éléments qui le précèdent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Cas de base :</a:t>
            </a:r>
          </a:p>
          <a:p>
            <a:pPr marL="457200" lvl="1" indent="0">
              <a:buNone/>
            </a:pPr>
            <a:r>
              <a:rPr lang="fr-FR" dirty="0"/>
              <a:t>L’élément 0 vaut 0 et l’élément 1 vaut 1</a:t>
            </a:r>
          </a:p>
          <a:p>
            <a:pPr marL="457200" lvl="1" indent="0">
              <a:buNone/>
            </a:pPr>
            <a:endParaRPr lang="fr-FR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85A516F-FAD3-4129-B3DC-F522664B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de Fibonacci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DEC27D-D927-4FB1-B653-66C0B3D7A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22</a:t>
            </a:fld>
            <a:endParaRPr lang="fr-BE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2115866-B248-4513-AAA5-1DCB58EB47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1" y="1970578"/>
          <a:ext cx="6095997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229698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29369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55420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83290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11292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7965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367036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37733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027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70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1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26EDBD-C6E2-473B-90BD-0E71EFBDA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827" y="2513575"/>
            <a:ext cx="5400346" cy="183084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AB20F1C-6555-4B12-AA25-BA6C9CB0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de Fibonacci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9DB04-F498-4F79-86C4-F0E7D02E4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6045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506168-D67A-4E07-9E74-A6099718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Pile d’exécution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E9ED16-359C-4C46-A98E-E0ADD6C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Contexte d’exécution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345EED-382D-4F35-B40E-2401DE8B0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24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374A57-27D9-4296-95A3-8F8AB38B4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69" y="1246231"/>
            <a:ext cx="4834197" cy="53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0A0692F-EB56-4B08-B783-DFBB5A65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</a:t>
            </a:r>
          </a:p>
          <a:p>
            <a:pPr marL="457200" lvl="1" indent="0">
              <a:buNone/>
            </a:pPr>
            <a:r>
              <a:rPr lang="fr-FR" dirty="0"/>
              <a:t>Comment savoir si le mot rentré est un palindrome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E</a:t>
            </a:r>
            <a:r>
              <a:rPr lang="fr-BE" dirty="0" err="1"/>
              <a:t>ntrée</a:t>
            </a:r>
            <a:r>
              <a:rPr lang="fr-BE" dirty="0"/>
              <a:t> x – mot</a:t>
            </a:r>
          </a:p>
          <a:p>
            <a:pPr marL="457200" lvl="1" indent="0">
              <a:buNone/>
            </a:pPr>
            <a:r>
              <a:rPr lang="fr-FR" dirty="0"/>
              <a:t>P</a:t>
            </a:r>
            <a:r>
              <a:rPr lang="fr-BE" dirty="0"/>
              <a:t>ré-condition – x est un mot</a:t>
            </a:r>
          </a:p>
          <a:p>
            <a:pPr marL="457200" lvl="1" indent="0">
              <a:buNone/>
            </a:pPr>
            <a:r>
              <a:rPr lang="fr-FR" dirty="0"/>
              <a:t>S</a:t>
            </a:r>
            <a:r>
              <a:rPr lang="fr-BE" dirty="0"/>
              <a:t>ortie z – mot inversé</a:t>
            </a:r>
          </a:p>
          <a:p>
            <a:pPr marL="457200" lvl="1" indent="0">
              <a:buNone/>
            </a:pPr>
            <a:r>
              <a:rPr lang="fr-FR" dirty="0" err="1"/>
              <a:t>Post-condition</a:t>
            </a:r>
            <a:r>
              <a:rPr lang="fr-FR" dirty="0"/>
              <a:t>  – 	z = 1 / x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D697C9F-E3A8-4857-BF25-0E3FE082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9C2B45-91FE-4F1D-BB67-366A391D35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964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AF97EE2-9282-45F1-A594-73C9FD6E1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889" y="1898650"/>
            <a:ext cx="3783559" cy="40767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A5D63FD-A9E5-43C0-AD14-42718EB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787E6-5944-42B3-B570-BED6757CD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81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0A0692F-EB56-4B08-B783-DFBB5A65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</a:t>
            </a:r>
          </a:p>
          <a:p>
            <a:pPr marL="457200" lvl="1" indent="0">
              <a:buNone/>
            </a:pPr>
            <a:r>
              <a:rPr lang="fr-FR" dirty="0"/>
              <a:t>Comment savoir si le mot rentré est un palindrome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E</a:t>
            </a:r>
            <a:r>
              <a:rPr lang="fr-BE" dirty="0" err="1"/>
              <a:t>ntrée</a:t>
            </a:r>
            <a:r>
              <a:rPr lang="fr-BE" dirty="0"/>
              <a:t> x – mot</a:t>
            </a:r>
          </a:p>
          <a:p>
            <a:pPr marL="457200" lvl="1" indent="0">
              <a:buNone/>
            </a:pPr>
            <a:r>
              <a:rPr lang="fr-FR" dirty="0"/>
              <a:t>P</a:t>
            </a:r>
            <a:r>
              <a:rPr lang="fr-BE" dirty="0"/>
              <a:t>ré-condition – x est un mot</a:t>
            </a:r>
          </a:p>
          <a:p>
            <a:pPr marL="457200" lvl="1" indent="0">
              <a:buNone/>
            </a:pPr>
            <a:r>
              <a:rPr lang="fr-FR" dirty="0"/>
              <a:t>S</a:t>
            </a:r>
            <a:r>
              <a:rPr lang="fr-BE" dirty="0"/>
              <a:t>ortie z – Vrai ou faux</a:t>
            </a:r>
          </a:p>
          <a:p>
            <a:pPr marL="457200" lvl="1" indent="0">
              <a:buNone/>
            </a:pPr>
            <a:r>
              <a:rPr lang="fr-FR" dirty="0" err="1"/>
              <a:t>Post-condition</a:t>
            </a:r>
            <a:r>
              <a:rPr lang="fr-FR" dirty="0"/>
              <a:t>  – 	x = 1 / x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D697C9F-E3A8-4857-BF25-0E3FE082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9C2B45-91FE-4F1D-BB67-366A391D35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466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F78148-DBBA-400F-AF9D-3F71F7521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831" y="2070100"/>
            <a:ext cx="5019675" cy="37338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DBD6CAA-EE6C-46B9-AB9F-840CE981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33085D-6EF8-414D-9512-3B2A1627C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04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3DC6346D-61AC-48A5-862C-180800FAE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Problème :</a:t>
                </a:r>
              </a:p>
              <a:p>
                <a:pPr marL="457200" lvl="1" indent="0">
                  <a:buNone/>
                </a:pPr>
                <a:r>
                  <a:rPr lang="fr-FR" dirty="0"/>
                  <a:t>Valeurs min et max calculées à partir d’une sélection de 4 parmi une liste de 5 entiers</a:t>
                </a:r>
              </a:p>
              <a:p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E</a:t>
                </a:r>
                <a:r>
                  <a:rPr lang="fr-BE" dirty="0" err="1"/>
                  <a:t>ntrée</a:t>
                </a:r>
                <a:r>
                  <a:rPr lang="fr-BE" dirty="0"/>
                  <a:t> x – liste</a:t>
                </a:r>
              </a:p>
              <a:p>
                <a:pPr marL="457200" lvl="1" indent="0">
                  <a:buNone/>
                </a:pPr>
                <a:r>
                  <a:rPr lang="fr-FR" dirty="0"/>
                  <a:t>P</a:t>
                </a:r>
                <a:r>
                  <a:rPr lang="fr-BE" dirty="0"/>
                  <a:t>ré-condition – liste contient des entiers</a:t>
                </a:r>
              </a:p>
              <a:p>
                <a:pPr marL="457200" lvl="1" indent="0">
                  <a:buNone/>
                </a:pPr>
                <a:r>
                  <a:rPr lang="fr-FR" dirty="0"/>
                  <a:t>S</a:t>
                </a:r>
                <a:r>
                  <a:rPr lang="fr-BE" dirty="0"/>
                  <a:t>ortie y – min</a:t>
                </a:r>
              </a:p>
              <a:p>
                <a:pPr marL="457200" lvl="1" indent="0">
                  <a:buNone/>
                </a:pPr>
                <a:r>
                  <a:rPr lang="fr-FR" dirty="0"/>
                  <a:t>S</a:t>
                </a:r>
                <a:r>
                  <a:rPr lang="fr-BE" dirty="0"/>
                  <a:t>ortie z – max</a:t>
                </a:r>
              </a:p>
              <a:p>
                <a:pPr marL="457200" lvl="1" indent="0">
                  <a:buNone/>
                </a:pPr>
                <a:r>
                  <a:rPr lang="fr-FR" dirty="0" err="1"/>
                  <a:t>Post-condition</a:t>
                </a:r>
                <a:r>
                  <a:rPr lang="fr-FR" dirty="0"/>
                  <a:t>  –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&lt;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fr-FR" b="0" dirty="0"/>
              </a:p>
              <a:p>
                <a:pPr marL="457200" lvl="1" indent="0">
                  <a:buNone/>
                </a:pPr>
                <a:r>
                  <a:rPr lang="fr-FR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fr-FR" dirty="0"/>
              </a:p>
              <a:p>
                <a:endParaRPr lang="fr-BE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3DC6346D-61AC-48A5-862C-180800FAE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 b="-1195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F6375D51-809F-4BC9-823A-1956A168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2C531-86BF-49FC-A942-2573D84D3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345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1FBD33-6306-4A22-923E-9229B6F2D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570" y="1898650"/>
            <a:ext cx="5768197" cy="40767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965BBFD-3F95-445D-B724-18223F3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F1563A-C758-4224-A7F3-F76FDE910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564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1FA469-C241-4FFF-B038-D0AD2EFC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394" y="1953188"/>
            <a:ext cx="5924550" cy="3952875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B212B4B-2EAC-4A85-962B-A4BFA816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E1268C-1725-41F7-9D54-4A41EFA9A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0947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-de-presentation-HEHbe--Sciences-et-technologies--2020" id="{A498BD53-F83B-4021-AAB3-AA6C29EFDC9D}" vid="{7280D352-7A7E-41A1-9B4F-543AFC5CCC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11318</TotalTime>
  <Words>560</Words>
  <Application>Microsoft Office PowerPoint</Application>
  <PresentationFormat>Affichage à l'écran (4:3)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Roboto</vt:lpstr>
      <vt:lpstr>Roboto </vt:lpstr>
      <vt:lpstr>Roboto Condensed</vt:lpstr>
      <vt:lpstr>Thème Office</vt:lpstr>
      <vt:lpstr>Base de programmation</vt:lpstr>
      <vt:lpstr>Présentation PowerPoint</vt:lpstr>
      <vt:lpstr>Correction</vt:lpstr>
      <vt:lpstr>Correction</vt:lpstr>
      <vt:lpstr>Correction</vt:lpstr>
      <vt:lpstr>Correction</vt:lpstr>
      <vt:lpstr>Correction</vt:lpstr>
      <vt:lpstr>Correction</vt:lpstr>
      <vt:lpstr>Correction</vt:lpstr>
      <vt:lpstr>Correction</vt:lpstr>
      <vt:lpstr>Tours de Hanoï</vt:lpstr>
      <vt:lpstr>Tours de Hanoï</vt:lpstr>
      <vt:lpstr>Les fonctions</vt:lpstr>
      <vt:lpstr>Utilité</vt:lpstr>
      <vt:lpstr>Notions de base</vt:lpstr>
      <vt:lpstr>Paramètres</vt:lpstr>
      <vt:lpstr>Notions importantes</vt:lpstr>
      <vt:lpstr>La récursivité</vt:lpstr>
      <vt:lpstr>Problème des lapins</vt:lpstr>
      <vt:lpstr>Problème des lapins</vt:lpstr>
      <vt:lpstr>Problème des lapins</vt:lpstr>
      <vt:lpstr>Suite de Fibonacci</vt:lpstr>
      <vt:lpstr>Suite de Fibonacci</vt:lpstr>
      <vt:lpstr>Contexte d’exécution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DEPRETER Johan</dc:creator>
  <cp:lastModifiedBy>DEPRETER Johan</cp:lastModifiedBy>
  <cp:revision>62</cp:revision>
  <dcterms:created xsi:type="dcterms:W3CDTF">2022-01-27T22:00:53Z</dcterms:created>
  <dcterms:modified xsi:type="dcterms:W3CDTF">2023-09-27T20:01:59Z</dcterms:modified>
</cp:coreProperties>
</file>