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9" r:id="rId3"/>
    <p:sldId id="260" r:id="rId4"/>
    <p:sldId id="261" r:id="rId5"/>
    <p:sldId id="308" r:id="rId6"/>
    <p:sldId id="262" r:id="rId7"/>
    <p:sldId id="309" r:id="rId8"/>
    <p:sldId id="271" r:id="rId9"/>
    <p:sldId id="310" r:id="rId10"/>
    <p:sldId id="311" r:id="rId11"/>
    <p:sldId id="273" r:id="rId12"/>
    <p:sldId id="275" r:id="rId13"/>
    <p:sldId id="276" r:id="rId14"/>
    <p:sldId id="278" r:id="rId15"/>
    <p:sldId id="315" r:id="rId16"/>
    <p:sldId id="312" r:id="rId17"/>
    <p:sldId id="274" r:id="rId18"/>
    <p:sldId id="277" r:id="rId19"/>
    <p:sldId id="279" r:id="rId20"/>
    <p:sldId id="280" r:id="rId21"/>
    <p:sldId id="281" r:id="rId22"/>
    <p:sldId id="258" r:id="rId23"/>
    <p:sldId id="301" r:id="rId24"/>
    <p:sldId id="305" r:id="rId25"/>
    <p:sldId id="306" r:id="rId26"/>
    <p:sldId id="302" r:id="rId27"/>
    <p:sldId id="303" r:id="rId28"/>
    <p:sldId id="307" r:id="rId29"/>
    <p:sldId id="317" r:id="rId30"/>
    <p:sldId id="318" r:id="rId31"/>
    <p:sldId id="319" r:id="rId32"/>
    <p:sldId id="320" r:id="rId33"/>
    <p:sldId id="321" r:id="rId34"/>
    <p:sldId id="313" r:id="rId35"/>
    <p:sldId id="314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9" r:id="rId51"/>
    <p:sldId id="340" r:id="rId52"/>
    <p:sldId id="341" r:id="rId53"/>
    <p:sldId id="342" r:id="rId54"/>
    <p:sldId id="343" r:id="rId55"/>
    <p:sldId id="34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02-10-23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02-10-23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cas ? Quand c’est trié en décroissant et qu’on veut en croissant,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130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cas ? Comme pour tri a bulles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588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099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Pire scénario ? Quand le pivot est le plus petit ou le plus grand des 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08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eb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DD2EAF2-DE02-4411-9C97-677BDD75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Passer d’un algorithme récursif à itératif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7ECAC7D-DA34-4D62-930B-48CBEFE6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Dérécursivation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7C303-A203-47E1-833F-4A6AFF6D9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E7E904-2E59-4DEF-8885-66392CC6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309812"/>
            <a:ext cx="3905250" cy="1323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1451E7-C5BF-4CC2-8D43-93099CF4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4737100"/>
            <a:ext cx="2514600" cy="1343025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1812AABF-2DBE-4FC2-BAF7-F173898F3CB8}"/>
              </a:ext>
            </a:extLst>
          </p:cNvPr>
          <p:cNvSpPr/>
          <p:nvPr/>
        </p:nvSpPr>
        <p:spPr>
          <a:xfrm flipH="1">
            <a:off x="4283132" y="3761494"/>
            <a:ext cx="577736" cy="847899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42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37A64C-69D0-4659-A510-72AA415D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4909728" cy="4076412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Avantages de la récursivité</a:t>
            </a:r>
          </a:p>
          <a:p>
            <a:pPr lvl="1"/>
            <a:r>
              <a:rPr lang="fr-FR" dirty="0"/>
              <a:t>Simple à comprendre</a:t>
            </a:r>
          </a:p>
          <a:p>
            <a:pPr lvl="1"/>
            <a:r>
              <a:rPr lang="fr-FR" dirty="0"/>
              <a:t>Simple à lire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Inconvénients de la récursivité</a:t>
            </a:r>
          </a:p>
          <a:p>
            <a:pPr lvl="1"/>
            <a:r>
              <a:rPr lang="fr-FR" dirty="0"/>
              <a:t>Utilisation accrue de la mémoire</a:t>
            </a:r>
          </a:p>
          <a:p>
            <a:pPr lvl="1"/>
            <a:r>
              <a:rPr lang="fr-FR" dirty="0"/>
              <a:t>Utilisation accrue du CPU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652617-1D1F-4B47-B19E-5819822B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B75C88-9BBC-46F9-B1C3-A29432D7E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2A60A9-EA78-4ECD-B413-58D49F2CEA2C}"/>
              </a:ext>
            </a:extLst>
          </p:cNvPr>
          <p:cNvSpPr txBox="1"/>
          <p:nvPr/>
        </p:nvSpPr>
        <p:spPr>
          <a:xfrm>
            <a:off x="6051664" y="2550516"/>
            <a:ext cx="355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B2B2B"/>
                </a:solidFill>
                <a:latin typeface="Arial" panose="020B0604020202020204" pitchFamily="34" charset="0"/>
              </a:rPr>
              <a:t>Plus intuitif</a:t>
            </a:r>
            <a:endParaRPr lang="fr-BE" sz="2400" dirty="0">
              <a:solidFill>
                <a:srgbClr val="2B2B2B"/>
              </a:solidFill>
              <a:latin typeface="Arial" panose="020B0604020202020204" pitchFamily="34" charset="0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5FF0DED-4A7E-4D65-A909-84C5CEFE9AAD}"/>
              </a:ext>
            </a:extLst>
          </p:cNvPr>
          <p:cNvSpPr/>
          <p:nvPr/>
        </p:nvSpPr>
        <p:spPr>
          <a:xfrm>
            <a:off x="5602778" y="2718262"/>
            <a:ext cx="448887" cy="19119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8846029-C9E2-4C3E-8515-CA25BFE93404}"/>
              </a:ext>
            </a:extLst>
          </p:cNvPr>
          <p:cNvSpPr/>
          <p:nvPr/>
        </p:nvSpPr>
        <p:spPr>
          <a:xfrm>
            <a:off x="5602777" y="4499957"/>
            <a:ext cx="448887" cy="19119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96A0EC-DC5A-4B0C-8792-6D28BAFE5281}"/>
              </a:ext>
            </a:extLst>
          </p:cNvPr>
          <p:cNvSpPr txBox="1"/>
          <p:nvPr/>
        </p:nvSpPr>
        <p:spPr>
          <a:xfrm>
            <a:off x="6051663" y="4364720"/>
            <a:ext cx="355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B2B2B"/>
                </a:solidFill>
                <a:latin typeface="Arial" panose="020B0604020202020204" pitchFamily="34" charset="0"/>
              </a:rPr>
              <a:t>Moins efficace</a:t>
            </a:r>
            <a:endParaRPr lang="fr-BE" sz="2400" dirty="0">
              <a:solidFill>
                <a:srgbClr val="2B2B2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Exercices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2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0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909D1E0-4729-42EB-964B-00AC4BB86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Calculer la factorielle d’un nombre réel positif </a:t>
                </a:r>
                <a:r>
                  <a:rPr lang="fr-FR" i="1" u="sng" dirty="0"/>
                  <a:t>p</a:t>
                </a:r>
              </a:p>
              <a:p>
                <a:pPr marL="457200" lvl="1" indent="0">
                  <a:buNone/>
                </a:pPr>
                <a:endParaRPr lang="fr-FR" i="1" u="sn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!=1∗2∗3∗…∗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B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!∗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BE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Rédiger le code python de la version récursive de l’algorithme</a:t>
                </a:r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909D1E0-4729-42EB-964B-00AC4BB86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2D33B1D5-3841-4E3F-B0B4-B1D205DE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Factorielle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39554-1C6E-4838-9954-5DBBE76A7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27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C2D2427-F89C-4817-AB48-B4E82455E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43" y="2377440"/>
            <a:ext cx="4552932" cy="230898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5DD6BA1-0DFD-49F4-94A8-2D126A7B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DA277-3F22-4B2A-A9B2-7BB6CD4FC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85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FD6994-B831-48AA-BF44-803A7777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729" y="2325283"/>
            <a:ext cx="4120542" cy="220743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F777E88-E5F4-4482-A684-113CD27C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2B043-B499-42F3-886F-66910E891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682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On a 7 disques de diamètres différents qui forment une tour. On souhaite déplacer ces disques vers une nouvelle tour en suivant les règles suivantes :</a:t>
            </a:r>
          </a:p>
          <a:p>
            <a:pPr lvl="1">
              <a:buFontTx/>
              <a:buChar char="-"/>
            </a:pPr>
            <a:r>
              <a:rPr lang="fr-FR" dirty="0"/>
              <a:t>On ne peut pas déplacer plus d’un disque à la fois</a:t>
            </a:r>
          </a:p>
          <a:p>
            <a:pPr lvl="1">
              <a:buFontTx/>
              <a:buChar char="-"/>
            </a:pPr>
            <a:r>
              <a:rPr lang="fr-FR" dirty="0"/>
              <a:t>On ne peut placer un disque que sur un disque plus grand (ou sur un emplacement vide)</a:t>
            </a:r>
          </a:p>
          <a:p>
            <a:pPr marL="457200" lvl="1" indent="0">
              <a:buNone/>
            </a:pPr>
            <a:r>
              <a:rPr lang="fr-FR" dirty="0"/>
              <a:t>Trouver comment résoudre ce problème avec le moins de déplacement possible, et en utilisant une tour intermédiaire.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482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9593ACE-83B2-45D4-B4AD-777A4F0C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372896"/>
            <a:ext cx="8539162" cy="3128207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601000-4231-4449-8224-CA2E4D4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F825F-8FE2-4C74-9436-012F034EA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313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DA9C1E-8A6C-4B15-868E-4E3586B4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Rédiger les spécifications de la classe du problème</a:t>
            </a:r>
          </a:p>
          <a:p>
            <a:endParaRPr lang="fr-FR" dirty="0"/>
          </a:p>
          <a:p>
            <a:r>
              <a:rPr lang="fr-FR" dirty="0"/>
              <a:t>Formaliser le problème</a:t>
            </a:r>
          </a:p>
          <a:p>
            <a:endParaRPr lang="fr-FR" dirty="0"/>
          </a:p>
          <a:p>
            <a:r>
              <a:rPr lang="fr-FR" dirty="0"/>
              <a:t>Ecrire, en Python, la fonction </a:t>
            </a:r>
            <a:r>
              <a:rPr lang="fr-FR" dirty="0" err="1"/>
              <a:t>hanoi</a:t>
            </a:r>
            <a:r>
              <a:rPr lang="fr-FR" dirty="0"/>
              <a:t>() qui permet de calculer le nombre de coup minimum nécessaire.</a:t>
            </a:r>
          </a:p>
          <a:p>
            <a:endParaRPr lang="fr-FR" dirty="0"/>
          </a:p>
          <a:p>
            <a:r>
              <a:rPr lang="fr-FR" dirty="0"/>
              <a:t>Est-il possible de généraliser la classe du problème. Si oui, comment ?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4872E45-49AE-40DC-B81B-9C2B4219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7F92E2-A9EA-4323-9296-0580420A0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92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5E0FD6D-08F0-4F4E-ADDF-2706FF696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Spécification de la classe du 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Entrée n – nombre de disques</a:t>
                </a:r>
              </a:p>
              <a:p>
                <a:pPr marL="457200" lvl="1" indent="0">
                  <a:buNone/>
                </a:pPr>
                <a:r>
                  <a:rPr lang="fr-FR" dirty="0"/>
                  <a:t>Entrée D – Tour de départ</a:t>
                </a:r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I – Tour intermédiaire</a:t>
                </a:r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A – Tour d’arrivée</a:t>
                </a:r>
              </a:p>
              <a:p>
                <a:pPr marL="457200" lvl="1" indent="0">
                  <a:buNone/>
                </a:pPr>
                <a:r>
                  <a:rPr lang="fr-FR" dirty="0"/>
                  <a:t>P</a:t>
                </a:r>
                <a:r>
                  <a:rPr lang="fr-BE" dirty="0"/>
                  <a:t>ré-condition – n &gt; 0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z – nombre de « coups »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Post-condition</a:t>
                </a:r>
                <a:r>
                  <a:rPr lang="fr-FR" dirty="0"/>
                  <a:t>  – 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			(Respect des règles du jeu)</a:t>
                </a:r>
              </a:p>
              <a:p>
                <a:pPr marL="457200" lvl="1" indent="0">
                  <a:buNone/>
                </a:pPr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5E0FD6D-08F0-4F4E-ADDF-2706FF696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7F6C2FE6-498A-4A01-8D2E-D0B642E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BE5C9-F159-4876-9735-926B3775E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971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FB6F1B-C702-4247-B235-6C80FD72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récursivité est une démarche qui fait référence à l’objet même de la démarche pendant son processus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Le calcul d’une factorielle</a:t>
            </a:r>
          </a:p>
          <a:p>
            <a:pPr marL="457200" lvl="1" indent="0">
              <a:buNone/>
            </a:pPr>
            <a:r>
              <a:rPr lang="fr-FR" dirty="0"/>
              <a:t>La suite de </a:t>
            </a:r>
            <a:r>
              <a:rPr lang="fr-FR" dirty="0" err="1"/>
              <a:t>fibonacci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588C0C-E40B-45A0-B092-03C67C5F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récursivité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C628B-B2E5-4ED3-A0EE-44B4F0574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E6FEDB-F9EC-42BF-9D8F-1036D1A2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16" y="3219796"/>
            <a:ext cx="4841645" cy="32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99F9AED-D8C9-4EE6-BD6A-66824EB3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Formalisation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	Etape 1 : Démarrer</a:t>
            </a:r>
          </a:p>
          <a:p>
            <a:pPr marL="0" indent="0">
              <a:buNone/>
            </a:pPr>
            <a:r>
              <a:rPr lang="fr-FR" sz="1800" dirty="0"/>
              <a:t>	Etape 2 : Lire D, I, A et n</a:t>
            </a:r>
          </a:p>
          <a:p>
            <a:pPr marL="0" indent="0">
              <a:buNone/>
            </a:pPr>
            <a:r>
              <a:rPr lang="fr-FR" sz="1800" dirty="0"/>
              <a:t>	Etape 3 : Déplacer (n-1) disques de la source vers l’intermédiaire</a:t>
            </a:r>
          </a:p>
          <a:p>
            <a:pPr marL="0" indent="0">
              <a:buNone/>
            </a:pPr>
            <a:r>
              <a:rPr lang="fr-FR" sz="1800" dirty="0"/>
              <a:t>	Etape 4 : Déplacer le disque n de la source vers la destination</a:t>
            </a:r>
          </a:p>
          <a:p>
            <a:pPr marL="0" indent="0">
              <a:buNone/>
            </a:pPr>
            <a:r>
              <a:rPr lang="fr-FR" sz="1800" dirty="0"/>
              <a:t>	Etape 5 : Déplacer (n-1) disques de l’intermédiaire vers la destination</a:t>
            </a:r>
          </a:p>
          <a:p>
            <a:pPr marL="0" indent="0">
              <a:buNone/>
            </a:pPr>
            <a:r>
              <a:rPr lang="fr-FR" sz="1800" dirty="0"/>
              <a:t>	Etape 6 : Recommencer les étapes 3 à 5 avec n-1</a:t>
            </a:r>
          </a:p>
          <a:p>
            <a:pPr marL="0" indent="0">
              <a:buNone/>
            </a:pPr>
            <a:r>
              <a:rPr lang="fr-FR" sz="1800" dirty="0"/>
              <a:t>	Etape 7 : Stop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CE0200-E16C-49F4-8376-F5152E81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FAA026-ED7B-42BA-8070-52A6860B8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7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453765-6F34-4025-96F9-B020E9852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7" y="2047811"/>
            <a:ext cx="8187685" cy="276237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7B7C5D0-D766-47A8-B02C-9415DBE7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240CE5-E02F-4AD3-BDDA-7B72367BD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90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Les algorithmes de tri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6 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3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271B176-EF45-44BF-9BC1-D5210078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 quoi ca sert de trier ?</a:t>
            </a:r>
          </a:p>
          <a:p>
            <a:endParaRPr lang="fr-FR" dirty="0"/>
          </a:p>
          <a:p>
            <a:r>
              <a:rPr lang="fr-FR" dirty="0"/>
              <a:t>Tri en place / non en place</a:t>
            </a:r>
          </a:p>
          <a:p>
            <a:endParaRPr lang="fr-FR" dirty="0"/>
          </a:p>
          <a:p>
            <a:r>
              <a:rPr lang="fr-FR" dirty="0"/>
              <a:t>Tri stable / non stable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7A16E1-C86F-41F2-B320-33AAA6DF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212407-5D95-4069-A896-63777169F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48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C309249-57D1-4B3E-96DC-3869A885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Permet de mesurer la performance</a:t>
            </a:r>
          </a:p>
          <a:p>
            <a:endParaRPr lang="fr-FR" dirty="0"/>
          </a:p>
          <a:p>
            <a:r>
              <a:rPr lang="fr-FR" dirty="0"/>
              <a:t>Complexité temporelle</a:t>
            </a:r>
          </a:p>
          <a:p>
            <a:pPr marL="457200" lvl="1" indent="0">
              <a:buNone/>
            </a:pPr>
            <a:r>
              <a:rPr lang="fr-FR" dirty="0"/>
              <a:t>Permet de quantifier la vitesse d’exécution</a:t>
            </a:r>
          </a:p>
          <a:p>
            <a:endParaRPr lang="fr-FR" dirty="0"/>
          </a:p>
          <a:p>
            <a:r>
              <a:rPr lang="fr-FR" dirty="0"/>
              <a:t>Complexité spatiale</a:t>
            </a:r>
          </a:p>
          <a:p>
            <a:pPr marL="457200" lvl="1" indent="0">
              <a:buNone/>
            </a:pPr>
            <a:r>
              <a:rPr lang="fr-FR" dirty="0"/>
              <a:t>Permet de quantifier l’utilisation de la mémoire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0A5AC4-8264-416E-8E03-55A9FB3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16B714-D1E9-4E22-9CA9-73CECCE7C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17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E93DE2D-BA68-4DB2-B05D-D0794012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Compter le nombre d’opérations élémentaires</a:t>
            </a:r>
          </a:p>
          <a:p>
            <a:endParaRPr lang="fr-FR" dirty="0"/>
          </a:p>
          <a:p>
            <a:r>
              <a:rPr lang="fr-FR" dirty="0"/>
              <a:t>La taille des données, notée </a:t>
            </a:r>
            <a:r>
              <a:rPr lang="fr-FR" b="1" i="1" dirty="0"/>
              <a:t>n </a:t>
            </a:r>
            <a:endParaRPr lang="fr-FR" dirty="0"/>
          </a:p>
          <a:p>
            <a:endParaRPr lang="fr-FR" b="1" i="1" dirty="0"/>
          </a:p>
          <a:p>
            <a:r>
              <a:rPr lang="fr-FR" dirty="0"/>
              <a:t>La donnée en question</a:t>
            </a:r>
          </a:p>
          <a:p>
            <a:pPr marL="457200" lvl="1" indent="0">
              <a:buNone/>
            </a:pPr>
            <a:r>
              <a:rPr lang="fr-FR" dirty="0"/>
              <a:t>Calcul dans le meilleur des cas</a:t>
            </a:r>
          </a:p>
          <a:p>
            <a:pPr marL="457200" lvl="1" indent="0">
              <a:buNone/>
            </a:pPr>
            <a:r>
              <a:rPr lang="fr-FR" dirty="0"/>
              <a:t>Calcul dans le pire des cas</a:t>
            </a:r>
          </a:p>
          <a:p>
            <a:pPr marL="457200" lvl="1" indent="0">
              <a:buNone/>
            </a:pPr>
            <a:r>
              <a:rPr lang="fr-FR" dirty="0"/>
              <a:t>Calcul dans le cas moyen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EC0361-3D9E-4DA1-B3EE-423C76C9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Complexité temporelle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9D86C-4BAB-435A-A8A7-8C4E4A6BA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7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D935E0B-02B9-4A8C-A333-6EDF3D08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8 5 3 1 4 7 9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1. Parcourir la liste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2. A chaque élément elle va comparer avec le suivant et changer leur position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A97423-F928-4F52-A829-5FAF2152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EDCCDB-FA7B-43C0-A8AA-879277776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35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656577F-AE81-43BC-9916-12F93D5C83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19088" y="1998287"/>
          <a:ext cx="8539160" cy="2966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880">
                  <a:extLst>
                    <a:ext uri="{9D8B030D-6E8A-4147-A177-3AD203B41FA5}">
                      <a16:colId xmlns:a16="http://schemas.microsoft.com/office/drawing/2014/main" val="2978987371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3298746988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438106125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30768740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2780573055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504175076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1984801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3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0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1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2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4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77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8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7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1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3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5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1</a:t>
                      </a:r>
                      <a:endParaRPr lang="fr-BE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66803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B06D6101-C7EC-4673-B8B8-BA1864F2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6A768-A740-4618-92D9-7DF8ECF3F8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F974364-A8CE-4E6A-8667-FF4B5685BAC2}"/>
              </a:ext>
            </a:extLst>
          </p:cNvPr>
          <p:cNvSpPr/>
          <p:nvPr/>
        </p:nvSpPr>
        <p:spPr>
          <a:xfrm>
            <a:off x="2394065" y="5230431"/>
            <a:ext cx="978408" cy="4846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327860-92FA-44BE-A016-A8CECC6A5994}"/>
              </a:ext>
            </a:extLst>
          </p:cNvPr>
          <p:cNvSpPr txBox="1"/>
          <p:nvPr/>
        </p:nvSpPr>
        <p:spPr>
          <a:xfrm>
            <a:off x="3507971" y="5128953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1 3 4 5 7 8 9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15641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3699407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39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377F99-C29F-457F-BABC-C3F7A504FB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2" y="1825625"/>
            <a:ext cx="3675459" cy="42005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DF50E-FC64-4780-8F8B-D07C02807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/>
              <a:t>8 10 6 9 6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1. Parcourir la liste</a:t>
            </a:r>
          </a:p>
          <a:p>
            <a:pPr marL="0" indent="0">
              <a:buNone/>
            </a:pPr>
            <a:r>
              <a:rPr lang="fr-BE" dirty="0"/>
              <a:t>2. Comparer à l’élément précédent</a:t>
            </a:r>
          </a:p>
          <a:p>
            <a:pPr marL="0" indent="0">
              <a:buNone/>
            </a:pPr>
            <a:r>
              <a:rPr lang="fr-BE" dirty="0"/>
              <a:t>3. Déplacer l’élément le plus grand pour « faire de la place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DEBCC82-C2B6-48D6-A527-E29B008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insertion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7A5E24-3CFC-482E-B6EE-908EC1646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18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A9077A-DB61-4FA4-A576-E3CCB71A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posé est le suivant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«   Quelqu’un a déposé un couple de lapins dans un certain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lieu, clos de toutes parts, pour savoir combien de couples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seraient issus de cette paire en une année, car il est dans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leur nature de générer un autre couple en un seul mois, et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qu’ils enfantent dans le second mois après leur naissance. »</a:t>
            </a:r>
            <a:endParaRPr lang="fr-B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F04E5-401F-470E-BD68-76B35A0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B457E-4F6A-4B5F-B67D-2064B69E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2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C7D20FD-767D-476A-A734-1A60E57E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6" y="1865110"/>
            <a:ext cx="8539273" cy="4076412"/>
          </a:xfrm>
        </p:spPr>
        <p:txBody>
          <a:bodyPr/>
          <a:lstStyle/>
          <a:p>
            <a:pPr marL="0" indent="0" algn="ctr">
              <a:buNone/>
            </a:pPr>
            <a:r>
              <a:rPr lang="fr-BE" dirty="0"/>
              <a:t>8 10 6 9 6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6 8 10 9 6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6 8 9 10 6</a:t>
            </a:r>
          </a:p>
          <a:p>
            <a:pPr marL="0" indent="0" algn="ctr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dirty="0"/>
              <a:t>6 6 8 9 10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CC3F6BD-EABA-49C2-8FE6-4A15CEE3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insertion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53CD5D-3098-4591-A63F-49C7A905D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  <p:sp>
        <p:nvSpPr>
          <p:cNvPr id="12" name="Flèche : courbe vers le haut 11">
            <a:extLst>
              <a:ext uri="{FF2B5EF4-FFF2-40B4-BE49-F238E27FC236}">
                <a16:creationId xmlns:a16="http://schemas.microsoft.com/office/drawing/2014/main" id="{56FBA007-0085-47BA-9124-255A68C763A1}"/>
              </a:ext>
            </a:extLst>
          </p:cNvPr>
          <p:cNvSpPr/>
          <p:nvPr/>
        </p:nvSpPr>
        <p:spPr>
          <a:xfrm flipH="1">
            <a:off x="3773977" y="2244437"/>
            <a:ext cx="955963" cy="315883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3" name="Flèche : courbe vers le haut 12">
            <a:extLst>
              <a:ext uri="{FF2B5EF4-FFF2-40B4-BE49-F238E27FC236}">
                <a16:creationId xmlns:a16="http://schemas.microsoft.com/office/drawing/2014/main" id="{AACB8843-E7B6-4476-B560-6C20C1ABFF15}"/>
              </a:ext>
            </a:extLst>
          </p:cNvPr>
          <p:cNvSpPr/>
          <p:nvPr/>
        </p:nvSpPr>
        <p:spPr>
          <a:xfrm flipH="1">
            <a:off x="4364182" y="3167149"/>
            <a:ext cx="590203" cy="261851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14" name="Flèche : courbe vers le haut 13">
            <a:extLst>
              <a:ext uri="{FF2B5EF4-FFF2-40B4-BE49-F238E27FC236}">
                <a16:creationId xmlns:a16="http://schemas.microsoft.com/office/drawing/2014/main" id="{1F2EE6BF-550B-4979-B4F9-A315A3F39DE1}"/>
              </a:ext>
            </a:extLst>
          </p:cNvPr>
          <p:cNvSpPr/>
          <p:nvPr/>
        </p:nvSpPr>
        <p:spPr>
          <a:xfrm flipH="1">
            <a:off x="4081548" y="4091891"/>
            <a:ext cx="1167937" cy="315883"/>
          </a:xfrm>
          <a:prstGeom prst="curvedUp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9444919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O(1)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par insertion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1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5CC2949-0284-4CAA-84B7-06B4422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« </a:t>
            </a:r>
            <a:r>
              <a:rPr lang="fr-BE" dirty="0" err="1"/>
              <a:t>Divide</a:t>
            </a:r>
            <a:r>
              <a:rPr lang="fr-BE" dirty="0"/>
              <a:t> and </a:t>
            </a:r>
            <a:r>
              <a:rPr lang="fr-BE" dirty="0" err="1"/>
              <a:t>Conquer</a:t>
            </a:r>
            <a:r>
              <a:rPr lang="fr-BE" dirty="0"/>
              <a:t> »</a:t>
            </a:r>
          </a:p>
          <a:p>
            <a:pPr marL="0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1. Diviser</a:t>
            </a:r>
          </a:p>
          <a:p>
            <a:pPr marL="457200" lvl="1" indent="0">
              <a:buNone/>
            </a:pPr>
            <a:r>
              <a:rPr lang="fr-BE" dirty="0"/>
              <a:t>2. Régner</a:t>
            </a:r>
          </a:p>
          <a:p>
            <a:pPr marL="457200" lvl="1" indent="0">
              <a:buNone/>
            </a:pPr>
            <a:r>
              <a:rPr lang="fr-BE" dirty="0"/>
              <a:t>3. Combiner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Méthode récursive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455E1D-1D68-4C2D-A4A4-4259FD5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69346-0EC9-4555-B221-0681C945D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24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F98BE0E-B45D-4F49-A063-0D79ECEC9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5" y="1898650"/>
            <a:ext cx="7017747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B80AD21-FDA0-4BC1-9B91-44309C1F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54B03-3A2A-48C2-AE58-B8C78B8D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64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F52A36F-D7F6-4A0E-AE88-F4178A76A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1" y="1898650"/>
            <a:ext cx="7490756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F8837A8-3405-4065-B23C-9F9A49CD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44EAD-279B-4739-AE5A-5822805ED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582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1A89CDC-EF25-429C-96C7-13FCA55A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Algorithme :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BE" dirty="0"/>
              <a:t>1. Si la liste n’a qu’un élément, elle est triée</a:t>
            </a:r>
          </a:p>
          <a:p>
            <a:pPr marL="457200" lvl="1" indent="0">
              <a:buNone/>
            </a:pPr>
            <a:r>
              <a:rPr lang="fr-BE" dirty="0"/>
              <a:t>2. Séparer la liste en 2 listes +/- égales</a:t>
            </a:r>
          </a:p>
          <a:p>
            <a:pPr marL="457200" lvl="1" indent="0">
              <a:buNone/>
            </a:pPr>
            <a:r>
              <a:rPr lang="fr-BE" dirty="0"/>
              <a:t>3. Trier chacune des listes selon le tri par fusion</a:t>
            </a:r>
          </a:p>
          <a:p>
            <a:pPr marL="457200" lvl="1" indent="0">
              <a:buNone/>
            </a:pPr>
            <a:r>
              <a:rPr lang="fr-BE" dirty="0"/>
              <a:t>4. Fusionner les 2 listes en une seule liste triée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7A187C-B30A-431A-A249-51A1912B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par fusion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DB9CF-6E49-4A05-B98C-D62FDD457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41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4461665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40133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O</a:t>
                          </a:r>
                          <a:r>
                            <a:rPr lang="fr-BE" dirty="0" err="1">
                              <a:effectLst/>
                            </a:rPr>
                            <a:t>ui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par fusion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5558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9B39659-7EA9-4C48-AE5B-18A98D0D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Principe similaire au tri par fusion</a:t>
            </a:r>
          </a:p>
          <a:p>
            <a:endParaRPr lang="fr-BE" dirty="0"/>
          </a:p>
          <a:p>
            <a:r>
              <a:rPr lang="fr-BE" dirty="0"/>
              <a:t>Une des méthodes les plus utilisées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5819DFB-198A-43BC-A20E-B0C9B2BB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688271-CCE7-45E7-AA00-ABCFDEDC5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2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72E622-C251-4CD7-BAE7-10A92F22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Utilisation d’un pivot pour séparer la liste en 2 sous listes</a:t>
            </a:r>
          </a:p>
          <a:p>
            <a:endParaRPr lang="fr-BE" dirty="0"/>
          </a:p>
          <a:p>
            <a:r>
              <a:rPr lang="fr-BE" dirty="0"/>
              <a:t>Différents choix possibles du pivot :</a:t>
            </a:r>
          </a:p>
          <a:p>
            <a:pPr lvl="1"/>
            <a:r>
              <a:rPr lang="fr-BE" dirty="0"/>
              <a:t>1</a:t>
            </a:r>
            <a:r>
              <a:rPr lang="fr-BE" baseline="30000" dirty="0"/>
              <a:t>er</a:t>
            </a:r>
            <a:r>
              <a:rPr lang="fr-BE" dirty="0"/>
              <a:t> élément</a:t>
            </a:r>
          </a:p>
          <a:p>
            <a:pPr lvl="1"/>
            <a:r>
              <a:rPr lang="fr-BE" dirty="0"/>
              <a:t>Dernier élément</a:t>
            </a:r>
          </a:p>
          <a:p>
            <a:pPr lvl="1"/>
            <a:r>
              <a:rPr lang="fr-BE" dirty="0"/>
              <a:t>Élément aléatoire</a:t>
            </a:r>
          </a:p>
          <a:p>
            <a:pPr lvl="1"/>
            <a:r>
              <a:rPr lang="fr-BE" dirty="0"/>
              <a:t>Élément médian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FB9261-60B3-4937-A464-065CA5ED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C4EAC1-DDBE-4D7F-883E-0B0DC8A54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2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024AA19-34D8-45C4-AC8C-F132D9856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95589"/>
            <a:ext cx="9144001" cy="17570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DD3F8A6-E7FE-4431-B212-C68B5E5F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17A06-267A-49BB-B57D-41264C830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39</a:t>
            </a:fld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A069E85-6012-459D-B4DD-D10C059247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525"/>
            <a:ext cx="9144000" cy="1757082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9EB9D77D-FDC1-4B4C-A639-9602EE80ED34}"/>
              </a:ext>
            </a:extLst>
          </p:cNvPr>
          <p:cNvSpPr/>
          <p:nvPr/>
        </p:nvSpPr>
        <p:spPr>
          <a:xfrm>
            <a:off x="4318460" y="3319525"/>
            <a:ext cx="507076" cy="748146"/>
          </a:xfrm>
          <a:prstGeom prst="downArrow">
            <a:avLst/>
          </a:prstGeom>
          <a:solidFill>
            <a:srgbClr val="C9131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EE6C6A-5FFD-4679-8BC6-B06DA739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65" y="1347543"/>
            <a:ext cx="6410270" cy="47325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565A482-078A-4354-A6FE-E67DD19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937B2-7C57-4130-88B9-BE3EA28CE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37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A8C8B83-E6BF-47A6-A407-759D31A3C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01" y="1898650"/>
            <a:ext cx="6311936" cy="40767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8066698-231C-4A90-9D14-76002F7E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4723-45B8-47D1-9FEF-E302EA238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78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B099424-F29B-40E4-A708-C903692F4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845" y="1113492"/>
            <a:ext cx="5662309" cy="259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640DF5A-E267-4F93-8358-0861105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09A09-C552-4F75-A44D-DDF4DA709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41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93D287-1AF0-4717-9056-D55D4F3AFB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54" y="3354507"/>
            <a:ext cx="5734291" cy="26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0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1A4AF9-7219-414F-8298-7EA8AF3B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714963"/>
            <a:ext cx="8539162" cy="237757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DDF1016-06E9-43BE-B98B-BAE71214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rapide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0CAF32-66F6-4396-A466-7D52E5F61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6015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fr-BE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fr-BE" dirty="0">
                              <a:effectLst/>
                            </a:rPr>
                            <a:t>)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Non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72E2DCE-3C87-4823-8D52-795065EF70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08771401"/>
                  </p:ext>
                </p:extLst>
              </p:nvPr>
            </p:nvGraphicFramePr>
            <p:xfrm>
              <a:off x="1711859" y="2263886"/>
              <a:ext cx="6165316" cy="2743200"/>
            </p:xfrm>
            <a:graphic>
              <a:graphicData uri="http://schemas.openxmlformats.org/drawingml/2006/table">
                <a:tbl>
                  <a:tblPr/>
                  <a:tblGrid>
                    <a:gridCol w="3082658">
                      <a:extLst>
                        <a:ext uri="{9D8B030D-6E8A-4147-A177-3AD203B41FA5}">
                          <a16:colId xmlns:a16="http://schemas.microsoft.com/office/drawing/2014/main" val="505425928"/>
                        </a:ext>
                      </a:extLst>
                    </a:gridCol>
                    <a:gridCol w="3082658">
                      <a:extLst>
                        <a:ext uri="{9D8B030D-6E8A-4147-A177-3AD203B41FA5}">
                          <a16:colId xmlns:a16="http://schemas.microsoft.com/office/drawing/2014/main" val="3020896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temporelle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>
                              <a:effectLst/>
                            </a:rPr>
                            <a:t> 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137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Meilleur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00000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31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P</a:t>
                          </a:r>
                          <a:r>
                            <a:rPr lang="fr-BE" dirty="0">
                              <a:effectLst/>
                            </a:rPr>
                            <a:t>ire</a:t>
                          </a: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197368" b="-3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33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M</a:t>
                          </a:r>
                          <a:r>
                            <a:rPr lang="fr-BE" dirty="0" err="1">
                              <a:effectLst/>
                            </a:rPr>
                            <a:t>oyenne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301333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0390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Complexité spatiale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0198" t="-401333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154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BE" b="1" dirty="0">
                              <a:effectLst/>
                            </a:rPr>
                            <a:t>Stabilité</a:t>
                          </a:r>
                          <a:endParaRPr lang="fr-BE" b="0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effectLst/>
                            </a:rPr>
                            <a:t>Non</a:t>
                          </a:r>
                          <a:endParaRPr lang="fr-BE" dirty="0">
                            <a:effectLst/>
                          </a:endParaRPr>
                        </a:p>
                      </a:txBody>
                      <a:tcPr marL="182880" marR="182880" marT="91440" marB="9144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8F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3426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29AE449-6295-487C-A5F9-04E77B5D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rapide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92462-3CB6-4D85-BA46-3DAEC39B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336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F39AAE7-F46A-48E1-AD3B-0927A60F2C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19088" y="1898650"/>
              <a:ext cx="8564098" cy="1854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033414">
                      <a:extLst>
                        <a:ext uri="{9D8B030D-6E8A-4147-A177-3AD203B41FA5}">
                          <a16:colId xmlns:a16="http://schemas.microsoft.com/office/drawing/2014/main" val="1607057551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2624948379"/>
                        </a:ext>
                      </a:extLst>
                    </a:gridCol>
                    <a:gridCol w="1604356">
                      <a:extLst>
                        <a:ext uri="{9D8B030D-6E8A-4147-A177-3AD203B41FA5}">
                          <a16:colId xmlns:a16="http://schemas.microsoft.com/office/drawing/2014/main" val="116597509"/>
                        </a:ext>
                      </a:extLst>
                    </a:gridCol>
                    <a:gridCol w="1687484">
                      <a:extLst>
                        <a:ext uri="{9D8B030D-6E8A-4147-A177-3AD203B41FA5}">
                          <a16:colId xmlns:a16="http://schemas.microsoft.com/office/drawing/2014/main" val="537581106"/>
                        </a:ext>
                      </a:extLst>
                    </a:gridCol>
                    <a:gridCol w="1534735">
                      <a:extLst>
                        <a:ext uri="{9D8B030D-6E8A-4147-A177-3AD203B41FA5}">
                          <a16:colId xmlns:a16="http://schemas.microsoft.com/office/drawing/2014/main" val="1596023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Nom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Meilleur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Pire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Cas moyen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Mémoire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3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à bulles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/>
                            <a:t>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6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fr-BE" dirty="0"/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fr-BE" dirty="0"/>
                            <a:t>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47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rapide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fr-BE" dirty="0"/>
                                  <m:t>²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49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BE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1623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DF39AAE7-F46A-48E1-AD3B-0927A60F2C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7404462"/>
                  </p:ext>
                </p:extLst>
              </p:nvPr>
            </p:nvGraphicFramePr>
            <p:xfrm>
              <a:off x="319088" y="1898650"/>
              <a:ext cx="8564098" cy="18542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2033414">
                      <a:extLst>
                        <a:ext uri="{9D8B030D-6E8A-4147-A177-3AD203B41FA5}">
                          <a16:colId xmlns:a16="http://schemas.microsoft.com/office/drawing/2014/main" val="1607057551"/>
                        </a:ext>
                      </a:extLst>
                    </a:gridCol>
                    <a:gridCol w="1704109">
                      <a:extLst>
                        <a:ext uri="{9D8B030D-6E8A-4147-A177-3AD203B41FA5}">
                          <a16:colId xmlns:a16="http://schemas.microsoft.com/office/drawing/2014/main" val="2624948379"/>
                        </a:ext>
                      </a:extLst>
                    </a:gridCol>
                    <a:gridCol w="1604356">
                      <a:extLst>
                        <a:ext uri="{9D8B030D-6E8A-4147-A177-3AD203B41FA5}">
                          <a16:colId xmlns:a16="http://schemas.microsoft.com/office/drawing/2014/main" val="116597509"/>
                        </a:ext>
                      </a:extLst>
                    </a:gridCol>
                    <a:gridCol w="1687484">
                      <a:extLst>
                        <a:ext uri="{9D8B030D-6E8A-4147-A177-3AD203B41FA5}">
                          <a16:colId xmlns:a16="http://schemas.microsoft.com/office/drawing/2014/main" val="537581106"/>
                        </a:ext>
                      </a:extLst>
                    </a:gridCol>
                    <a:gridCol w="1534735">
                      <a:extLst>
                        <a:ext uri="{9D8B030D-6E8A-4147-A177-3AD203B41FA5}">
                          <a16:colId xmlns:a16="http://schemas.microsoft.com/office/drawing/2014/main" val="15960233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Nom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Meilleur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Pire cas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Cas moyen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BE" dirty="0"/>
                            <a:t>Mémoire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3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à bulles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108197" r="-2835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108197" r="-201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108197" r="-916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460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208197" r="-2835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208197" r="-201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208197" r="-916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347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rapide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308197" r="-2835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308197" r="-201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308197" r="-916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491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BE" b="1" dirty="0"/>
                            <a:t>Tri par 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19643" t="-408197" r="-283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33840" t="-408197" r="-201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16968" t="-408197" r="-916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58333" t="-408197" r="-79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162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6BCDAF7A-D64F-44E2-B3F8-5FCBBFB8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Récapitulatif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BDDAA0-9168-4186-9A94-BAF455829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948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279F28E-5F1A-4EAC-B470-3F087423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Tri à bulles :</a:t>
            </a:r>
          </a:p>
          <a:p>
            <a:pPr lvl="1">
              <a:buFontTx/>
              <a:buChar char="-"/>
            </a:pPr>
            <a:r>
              <a:rPr lang="fr-BE" dirty="0"/>
              <a:t>Code simple et facile</a:t>
            </a:r>
          </a:p>
          <a:p>
            <a:pPr lvl="1">
              <a:buFontTx/>
              <a:buChar char="-"/>
            </a:pPr>
            <a:r>
              <a:rPr lang="fr-BE" dirty="0"/>
              <a:t>Complexité peu / pas importante</a:t>
            </a:r>
          </a:p>
          <a:p>
            <a:pPr lvl="1">
              <a:buFontTx/>
              <a:buChar char="-"/>
            </a:pPr>
            <a:endParaRPr lang="fr-BE" dirty="0"/>
          </a:p>
          <a:p>
            <a:r>
              <a:rPr lang="fr-BE" dirty="0"/>
              <a:t>Tri par insertion :</a:t>
            </a:r>
          </a:p>
          <a:p>
            <a:pPr lvl="1">
              <a:buFontTx/>
              <a:buChar char="-"/>
            </a:pPr>
            <a:r>
              <a:rPr lang="fr-BE" dirty="0"/>
              <a:t>Peu d’éléments dans la liste</a:t>
            </a:r>
          </a:p>
          <a:p>
            <a:pPr lvl="1">
              <a:buFontTx/>
              <a:buChar char="-"/>
            </a:pPr>
            <a:r>
              <a:rPr lang="fr-BE" dirty="0"/>
              <a:t>Peu d’éléments restants à trier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FAE9BA-053E-4585-A445-A96D3ABE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1D8C1-9A91-4B10-BECA-F42CF78FA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30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279F28E-5F1A-4EAC-B470-3F087423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Tri par fusion :</a:t>
            </a:r>
          </a:p>
          <a:p>
            <a:pPr lvl="1">
              <a:buFontTx/>
              <a:buChar char="-"/>
            </a:pPr>
            <a:r>
              <a:rPr lang="fr-BE" dirty="0"/>
              <a:t>Compter le nombre d’inversion restante</a:t>
            </a:r>
          </a:p>
          <a:p>
            <a:pPr lvl="1">
              <a:buFontTx/>
              <a:buChar char="-"/>
            </a:pPr>
            <a:r>
              <a:rPr lang="fr-BE" dirty="0"/>
              <a:t>Tri externe</a:t>
            </a:r>
          </a:p>
          <a:p>
            <a:pPr lvl="1">
              <a:buFontTx/>
              <a:buChar char="-"/>
            </a:pPr>
            <a:endParaRPr lang="fr-BE" dirty="0"/>
          </a:p>
          <a:p>
            <a:r>
              <a:rPr lang="fr-BE" dirty="0"/>
              <a:t>Tri rapide :</a:t>
            </a:r>
          </a:p>
          <a:p>
            <a:pPr lvl="1">
              <a:buFontTx/>
              <a:buChar char="-"/>
            </a:pPr>
            <a:r>
              <a:rPr lang="fr-BE" dirty="0"/>
              <a:t>Complexité temporelle et spatiale sont importantes</a:t>
            </a:r>
          </a:p>
          <a:p>
            <a:pPr marL="457200" lvl="1" indent="0">
              <a:buNone/>
            </a:pPr>
            <a:endParaRPr lang="fr-BE" dirty="0"/>
          </a:p>
          <a:p>
            <a:r>
              <a:rPr lang="fr-BE" dirty="0"/>
              <a:t>Tri par tas :</a:t>
            </a:r>
          </a:p>
          <a:p>
            <a:pPr lvl="1">
              <a:buFontTx/>
              <a:buChar char="-"/>
            </a:pPr>
            <a:r>
              <a:rPr lang="fr-BE" dirty="0"/>
              <a:t>Systèmes embarqués et sécurisés (Kernel Linux)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FAE9BA-053E-4585-A445-A96D3ABE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1D8C1-9A91-4B10-BECA-F42CF78FA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Exercices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47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6</a:t>
            </a:r>
          </a:p>
        </p:txBody>
      </p:sp>
    </p:spTree>
    <p:extLst>
      <p:ext uri="{BB962C8B-B14F-4D97-AF65-F5344CB8AC3E}">
        <p14:creationId xmlns:p14="http://schemas.microsoft.com/office/powerpoint/2010/main" val="3713547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662612F-F9B7-450B-A660-A674C356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72F347-D9A3-472F-8F2F-B6379B2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Problème du drapeau hollandais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5CF356-E3BA-43D4-B953-61BE9CE59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594DE2-3483-46FA-8428-A4A2D03B1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73" y="2218949"/>
            <a:ext cx="5152853" cy="34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4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33B9F0-BE98-4C35-8E78-1CF297F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Problème :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r>
              <a:rPr lang="fr-FR" dirty="0"/>
              <a:t>Étant donné un nombre quelconque de balles rouges, blanches et bleues alignées dans n'importe quel ordre, le problème est à les réarranger dans le bon ordre : les rouges d'abord, puis les blanches, puis les bleues.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L’algorithme de tri doit être stable.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0FC71A-2692-4E24-AC4E-CA135BA5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Problème du drapeau hollandais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1C5CE-E2F5-418E-BDB0-B5E35E397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7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B61AFF-B2C2-462D-99E0-4FC2440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Formulation de la classe du problème :</a:t>
            </a:r>
          </a:p>
          <a:p>
            <a:pPr marL="457200" lvl="1" indent="0">
              <a:buNone/>
            </a:pPr>
            <a:r>
              <a:rPr lang="fr-FR" dirty="0"/>
              <a:t>En sachant qu’un couple de lapins génère un nouveau couple de lapin chaque mois à partir de leur 2</a:t>
            </a:r>
            <a:r>
              <a:rPr lang="fr-FR" baseline="30000" dirty="0"/>
              <a:t>ème</a:t>
            </a:r>
            <a:r>
              <a:rPr lang="fr-FR" dirty="0"/>
              <a:t> mois d’existence, après </a:t>
            </a:r>
            <a:r>
              <a:rPr lang="fr-FR" i="1" u="sng" dirty="0"/>
              <a:t>x</a:t>
            </a:r>
            <a:r>
              <a:rPr lang="fr-FR" dirty="0"/>
              <a:t> mois combien aurais-je de couple de lapins ?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Spécifications du problème :</a:t>
            </a:r>
          </a:p>
          <a:p>
            <a:pPr marL="457200" lvl="1" indent="0">
              <a:buNone/>
            </a:pPr>
            <a:r>
              <a:rPr lang="fr-FR" dirty="0"/>
              <a:t>Entrée a : nombre de mois</a:t>
            </a:r>
          </a:p>
          <a:p>
            <a:pPr marL="457200" lvl="1" indent="0">
              <a:buNone/>
            </a:pPr>
            <a:r>
              <a:rPr lang="fr-FR" dirty="0" err="1"/>
              <a:t>Pré-condition</a:t>
            </a:r>
            <a:r>
              <a:rPr lang="fr-FR" dirty="0"/>
              <a:t> : a réel positif</a:t>
            </a:r>
          </a:p>
          <a:p>
            <a:pPr marL="457200" lvl="1" indent="0">
              <a:buNone/>
            </a:pPr>
            <a:r>
              <a:rPr lang="fr-FR" dirty="0"/>
              <a:t>Sortie m : nombre de couples de lapins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: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329029-1A1E-4519-B4DA-B441EF3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A4965-D236-43D5-AC9C-ED4210641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0A85F3B-CE8A-4735-8ABE-921EA65D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Donner des valeurs numériques</a:t>
            </a:r>
          </a:p>
          <a:p>
            <a:pPr marL="457200" lvl="1" indent="0">
              <a:buNone/>
            </a:pPr>
            <a:r>
              <a:rPr lang="fr-BE" dirty="0"/>
              <a:t>Rouge = 0, Blanc = 1 et Bleu = 2</a:t>
            </a:r>
          </a:p>
          <a:p>
            <a:endParaRPr lang="fr-BE" dirty="0"/>
          </a:p>
          <a:p>
            <a:r>
              <a:rPr lang="fr-BE" dirty="0"/>
              <a:t>La liste va alors être composée de 4 sections :</a:t>
            </a:r>
          </a:p>
          <a:p>
            <a:endParaRPr lang="fr-BE" dirty="0"/>
          </a:p>
          <a:p>
            <a:pPr marL="457200" lvl="1" indent="0">
              <a:buNone/>
            </a:pPr>
            <a:r>
              <a:rPr lang="fr-BE" dirty="0"/>
              <a:t>1. L[0… Low-1] 0 (rouges)</a:t>
            </a:r>
          </a:p>
          <a:p>
            <a:pPr marL="457200" lvl="1" indent="0">
              <a:buNone/>
            </a:pPr>
            <a:r>
              <a:rPr lang="fr-BE" dirty="0"/>
              <a:t>2. L[Low… Mid-1] 1 (blancs)</a:t>
            </a:r>
          </a:p>
          <a:p>
            <a:pPr marL="457200" lvl="1" indent="0">
              <a:buNone/>
            </a:pPr>
            <a:r>
              <a:rPr lang="fr-BE" dirty="0"/>
              <a:t>3. L[</a:t>
            </a:r>
            <a:r>
              <a:rPr lang="fr-BE" dirty="0" err="1"/>
              <a:t>Mid</a:t>
            </a:r>
            <a:r>
              <a:rPr lang="fr-BE" dirty="0"/>
              <a:t>… High] valeurs inconnues</a:t>
            </a:r>
          </a:p>
          <a:p>
            <a:pPr marL="457200" lvl="1" indent="0">
              <a:buNone/>
            </a:pPr>
            <a:r>
              <a:rPr lang="fr-BE" dirty="0"/>
              <a:t>4. L[High+1… N-1] 2 (bleus)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7D8CAA-153B-4D9B-87C5-CB2C9FF8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DB843-3B74-44C7-AFAA-CAA71F856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00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4BD794-B44E-4E6E-898A-B6364853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190847"/>
            <a:ext cx="8539273" cy="4783926"/>
          </a:xfrm>
        </p:spPr>
        <p:txBody>
          <a:bodyPr/>
          <a:lstStyle/>
          <a:p>
            <a:r>
              <a:rPr lang="fr-BE" dirty="0"/>
              <a:t>Algorithme</a:t>
            </a:r>
          </a:p>
          <a:p>
            <a:pPr marL="457200" lvl="1" indent="0">
              <a:buNone/>
            </a:pPr>
            <a:r>
              <a:rPr lang="fr-BE" dirty="0"/>
              <a:t>1. 3 indices </a:t>
            </a:r>
            <a:r>
              <a:rPr lang="fr-BE" dirty="0" err="1"/>
              <a:t>low</a:t>
            </a:r>
            <a:r>
              <a:rPr lang="fr-BE" dirty="0"/>
              <a:t> = 1, </a:t>
            </a:r>
            <a:r>
              <a:rPr lang="fr-BE" dirty="0" err="1"/>
              <a:t>mid</a:t>
            </a:r>
            <a:r>
              <a:rPr lang="fr-BE" dirty="0"/>
              <a:t> = 1 et high = N-1 avec les 4 sections.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2. Parcourir la liste du début à la fin et tant que </a:t>
            </a:r>
            <a:r>
              <a:rPr lang="fr-BE" dirty="0" err="1"/>
              <a:t>mid</a:t>
            </a:r>
            <a:r>
              <a:rPr lang="fr-BE" dirty="0"/>
              <a:t> est plus petit que high 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3. Si l’élément vaut 0 alors on l’intervertit avec l’élément se trouvant à </a:t>
            </a:r>
            <a:r>
              <a:rPr lang="fr-BE" dirty="0" err="1"/>
              <a:t>low</a:t>
            </a:r>
            <a:r>
              <a:rPr lang="fr-BE" dirty="0"/>
              <a:t> et on met a jour : </a:t>
            </a:r>
            <a:r>
              <a:rPr lang="fr-BE" dirty="0" err="1"/>
              <a:t>low</a:t>
            </a:r>
            <a:r>
              <a:rPr lang="fr-BE" dirty="0"/>
              <a:t> += 1 et </a:t>
            </a:r>
            <a:r>
              <a:rPr lang="fr-BE" dirty="0" err="1"/>
              <a:t>mid</a:t>
            </a:r>
            <a:r>
              <a:rPr lang="fr-BE" dirty="0"/>
              <a:t> += 1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4. Si l’élément vaut 1 alors on met à jour </a:t>
            </a:r>
            <a:r>
              <a:rPr lang="fr-BE" dirty="0" err="1"/>
              <a:t>mid</a:t>
            </a:r>
            <a:r>
              <a:rPr lang="fr-BE" dirty="0"/>
              <a:t> += 1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5. Si l’élément vaut 2 alors on l’intervertit avec l’élément se trouvant à high et on met à jour : high -= 1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265AB5-9FF6-4F22-BC3F-5D067FD8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0DF5E-5CFE-431A-BD5E-91226ACDE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65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BD9BC0-8A8D-4ACE-9ED7-D6C8905F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BB4378-B70F-43A1-8C3B-F75445A9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52</a:t>
            </a:fld>
            <a:endParaRPr lang="fr-BE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90AF54C-CB62-42F0-A8EC-A7FF444ED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7" y="1385600"/>
            <a:ext cx="3674200" cy="4848800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1539F5-0F1D-4E8A-93E0-863DACBFFFA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14" y="1794510"/>
            <a:ext cx="389382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AC8994-C234-436E-AB2D-43BA0B46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22" y="1310213"/>
            <a:ext cx="4772155" cy="47170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DFC17E9-7A7F-40EA-AE35-39532E5E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FB1332-992D-4CBC-A128-B68B3CBCB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5299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8828DE-0128-4D45-BB3E-A5D99FD82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85" y="1692315"/>
            <a:ext cx="4106230" cy="347337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9024B56-5BB5-4193-BD2F-56FB7A17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de crêpes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FE4366-B66F-4DF5-BA1A-5029451DA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1271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84EE331-9EAA-46FE-B503-7E6DB220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Problème :</a:t>
            </a:r>
          </a:p>
          <a:p>
            <a:endParaRPr lang="fr-BE" dirty="0"/>
          </a:p>
          <a:p>
            <a:pPr marL="457200" lvl="1" indent="0">
              <a:buNone/>
            </a:pPr>
            <a:r>
              <a:rPr lang="fr-BE" dirty="0"/>
              <a:t>Trier une pile de crêpes de sorte qu’elles soient empilées de la plus petite à la plus grande. La seule opération disponible est le fait d’insérer une spatule à un endroit dans la pile et de retourner toutes les crêpes par-dessus d’un coup.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r>
              <a:rPr lang="fr-BE" dirty="0"/>
              <a:t>Donner le nombre de mouvements minimums pour une pile d’une taille 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91C4DBD-7098-4667-A8A5-DCEDB7C2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Tri de crêpes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69318-FA02-43E4-B1AD-A8772B631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228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F000F3D-4BC0-47EC-9216-304A758E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général : </a:t>
            </a:r>
          </a:p>
          <a:p>
            <a:pPr marL="457200" lvl="1" indent="0">
              <a:buNone/>
            </a:pPr>
            <a:r>
              <a:rPr lang="fr-FR" dirty="0"/>
              <a:t>Un élément est égal à la somme des deux éléments qui le précèdent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Cas de base :</a:t>
            </a:r>
          </a:p>
          <a:p>
            <a:pPr marL="457200" lvl="1" indent="0">
              <a:buNone/>
            </a:pPr>
            <a:r>
              <a:rPr lang="fr-FR" dirty="0"/>
              <a:t>L’élément 0 vaut 0 et l’élément 1 vaut 1</a:t>
            </a:r>
          </a:p>
          <a:p>
            <a:pPr marL="4572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85A516F-FAD3-4129-B3DC-F522664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EC27D-D927-4FB1-B653-66C0B3D7A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115866-B248-4513-AAA5-1DCB58EB47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1" y="1970578"/>
          <a:ext cx="609599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2296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29369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5420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83290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11292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7965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367036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7733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027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1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26EDBD-C6E2-473B-90BD-0E71EFBD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27" y="2513575"/>
            <a:ext cx="5400346" cy="18308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AB20F1C-6555-4B12-AA25-BA6C9CB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9DB04-F498-4F79-86C4-F0E7D02E4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60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506168-D67A-4E07-9E74-A6099718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Pile d’exécution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E9ED16-359C-4C46-A98E-E0ADD6C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d’exécution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45EED-382D-4F35-B40E-2401DE8B0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374A57-27D9-4296-95A3-8F8AB38B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69" y="1246231"/>
            <a:ext cx="4834197" cy="53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D37623-F16B-4CCA-A1A8-5CBF4875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 Preuve d’arrêt</a:t>
            </a:r>
          </a:p>
          <a:p>
            <a:pPr lvl="1"/>
            <a:r>
              <a:rPr lang="fr-FR" dirty="0"/>
              <a:t>Bien fondé</a:t>
            </a:r>
          </a:p>
          <a:p>
            <a:pPr lvl="1"/>
            <a:r>
              <a:rPr lang="fr-FR" dirty="0"/>
              <a:t>Appel avec des paramètres de valeurs inférieurs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2. Preuve de validité</a:t>
            </a:r>
          </a:p>
          <a:p>
            <a:pPr lvl="1"/>
            <a:r>
              <a:rPr lang="fr-FR" dirty="0"/>
              <a:t>Correction partielle</a:t>
            </a:r>
          </a:p>
          <a:p>
            <a:pPr lvl="1"/>
            <a:r>
              <a:rPr lang="fr-FR" dirty="0"/>
              <a:t>Démontrer que si l’algorithme fonctionne pour n-1, alors il fonctionne pour n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70EDC55-1231-47B2-B93B-78A0FF31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preuves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76AFE-0743-4600-A70F-588D46989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11735</TotalTime>
  <Words>1661</Words>
  <Application>Microsoft Office PowerPoint</Application>
  <PresentationFormat>Affichage à l'écran (4:3)</PresentationFormat>
  <Paragraphs>473</Paragraphs>
  <Slides>55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Roboto</vt:lpstr>
      <vt:lpstr>Roboto </vt:lpstr>
      <vt:lpstr>Roboto Condensed</vt:lpstr>
      <vt:lpstr>Thème Office</vt:lpstr>
      <vt:lpstr>Base de programmation</vt:lpstr>
      <vt:lpstr>La récursivité</vt:lpstr>
      <vt:lpstr>Problème des lapins</vt:lpstr>
      <vt:lpstr>Problème des lapins</vt:lpstr>
      <vt:lpstr>Problème des lapins</vt:lpstr>
      <vt:lpstr>Suite de Fibonacci</vt:lpstr>
      <vt:lpstr>Suite de Fibonacci</vt:lpstr>
      <vt:lpstr>Contexte d’exécution</vt:lpstr>
      <vt:lpstr>Les preuves</vt:lpstr>
      <vt:lpstr>Dérécursivation</vt:lpstr>
      <vt:lpstr>Pourquoi ?</vt:lpstr>
      <vt:lpstr>Exercices</vt:lpstr>
      <vt:lpstr>Factorielle</vt:lpstr>
      <vt:lpstr>Correction</vt:lpstr>
      <vt:lpstr>Correction</vt:lpstr>
      <vt:lpstr>Tours de Hanoï</vt:lpstr>
      <vt:lpstr>Tours de Hanoï</vt:lpstr>
      <vt:lpstr>Tours de Hanoï</vt:lpstr>
      <vt:lpstr>Correction</vt:lpstr>
      <vt:lpstr>Correction</vt:lpstr>
      <vt:lpstr>Correction</vt:lpstr>
      <vt:lpstr>Les algorithmes de tri</vt:lpstr>
      <vt:lpstr>Introduction</vt:lpstr>
      <vt:lpstr>Complexité</vt:lpstr>
      <vt:lpstr>Complexité temporelle</vt:lpstr>
      <vt:lpstr>Tri à bulles</vt:lpstr>
      <vt:lpstr>Tri à bulles</vt:lpstr>
      <vt:lpstr>Tri à bulles</vt:lpstr>
      <vt:lpstr>Tri par insertion</vt:lpstr>
      <vt:lpstr>Tri par insertion</vt:lpstr>
      <vt:lpstr>Tri par insertion</vt:lpstr>
      <vt:lpstr>Tri par fusion</vt:lpstr>
      <vt:lpstr>Tri par fusion</vt:lpstr>
      <vt:lpstr>Tri par fusion</vt:lpstr>
      <vt:lpstr>Tri par fusion</vt:lpstr>
      <vt:lpstr>Tri par fusion</vt:lpstr>
      <vt:lpstr>Tri rapide</vt:lpstr>
      <vt:lpstr>Tri rapide</vt:lpstr>
      <vt:lpstr>Tri rapide</vt:lpstr>
      <vt:lpstr>Tri rapide</vt:lpstr>
      <vt:lpstr>Tri rapide</vt:lpstr>
      <vt:lpstr>Tri rapide</vt:lpstr>
      <vt:lpstr>Tri rapide</vt:lpstr>
      <vt:lpstr>Récapitulatif</vt:lpstr>
      <vt:lpstr>Applications</vt:lpstr>
      <vt:lpstr>Applications</vt:lpstr>
      <vt:lpstr>Exercices</vt:lpstr>
      <vt:lpstr>Problème du drapeau hollandais</vt:lpstr>
      <vt:lpstr>Problème du drapeau hollandais</vt:lpstr>
      <vt:lpstr>Correction</vt:lpstr>
      <vt:lpstr>Correction</vt:lpstr>
      <vt:lpstr>Correction</vt:lpstr>
      <vt:lpstr>Correction</vt:lpstr>
      <vt:lpstr>Tri de crêpes</vt:lpstr>
      <vt:lpstr>Tri de crêpes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64</cp:revision>
  <dcterms:created xsi:type="dcterms:W3CDTF">2022-01-27T22:00:53Z</dcterms:created>
  <dcterms:modified xsi:type="dcterms:W3CDTF">2023-10-04T06:53:46Z</dcterms:modified>
</cp:coreProperties>
</file>