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345" r:id="rId3"/>
    <p:sldId id="346" r:id="rId4"/>
    <p:sldId id="347" r:id="rId5"/>
    <p:sldId id="349" r:id="rId6"/>
    <p:sldId id="350" r:id="rId7"/>
    <p:sldId id="351" r:id="rId8"/>
    <p:sldId id="352" r:id="rId9"/>
    <p:sldId id="258" r:id="rId10"/>
    <p:sldId id="353" r:id="rId11"/>
    <p:sldId id="354" r:id="rId12"/>
    <p:sldId id="355" r:id="rId13"/>
    <p:sldId id="356" r:id="rId14"/>
    <p:sldId id="357" r:id="rId15"/>
    <p:sldId id="360" r:id="rId16"/>
    <p:sldId id="361" r:id="rId17"/>
    <p:sldId id="362" r:id="rId18"/>
    <p:sldId id="364" r:id="rId19"/>
    <p:sldId id="363" r:id="rId20"/>
    <p:sldId id="365" r:id="rId21"/>
    <p:sldId id="366" r:id="rId22"/>
    <p:sldId id="367" r:id="rId23"/>
    <p:sldId id="368" r:id="rId24"/>
    <p:sldId id="369" r:id="rId25"/>
    <p:sldId id="304" r:id="rId26"/>
    <p:sldId id="305" r:id="rId27"/>
    <p:sldId id="308" r:id="rId28"/>
    <p:sldId id="306" r:id="rId29"/>
    <p:sldId id="307" r:id="rId30"/>
    <p:sldId id="309" r:id="rId31"/>
    <p:sldId id="311" r:id="rId32"/>
    <p:sldId id="310" r:id="rId33"/>
    <p:sldId id="312" r:id="rId34"/>
    <p:sldId id="314" r:id="rId35"/>
    <p:sldId id="315" r:id="rId36"/>
    <p:sldId id="316" r:id="rId37"/>
    <p:sldId id="31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317"/>
    <a:srgbClr val="2B2B2B"/>
    <a:srgbClr val="9E2E5A"/>
    <a:srgbClr val="D4641A"/>
    <a:srgbClr val="1573B6"/>
    <a:srgbClr val="243A9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65141" autoAdjust="0"/>
  </p:normalViewPr>
  <p:slideViewPr>
    <p:cSldViewPr snapToGrid="0">
      <p:cViewPr varScale="1">
        <p:scale>
          <a:sx n="104" d="100"/>
          <a:sy n="104" d="100"/>
        </p:scale>
        <p:origin x="629" y="82"/>
      </p:cViewPr>
      <p:guideLst/>
    </p:cSldViewPr>
  </p:slideViewPr>
  <p:notesTextViewPr>
    <p:cViewPr>
      <p:scale>
        <a:sx n="1" d="1"/>
        <a:sy n="1" d="1"/>
      </p:scale>
      <p:origin x="0" y="0"/>
    </p:cViewPr>
  </p:notesTextViewPr>
  <p:notesViewPr>
    <p:cSldViewPr snapToGrid="0">
      <p:cViewPr varScale="1">
        <p:scale>
          <a:sx n="69" d="100"/>
          <a:sy n="69" d="100"/>
        </p:scale>
        <p:origin x="24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8D3EB8-6AD6-4DF3-B16B-A9E0B517D683}" type="datetimeFigureOut">
              <a:rPr lang="fr-BE" smtClean="0"/>
              <a:t>11-10-23</a:t>
            </a:fld>
            <a:endParaRPr lang="fr-BE"/>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2A0B0-4FDA-48D8-A9AB-C715A138D155}" type="slidenum">
              <a:rPr lang="fr-BE" smtClean="0"/>
              <a:t>‹N°›</a:t>
            </a:fld>
            <a:endParaRPr lang="fr-BE"/>
          </a:p>
        </p:txBody>
      </p:sp>
    </p:spTree>
    <p:extLst>
      <p:ext uri="{BB962C8B-B14F-4D97-AF65-F5344CB8AC3E}">
        <p14:creationId xmlns:p14="http://schemas.microsoft.com/office/powerpoint/2010/main" val="2395977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02AF6-C27A-47C0-BCF6-EC35CFE95046}" type="datetimeFigureOut">
              <a:rPr lang="fr-BE" smtClean="0"/>
              <a:t>11-10-23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2FF5F-0C64-4FEE-B2DF-F912BCEEA8E0}" type="slidenum">
              <a:rPr lang="fr-BE" smtClean="0"/>
              <a:t>‹N°›</a:t>
            </a:fld>
            <a:endParaRPr lang="fr-BE"/>
          </a:p>
        </p:txBody>
      </p:sp>
    </p:spTree>
    <p:extLst>
      <p:ext uri="{BB962C8B-B14F-4D97-AF65-F5344CB8AC3E}">
        <p14:creationId xmlns:p14="http://schemas.microsoft.com/office/powerpoint/2010/main" val="275768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2E52712-542C-4861-8486-8C858B7AC28B}"/>
              </a:ext>
            </a:extLst>
          </p:cNvPr>
          <p:cNvSpPr>
            <a:spLocks noGrp="1"/>
          </p:cNvSpPr>
          <p:nvPr>
            <p:ph type="title"/>
          </p:nvPr>
        </p:nvSpPr>
        <p:spPr>
          <a:xfrm>
            <a:off x="1087581" y="2248912"/>
            <a:ext cx="7886700" cy="1169698"/>
          </a:xfrm>
          <a:prstGeom prst="rect">
            <a:avLst/>
          </a:prstGeom>
        </p:spPr>
        <p:txBody>
          <a:bodyPr/>
          <a:lstStyle>
            <a:lvl1pPr>
              <a:defRPr>
                <a:latin typeface="Arial" panose="020B0604020202020204" pitchFamily="34" charset="0"/>
              </a:defRPr>
            </a:lvl1pPr>
          </a:lstStyle>
          <a:p>
            <a:pPr algn="l"/>
            <a:r>
              <a:rPr lang="fr-FR" sz="4000" b="1">
                <a:solidFill>
                  <a:srgbClr val="2B2B2B"/>
                </a:solidFill>
                <a:latin typeface="Roboto" panose="02000000000000000000" pitchFamily="2" charset="0"/>
              </a:rPr>
              <a:t>Modifiez le style du titre</a:t>
            </a:r>
            <a:endParaRPr lang="fr-BE" sz="4000" b="1" dirty="0">
              <a:solidFill>
                <a:srgbClr val="2B2B2B"/>
              </a:solidFill>
              <a:latin typeface="Roboto" panose="02000000000000000000" pitchFamily="2" charset="0"/>
              <a:ea typeface="Roboto" panose="02000000000000000000" pitchFamily="2" charset="0"/>
            </a:endParaRPr>
          </a:p>
        </p:txBody>
      </p:sp>
      <p:sp>
        <p:nvSpPr>
          <p:cNvPr id="7" name="Ellipse 6">
            <a:extLst>
              <a:ext uri="{FF2B5EF4-FFF2-40B4-BE49-F238E27FC236}">
                <a16:creationId xmlns:a16="http://schemas.microsoft.com/office/drawing/2014/main" id="{6A9EC390-C245-44B2-9757-6A655C8E38EA}"/>
              </a:ext>
            </a:extLst>
          </p:cNvPr>
          <p:cNvSpPr/>
          <p:nvPr userDrawn="1"/>
        </p:nvSpPr>
        <p:spPr>
          <a:xfrm>
            <a:off x="1266825" y="3652838"/>
            <a:ext cx="101699" cy="101699"/>
          </a:xfrm>
          <a:prstGeom prst="ellipse">
            <a:avLst/>
          </a:prstGeom>
          <a:solidFill>
            <a:srgbClr val="C9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highlight>
                <a:srgbClr val="FFFF00"/>
              </a:highlight>
              <a:latin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85B2A0E2-6813-486D-9BFB-68658524FC2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0609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977" y="1898361"/>
            <a:ext cx="8539273" cy="407641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1">
            <a:extLst>
              <a:ext uri="{FF2B5EF4-FFF2-40B4-BE49-F238E27FC236}">
                <a16:creationId xmlns:a16="http://schemas.microsoft.com/office/drawing/2014/main" id="{C94AA50C-7222-461E-8AD0-4AEDB98C02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10" name="Espace réservé du numéro de diapositive 9">
            <a:extLst>
              <a:ext uri="{FF2B5EF4-FFF2-40B4-BE49-F238E27FC236}">
                <a16:creationId xmlns:a16="http://schemas.microsoft.com/office/drawing/2014/main" id="{6DB69894-CF4A-49E7-AB8A-2E7987C06BC4}"/>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028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825625"/>
            <a:ext cx="4094864"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72000" y="1825625"/>
            <a:ext cx="4286250"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8249BFAD-C788-41B2-BB4B-D7F32CD3D1F4}"/>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A0B86179-DD5C-452E-B116-146F34DEC1BE}"/>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7575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500" y="1819386"/>
            <a:ext cx="4094864"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5" name="Text Placeholder 4"/>
          <p:cNvSpPr>
            <a:spLocks noGrp="1"/>
          </p:cNvSpPr>
          <p:nvPr>
            <p:ph type="body" sz="quarter" idx="3"/>
          </p:nvPr>
        </p:nvSpPr>
        <p:spPr>
          <a:xfrm>
            <a:off x="4571999" y="1819386"/>
            <a:ext cx="4286249"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Titre 1">
            <a:extLst>
              <a:ext uri="{FF2B5EF4-FFF2-40B4-BE49-F238E27FC236}">
                <a16:creationId xmlns:a16="http://schemas.microsoft.com/office/drawing/2014/main" id="{C027A339-3B89-4CDB-9455-030617AAC6FD}"/>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8" name="Content Placeholder 2">
            <a:extLst>
              <a:ext uri="{FF2B5EF4-FFF2-40B4-BE49-F238E27FC236}">
                <a16:creationId xmlns:a16="http://schemas.microsoft.com/office/drawing/2014/main" id="{17587D5F-FDBB-4EB1-A522-C7E11E30E6C3}"/>
              </a:ext>
            </a:extLst>
          </p:cNvPr>
          <p:cNvSpPr>
            <a:spLocks noGrp="1"/>
          </p:cNvSpPr>
          <p:nvPr>
            <p:ph sz="half" idx="10"/>
          </p:nvPr>
        </p:nvSpPr>
        <p:spPr>
          <a:xfrm>
            <a:off x="285750" y="2690037"/>
            <a:ext cx="4094864"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Content Placeholder 3">
            <a:extLst>
              <a:ext uri="{FF2B5EF4-FFF2-40B4-BE49-F238E27FC236}">
                <a16:creationId xmlns:a16="http://schemas.microsoft.com/office/drawing/2014/main" id="{356E0546-6F03-4C97-9834-2DAEDD200602}"/>
              </a:ext>
            </a:extLst>
          </p:cNvPr>
          <p:cNvSpPr>
            <a:spLocks noGrp="1"/>
          </p:cNvSpPr>
          <p:nvPr>
            <p:ph sz="half" idx="2"/>
          </p:nvPr>
        </p:nvSpPr>
        <p:spPr>
          <a:xfrm>
            <a:off x="4572000" y="2690037"/>
            <a:ext cx="4286250"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Espace réservé du numéro de diapositive 1">
            <a:extLst>
              <a:ext uri="{FF2B5EF4-FFF2-40B4-BE49-F238E27FC236}">
                <a16:creationId xmlns:a16="http://schemas.microsoft.com/office/drawing/2014/main" id="{33381CD9-00CC-417F-9EA9-ACF2A1414A4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04653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C00A9C74-3B0E-442F-9551-373DA2D7AA57}"/>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CF80F7D-B5F8-4569-9F90-3912FF9870B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72885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3B3F24F-F9CE-48E5-8E78-0EAD4E00D7A2}"/>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21771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84020" y="1756064"/>
            <a:ext cx="3294999" cy="4112924"/>
          </a:xfrm>
          <a:prstGeom prst="rect">
            <a:avLst/>
          </a:prstGeom>
        </p:spPr>
        <p:txBody>
          <a:bodyPr/>
          <a:lstStyle>
            <a:lvl1pPr marL="0" indent="0">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Content Placeholder 3"/>
          <p:cNvSpPr>
            <a:spLocks noGrp="1"/>
          </p:cNvSpPr>
          <p:nvPr>
            <p:ph sz="half" idx="10"/>
          </p:nvPr>
        </p:nvSpPr>
        <p:spPr>
          <a:xfrm>
            <a:off x="3782292" y="1756065"/>
            <a:ext cx="5077688" cy="4112924"/>
          </a:xfrm>
          <a:prstGeom prst="rect">
            <a:avLst/>
          </a:prstGeom>
        </p:spPr>
        <p:txBody>
          <a:bodyPr/>
          <a:lstStyle>
            <a:lvl1pPr>
              <a:buClr>
                <a:srgbClr val="C91317"/>
              </a:buClr>
              <a:buSzPct val="200000"/>
              <a:defRPr sz="1800">
                <a:solidFill>
                  <a:srgbClr val="2B2B2B"/>
                </a:solidFill>
                <a:latin typeface="Arial" panose="020B0604020202020204" pitchFamily="34" charset="0"/>
              </a:defRPr>
            </a:lvl1pPr>
            <a:lvl2pPr>
              <a:buClr>
                <a:srgbClr val="C91317"/>
              </a:buClr>
              <a:buSzPct val="200000"/>
              <a:defRPr sz="1600">
                <a:solidFill>
                  <a:srgbClr val="2B2B2B"/>
                </a:solidFill>
                <a:latin typeface="Arial" panose="020B0604020202020204" pitchFamily="34" charset="0"/>
              </a:defRPr>
            </a:lvl2pPr>
            <a:lvl3pPr>
              <a:buClr>
                <a:srgbClr val="C91317"/>
              </a:buClr>
              <a:buSzPct val="200000"/>
              <a:defRPr sz="1600">
                <a:solidFill>
                  <a:srgbClr val="2B2B2B"/>
                </a:solidFill>
                <a:latin typeface="Arial" panose="020B0604020202020204" pitchFamily="34" charset="0"/>
              </a:defRPr>
            </a:lvl3pPr>
            <a:lvl4pPr>
              <a:buClr>
                <a:srgbClr val="C91317"/>
              </a:buClr>
              <a:buSzPct val="200000"/>
              <a:defRPr sz="1600">
                <a:solidFill>
                  <a:srgbClr val="2B2B2B"/>
                </a:solidFill>
                <a:latin typeface="Arial" panose="020B0604020202020204" pitchFamily="34" charset="0"/>
              </a:defRPr>
            </a:lvl4pPr>
            <a:lvl5pPr>
              <a:buClr>
                <a:srgbClr val="C91317"/>
              </a:buClr>
              <a:buSzPct val="200000"/>
              <a:defRPr sz="1400">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B723936F-B140-4856-8235-EC2D80F47512}"/>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1B9BBB8-6FF0-4B19-ABA7-E48EDDA4C81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44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286000" y="1776845"/>
            <a:ext cx="6572250" cy="4084206"/>
          </a:xfrm>
          <a:prstGeom prst="rect">
            <a:avLst/>
          </a:prstGeom>
        </p:spPr>
        <p:txBody>
          <a:bodyPr anchor="t"/>
          <a:lstStyle>
            <a:lvl1pPr marL="0" indent="0">
              <a:buNone/>
              <a:defRPr sz="1400" i="0">
                <a:solidFill>
                  <a:schemeClr val="bg2">
                    <a:lumMod val="75000"/>
                  </a:schemeClr>
                </a:solidFill>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85751" y="1776845"/>
            <a:ext cx="1885950" cy="4092143"/>
          </a:xfrm>
          <a:prstGeom prst="rect">
            <a:avLst/>
          </a:prstGeom>
        </p:spPr>
        <p:txBody>
          <a:bodyPr/>
          <a:lstStyle>
            <a:lvl1pPr marL="0" indent="0" algn="l">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Titre 1">
            <a:extLst>
              <a:ext uri="{FF2B5EF4-FFF2-40B4-BE49-F238E27FC236}">
                <a16:creationId xmlns:a16="http://schemas.microsoft.com/office/drawing/2014/main" id="{F43EE628-A185-4A6D-BE88-14EFD8F490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6B18CF9C-FA09-400B-8A6D-3B4F71D1C4F7}"/>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63579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142E7-FD62-4A3B-BA3B-F57F13E802DB}"/>
              </a:ext>
            </a:extLst>
          </p:cNvPr>
          <p:cNvSpPr>
            <a:spLocks noGrp="1"/>
          </p:cNvSpPr>
          <p:nvPr>
            <p:ph type="title"/>
          </p:nvPr>
        </p:nvSpPr>
        <p:spPr/>
        <p:txBody>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68CDE9CF-4445-4195-AB8F-98D37C850DD6}"/>
              </a:ext>
            </a:extLst>
          </p:cNvPr>
          <p:cNvSpPr>
            <a:spLocks noGrp="1"/>
          </p:cNvSpPr>
          <p:nvPr>
            <p:ph type="sldNum" sz="quarter" idx="10"/>
          </p:nvPr>
        </p:nvSpPr>
        <p:spPr/>
        <p:txBody>
          <a:bodyPr/>
          <a:lstStyle/>
          <a:p>
            <a:fld id="{26DF9506-C750-44C3-8E12-610AD4C8F1FD}" type="slidenum">
              <a:rPr lang="fr-BE" smtClean="0"/>
              <a:t>‹N°›</a:t>
            </a:fld>
            <a:endParaRPr lang="fr-BE"/>
          </a:p>
        </p:txBody>
      </p:sp>
      <p:sp>
        <p:nvSpPr>
          <p:cNvPr id="5" name="Espace réservé du texte 4">
            <a:extLst>
              <a:ext uri="{FF2B5EF4-FFF2-40B4-BE49-F238E27FC236}">
                <a16:creationId xmlns:a16="http://schemas.microsoft.com/office/drawing/2014/main" id="{F17093D8-5537-49FE-9E58-DD113F96AAD1}"/>
              </a:ext>
            </a:extLst>
          </p:cNvPr>
          <p:cNvSpPr>
            <a:spLocks noGrp="1"/>
          </p:cNvSpPr>
          <p:nvPr>
            <p:ph type="body" sz="quarter" idx="11"/>
          </p:nvPr>
        </p:nvSpPr>
        <p:spPr>
          <a:xfrm>
            <a:off x="1085850" y="3109912"/>
            <a:ext cx="5553075" cy="638175"/>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Tree>
    <p:extLst>
      <p:ext uri="{BB962C8B-B14F-4D97-AF65-F5344CB8AC3E}">
        <p14:creationId xmlns:p14="http://schemas.microsoft.com/office/powerpoint/2010/main" val="340120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BFD8E-0DC8-4C60-850D-B6271FE2C997}"/>
              </a:ext>
            </a:extLst>
          </p:cNvPr>
          <p:cNvSpPr>
            <a:spLocks noGrp="1"/>
          </p:cNvSpPr>
          <p:nvPr>
            <p:ph type="title"/>
          </p:nvPr>
        </p:nvSpPr>
        <p:spPr>
          <a:xfrm>
            <a:off x="1085850" y="2103437"/>
            <a:ext cx="78867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4A10DA80-EF2E-4A94-8BB7-3A6AF98E46B2}"/>
              </a:ext>
            </a:extLst>
          </p:cNvPr>
          <p:cNvSpPr>
            <a:spLocks noGrp="1"/>
          </p:cNvSpPr>
          <p:nvPr>
            <p:ph type="sldNum" sz="quarter" idx="4"/>
          </p:nvPr>
        </p:nvSpPr>
        <p:spPr>
          <a:xfrm>
            <a:off x="6848475" y="608012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F9506-C750-44C3-8E12-610AD4C8F1FD}" type="slidenum">
              <a:rPr lang="fr-BE" smtClean="0"/>
              <a:t>‹N°›</a:t>
            </a:fld>
            <a:endParaRPr lang="fr-BE"/>
          </a:p>
        </p:txBody>
      </p:sp>
    </p:spTree>
    <p:extLst>
      <p:ext uri="{BB962C8B-B14F-4D97-AF65-F5344CB8AC3E}">
        <p14:creationId xmlns:p14="http://schemas.microsoft.com/office/powerpoint/2010/main" val="2846317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70" r:id="rId8"/>
    <p:sldLayoutId id="2147483671" r:id="rId9"/>
  </p:sldLayoutIdLst>
  <p:hf hdr="0" ftr="0" dt="0"/>
  <p:txStyles>
    <p:titleStyle>
      <a:lvl1pPr algn="l" defTabSz="914400" rtl="0" eaLnBrk="1" latinLnBrk="0" hangingPunct="1">
        <a:lnSpc>
          <a:spcPct val="90000"/>
        </a:lnSpc>
        <a:spcBef>
          <a:spcPct val="0"/>
        </a:spcBef>
        <a:buNone/>
        <a:defRPr sz="3500" kern="1200">
          <a:solidFill>
            <a:schemeClr val="tx1"/>
          </a:solidFill>
          <a:latin typeface="Roboto Condensed" panose="02000000000000000000" pitchFamily="2" charset="0"/>
          <a:ea typeface="Roboto Condensed"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EA5D-AC64-41C5-A86A-8CEC6C3E3898}"/>
              </a:ext>
            </a:extLst>
          </p:cNvPr>
          <p:cNvSpPr>
            <a:spLocks noGrp="1"/>
          </p:cNvSpPr>
          <p:nvPr>
            <p:ph type="title"/>
          </p:nvPr>
        </p:nvSpPr>
        <p:spPr>
          <a:xfrm>
            <a:off x="1087581" y="2248912"/>
            <a:ext cx="7886700" cy="1062699"/>
          </a:xfrm>
        </p:spPr>
        <p:txBody>
          <a:bodyPr>
            <a:normAutofit/>
          </a:bodyPr>
          <a:lstStyle/>
          <a:p>
            <a:r>
              <a:rPr lang="fr-FR" sz="4400" dirty="0"/>
              <a:t>Base de programmation</a:t>
            </a:r>
            <a:endParaRPr lang="fr-BE" sz="4400" dirty="0"/>
          </a:p>
        </p:txBody>
      </p:sp>
      <p:sp>
        <p:nvSpPr>
          <p:cNvPr id="3" name="ZoneTexte 2">
            <a:extLst>
              <a:ext uri="{FF2B5EF4-FFF2-40B4-BE49-F238E27FC236}">
                <a16:creationId xmlns:a16="http://schemas.microsoft.com/office/drawing/2014/main" id="{DB893DFD-C04B-4489-8111-E1C33A2FF174}"/>
              </a:ext>
            </a:extLst>
          </p:cNvPr>
          <p:cNvSpPr txBox="1"/>
          <p:nvPr/>
        </p:nvSpPr>
        <p:spPr>
          <a:xfrm>
            <a:off x="1573427" y="3505200"/>
            <a:ext cx="7400854" cy="646331"/>
          </a:xfrm>
          <a:prstGeom prst="rect">
            <a:avLst/>
          </a:prstGeom>
          <a:noFill/>
        </p:spPr>
        <p:txBody>
          <a:bodyPr wrap="square" rtlCol="0">
            <a:spAutoFit/>
          </a:bodyPr>
          <a:lstStyle/>
          <a:p>
            <a:r>
              <a:rPr lang="fr-FR" dirty="0">
                <a:solidFill>
                  <a:schemeClr val="bg1">
                    <a:lumMod val="50000"/>
                  </a:schemeClr>
                </a:solidFill>
              </a:rPr>
              <a:t>BA1 Informatique</a:t>
            </a:r>
          </a:p>
          <a:p>
            <a:r>
              <a:rPr lang="fr-FR" dirty="0">
                <a:solidFill>
                  <a:schemeClr val="bg1">
                    <a:lumMod val="50000"/>
                  </a:schemeClr>
                </a:solidFill>
              </a:rPr>
              <a:t>Johan </a:t>
            </a:r>
            <a:r>
              <a:rPr lang="fr-FR" dirty="0" err="1">
                <a:solidFill>
                  <a:schemeClr val="bg1">
                    <a:lumMod val="50000"/>
                  </a:schemeClr>
                </a:solidFill>
              </a:rPr>
              <a:t>Depréter</a:t>
            </a:r>
            <a:r>
              <a:rPr lang="fr-FR" dirty="0">
                <a:solidFill>
                  <a:schemeClr val="bg1">
                    <a:lumMod val="50000"/>
                  </a:schemeClr>
                </a:solidFill>
              </a:rPr>
              <a:t> – johan.depreter@heh.be</a:t>
            </a:r>
            <a:endParaRPr lang="fr-BE" dirty="0">
              <a:solidFill>
                <a:schemeClr val="bg1">
                  <a:lumMod val="50000"/>
                </a:schemeClr>
              </a:solidFill>
            </a:endParaRPr>
          </a:p>
        </p:txBody>
      </p:sp>
      <p:sp>
        <p:nvSpPr>
          <p:cNvPr id="4" name="Espace réservé du numéro de diapositive 3">
            <a:extLst>
              <a:ext uri="{FF2B5EF4-FFF2-40B4-BE49-F238E27FC236}">
                <a16:creationId xmlns:a16="http://schemas.microsoft.com/office/drawing/2014/main" id="{483B3C02-371C-4836-9681-7DD0EFCB39DF}"/>
              </a:ext>
            </a:extLst>
          </p:cNvPr>
          <p:cNvSpPr>
            <a:spLocks noGrp="1"/>
          </p:cNvSpPr>
          <p:nvPr>
            <p:ph type="sldNum" sz="quarter" idx="10"/>
          </p:nvPr>
        </p:nvSpPr>
        <p:spPr/>
        <p:txBody>
          <a:bodyPr/>
          <a:lstStyle/>
          <a:p>
            <a:fld id="{26DF9506-C750-44C3-8E12-610AD4C8F1FD}" type="slidenum">
              <a:rPr lang="fr-BE" smtClean="0"/>
              <a:t>1</a:t>
            </a:fld>
            <a:endParaRPr lang="fr-BE"/>
          </a:p>
        </p:txBody>
      </p:sp>
    </p:spTree>
    <p:extLst>
      <p:ext uri="{BB962C8B-B14F-4D97-AF65-F5344CB8AC3E}">
        <p14:creationId xmlns:p14="http://schemas.microsoft.com/office/powerpoint/2010/main" val="38335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8494A3E-C819-0CB1-48F2-C93DB532CB9A}"/>
              </a:ext>
            </a:extLst>
          </p:cNvPr>
          <p:cNvSpPr>
            <a:spLocks noGrp="1"/>
          </p:cNvSpPr>
          <p:nvPr>
            <p:ph idx="1"/>
          </p:nvPr>
        </p:nvSpPr>
        <p:spPr/>
        <p:txBody>
          <a:bodyPr/>
          <a:lstStyle/>
          <a:p>
            <a:r>
              <a:rPr lang="fr-BE" dirty="0"/>
              <a:t>Utilisation de la mémoire vive uniquement</a:t>
            </a:r>
          </a:p>
          <a:p>
            <a:endParaRPr lang="fr-BE" dirty="0"/>
          </a:p>
          <a:p>
            <a:r>
              <a:rPr lang="fr-BE" dirty="0"/>
              <a:t>Les données proviennent :</a:t>
            </a:r>
          </a:p>
          <a:p>
            <a:pPr lvl="1"/>
            <a:r>
              <a:rPr lang="fr-BE" dirty="0"/>
              <a:t>De l’utilisateur</a:t>
            </a:r>
          </a:p>
          <a:p>
            <a:pPr lvl="1"/>
            <a:r>
              <a:rPr lang="fr-BE" dirty="0"/>
              <a:t>Du code </a:t>
            </a:r>
          </a:p>
          <a:p>
            <a:pPr marL="0" indent="0">
              <a:buNone/>
            </a:pPr>
            <a:endParaRPr lang="fr-BE" dirty="0"/>
          </a:p>
          <a:p>
            <a:r>
              <a:rPr lang="fr-BE" dirty="0"/>
              <a:t>Besoin de stocker les données</a:t>
            </a:r>
          </a:p>
          <a:p>
            <a:pPr marL="457200" lvl="1" indent="0">
              <a:buNone/>
            </a:pPr>
            <a:r>
              <a:rPr lang="fr-FR" dirty="0"/>
              <a:t>			</a:t>
            </a:r>
          </a:p>
          <a:p>
            <a:pPr marL="457200" lvl="1" indent="0">
              <a:buNone/>
            </a:pPr>
            <a:r>
              <a:rPr lang="fr-FR" dirty="0"/>
              <a:t>			Système de fichiers</a:t>
            </a:r>
          </a:p>
        </p:txBody>
      </p:sp>
      <p:sp>
        <p:nvSpPr>
          <p:cNvPr id="3" name="Titre 2">
            <a:extLst>
              <a:ext uri="{FF2B5EF4-FFF2-40B4-BE49-F238E27FC236}">
                <a16:creationId xmlns:a16="http://schemas.microsoft.com/office/drawing/2014/main" id="{F896AF96-BC8A-14D8-DF70-A459D596E310}"/>
              </a:ext>
            </a:extLst>
          </p:cNvPr>
          <p:cNvSpPr>
            <a:spLocks noGrp="1"/>
          </p:cNvSpPr>
          <p:nvPr>
            <p:ph type="title"/>
          </p:nvPr>
        </p:nvSpPr>
        <p:spPr/>
        <p:txBody>
          <a:bodyPr/>
          <a:lstStyle/>
          <a:p>
            <a:r>
              <a:rPr lang="fr-BE" dirty="0"/>
              <a:t>Introduction</a:t>
            </a:r>
            <a:endParaRPr lang="fr-FR" dirty="0"/>
          </a:p>
        </p:txBody>
      </p:sp>
      <p:sp>
        <p:nvSpPr>
          <p:cNvPr id="4" name="Espace réservé du numéro de diapositive 3">
            <a:extLst>
              <a:ext uri="{FF2B5EF4-FFF2-40B4-BE49-F238E27FC236}">
                <a16:creationId xmlns:a16="http://schemas.microsoft.com/office/drawing/2014/main" id="{0F80CCD2-4096-40C6-E7E3-5EF885D7DE28}"/>
              </a:ext>
            </a:extLst>
          </p:cNvPr>
          <p:cNvSpPr>
            <a:spLocks noGrp="1"/>
          </p:cNvSpPr>
          <p:nvPr>
            <p:ph type="sldNum" sz="quarter" idx="10"/>
          </p:nvPr>
        </p:nvSpPr>
        <p:spPr/>
        <p:txBody>
          <a:bodyPr/>
          <a:lstStyle/>
          <a:p>
            <a:fld id="{26DF9506-C750-44C3-8E12-610AD4C8F1FD}" type="slidenum">
              <a:rPr lang="fr-BE" smtClean="0"/>
              <a:t>10</a:t>
            </a:fld>
            <a:endParaRPr lang="fr-BE"/>
          </a:p>
        </p:txBody>
      </p:sp>
      <p:sp>
        <p:nvSpPr>
          <p:cNvPr id="5" name="Flèche : droite 4">
            <a:extLst>
              <a:ext uri="{FF2B5EF4-FFF2-40B4-BE49-F238E27FC236}">
                <a16:creationId xmlns:a16="http://schemas.microsoft.com/office/drawing/2014/main" id="{B36B3B14-5B05-DFF7-1ADC-EFA86B3B9C3A}"/>
              </a:ext>
            </a:extLst>
          </p:cNvPr>
          <p:cNvSpPr/>
          <p:nvPr/>
        </p:nvSpPr>
        <p:spPr>
          <a:xfrm>
            <a:off x="2037347" y="5229726"/>
            <a:ext cx="866274" cy="272716"/>
          </a:xfrm>
          <a:prstGeom prst="rightArrow">
            <a:avLst/>
          </a:prstGeom>
          <a:solidFill>
            <a:srgbClr val="C9131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95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EE0C0A9-DC80-EF27-3D2C-F68F26293A98}"/>
              </a:ext>
            </a:extLst>
          </p:cNvPr>
          <p:cNvSpPr>
            <a:spLocks noGrp="1"/>
          </p:cNvSpPr>
          <p:nvPr>
            <p:ph idx="1"/>
          </p:nvPr>
        </p:nvSpPr>
        <p:spPr/>
        <p:txBody>
          <a:bodyPr/>
          <a:lstStyle/>
          <a:p>
            <a:r>
              <a:rPr lang="fr-BE" dirty="0"/>
              <a:t>Partie du système d’exploitation responsable de la gestion de fichiers.</a:t>
            </a:r>
          </a:p>
          <a:p>
            <a:endParaRPr lang="fr-BE" dirty="0"/>
          </a:p>
          <a:p>
            <a:r>
              <a:rPr lang="fr-FR" dirty="0"/>
              <a:t>C’est quoi un fichier ?</a:t>
            </a:r>
          </a:p>
          <a:p>
            <a:pPr lvl="1"/>
            <a:r>
              <a:rPr lang="fr-FR" dirty="0"/>
              <a:t>Unité de stockage logique</a:t>
            </a:r>
          </a:p>
          <a:p>
            <a:pPr lvl="1"/>
            <a:r>
              <a:rPr lang="fr-FR" dirty="0"/>
              <a:t>Ensemble d’informations enregistré dans le « même emplacement » mémoire.</a:t>
            </a:r>
          </a:p>
        </p:txBody>
      </p:sp>
      <p:sp>
        <p:nvSpPr>
          <p:cNvPr id="3" name="Titre 2">
            <a:extLst>
              <a:ext uri="{FF2B5EF4-FFF2-40B4-BE49-F238E27FC236}">
                <a16:creationId xmlns:a16="http://schemas.microsoft.com/office/drawing/2014/main" id="{B873E5B1-6740-A1C4-F7C7-98B07AD89E0C}"/>
              </a:ext>
            </a:extLst>
          </p:cNvPr>
          <p:cNvSpPr>
            <a:spLocks noGrp="1"/>
          </p:cNvSpPr>
          <p:nvPr>
            <p:ph type="title"/>
          </p:nvPr>
        </p:nvSpPr>
        <p:spPr/>
        <p:txBody>
          <a:bodyPr>
            <a:normAutofit fontScale="90000"/>
          </a:bodyPr>
          <a:lstStyle/>
          <a:p>
            <a:r>
              <a:rPr lang="fr-BE" dirty="0"/>
              <a:t>Système de fichiers ?</a:t>
            </a:r>
            <a:endParaRPr lang="fr-FR" dirty="0"/>
          </a:p>
        </p:txBody>
      </p:sp>
      <p:sp>
        <p:nvSpPr>
          <p:cNvPr id="4" name="Espace réservé du numéro de diapositive 3">
            <a:extLst>
              <a:ext uri="{FF2B5EF4-FFF2-40B4-BE49-F238E27FC236}">
                <a16:creationId xmlns:a16="http://schemas.microsoft.com/office/drawing/2014/main" id="{C913E1F5-BE17-9BD4-677E-2A69B4625249}"/>
              </a:ext>
            </a:extLst>
          </p:cNvPr>
          <p:cNvSpPr>
            <a:spLocks noGrp="1"/>
          </p:cNvSpPr>
          <p:nvPr>
            <p:ph type="sldNum" sz="quarter" idx="10"/>
          </p:nvPr>
        </p:nvSpPr>
        <p:spPr/>
        <p:txBody>
          <a:bodyPr/>
          <a:lstStyle/>
          <a:p>
            <a:fld id="{26DF9506-C750-44C3-8E12-610AD4C8F1FD}" type="slidenum">
              <a:rPr lang="fr-BE" smtClean="0"/>
              <a:t>11</a:t>
            </a:fld>
            <a:endParaRPr lang="fr-BE"/>
          </a:p>
        </p:txBody>
      </p:sp>
    </p:spTree>
    <p:extLst>
      <p:ext uri="{BB962C8B-B14F-4D97-AF65-F5344CB8AC3E}">
        <p14:creationId xmlns:p14="http://schemas.microsoft.com/office/powerpoint/2010/main" val="87064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12570D7-B184-A8EC-BE90-70019EB7365B}"/>
              </a:ext>
            </a:extLst>
          </p:cNvPr>
          <p:cNvSpPr>
            <a:spLocks noGrp="1"/>
          </p:cNvSpPr>
          <p:nvPr>
            <p:ph idx="1"/>
          </p:nvPr>
        </p:nvSpPr>
        <p:spPr/>
        <p:txBody>
          <a:bodyPr/>
          <a:lstStyle/>
          <a:p>
            <a:r>
              <a:rPr lang="fr-BE" dirty="0"/>
              <a:t>Chaque fichier a :</a:t>
            </a:r>
          </a:p>
          <a:p>
            <a:pPr lvl="1"/>
            <a:r>
              <a:rPr lang="fr-BE" dirty="0"/>
              <a:t>Un nom</a:t>
            </a:r>
          </a:p>
          <a:p>
            <a:pPr lvl="1"/>
            <a:r>
              <a:rPr lang="fr-BE" dirty="0"/>
              <a:t>Une extension</a:t>
            </a:r>
          </a:p>
          <a:p>
            <a:endParaRPr lang="fr-BE" dirty="0"/>
          </a:p>
          <a:p>
            <a:r>
              <a:rPr lang="fr-BE" dirty="0"/>
              <a:t>Le nom permet de désigner le fichier avec lequel on veut travailler.</a:t>
            </a:r>
          </a:p>
          <a:p>
            <a:endParaRPr lang="fr-BE" dirty="0"/>
          </a:p>
          <a:p>
            <a:r>
              <a:rPr lang="fr-BE" dirty="0"/>
              <a:t>L’extension détermine sous quel format sont les données du fichier.</a:t>
            </a:r>
            <a:endParaRPr lang="fr-FR" dirty="0"/>
          </a:p>
        </p:txBody>
      </p:sp>
      <p:sp>
        <p:nvSpPr>
          <p:cNvPr id="3" name="Titre 2">
            <a:extLst>
              <a:ext uri="{FF2B5EF4-FFF2-40B4-BE49-F238E27FC236}">
                <a16:creationId xmlns:a16="http://schemas.microsoft.com/office/drawing/2014/main" id="{24EDC827-131D-9168-DDD3-E19E3117BD7D}"/>
              </a:ext>
            </a:extLst>
          </p:cNvPr>
          <p:cNvSpPr>
            <a:spLocks noGrp="1"/>
          </p:cNvSpPr>
          <p:nvPr>
            <p:ph type="title"/>
          </p:nvPr>
        </p:nvSpPr>
        <p:spPr/>
        <p:txBody>
          <a:bodyPr/>
          <a:lstStyle/>
          <a:p>
            <a:r>
              <a:rPr lang="fr-BE" dirty="0"/>
              <a:t>Un fichier</a:t>
            </a:r>
            <a:endParaRPr lang="fr-FR" dirty="0"/>
          </a:p>
        </p:txBody>
      </p:sp>
      <p:sp>
        <p:nvSpPr>
          <p:cNvPr id="4" name="Espace réservé du numéro de diapositive 3">
            <a:extLst>
              <a:ext uri="{FF2B5EF4-FFF2-40B4-BE49-F238E27FC236}">
                <a16:creationId xmlns:a16="http://schemas.microsoft.com/office/drawing/2014/main" id="{0481F5B3-C118-1927-85DF-846F5919EC33}"/>
              </a:ext>
            </a:extLst>
          </p:cNvPr>
          <p:cNvSpPr>
            <a:spLocks noGrp="1"/>
          </p:cNvSpPr>
          <p:nvPr>
            <p:ph type="sldNum" sz="quarter" idx="10"/>
          </p:nvPr>
        </p:nvSpPr>
        <p:spPr/>
        <p:txBody>
          <a:bodyPr/>
          <a:lstStyle/>
          <a:p>
            <a:fld id="{26DF9506-C750-44C3-8E12-610AD4C8F1FD}" type="slidenum">
              <a:rPr lang="fr-BE" smtClean="0"/>
              <a:t>12</a:t>
            </a:fld>
            <a:endParaRPr lang="fr-BE"/>
          </a:p>
        </p:txBody>
      </p:sp>
    </p:spTree>
    <p:extLst>
      <p:ext uri="{BB962C8B-B14F-4D97-AF65-F5344CB8AC3E}">
        <p14:creationId xmlns:p14="http://schemas.microsoft.com/office/powerpoint/2010/main" val="20312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D783DC6D-F04B-AC1E-A4CD-EE4E03D2A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482" y="1898650"/>
            <a:ext cx="6118374" cy="4076700"/>
          </a:xfrm>
        </p:spPr>
      </p:pic>
      <p:sp>
        <p:nvSpPr>
          <p:cNvPr id="3" name="Titre 2">
            <a:extLst>
              <a:ext uri="{FF2B5EF4-FFF2-40B4-BE49-F238E27FC236}">
                <a16:creationId xmlns:a16="http://schemas.microsoft.com/office/drawing/2014/main" id="{6D898135-EC18-2F8C-1DE6-E6B14C898265}"/>
              </a:ext>
            </a:extLst>
          </p:cNvPr>
          <p:cNvSpPr>
            <a:spLocks noGrp="1"/>
          </p:cNvSpPr>
          <p:nvPr>
            <p:ph type="title"/>
          </p:nvPr>
        </p:nvSpPr>
        <p:spPr>
          <a:xfrm>
            <a:off x="4186989" y="228600"/>
            <a:ext cx="4671261" cy="962247"/>
          </a:xfrm>
        </p:spPr>
        <p:txBody>
          <a:bodyPr>
            <a:normAutofit fontScale="90000"/>
          </a:bodyPr>
          <a:lstStyle/>
          <a:p>
            <a:r>
              <a:rPr lang="fr-BE" dirty="0"/>
              <a:t>Comment on y accède ?</a:t>
            </a:r>
            <a:endParaRPr lang="fr-FR" dirty="0"/>
          </a:p>
        </p:txBody>
      </p:sp>
      <p:sp>
        <p:nvSpPr>
          <p:cNvPr id="4" name="Espace réservé du numéro de diapositive 3">
            <a:extLst>
              <a:ext uri="{FF2B5EF4-FFF2-40B4-BE49-F238E27FC236}">
                <a16:creationId xmlns:a16="http://schemas.microsoft.com/office/drawing/2014/main" id="{1B29A20C-C789-3CD9-FA53-EC8430048396}"/>
              </a:ext>
            </a:extLst>
          </p:cNvPr>
          <p:cNvSpPr>
            <a:spLocks noGrp="1"/>
          </p:cNvSpPr>
          <p:nvPr>
            <p:ph type="sldNum" sz="quarter" idx="10"/>
          </p:nvPr>
        </p:nvSpPr>
        <p:spPr/>
        <p:txBody>
          <a:bodyPr/>
          <a:lstStyle/>
          <a:p>
            <a:fld id="{26DF9506-C750-44C3-8E12-610AD4C8F1FD}" type="slidenum">
              <a:rPr lang="fr-BE" smtClean="0"/>
              <a:t>13</a:t>
            </a:fld>
            <a:endParaRPr lang="fr-BE"/>
          </a:p>
        </p:txBody>
      </p:sp>
    </p:spTree>
    <p:extLst>
      <p:ext uri="{BB962C8B-B14F-4D97-AF65-F5344CB8AC3E}">
        <p14:creationId xmlns:p14="http://schemas.microsoft.com/office/powerpoint/2010/main" val="114482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898135-EC18-2F8C-1DE6-E6B14C898265}"/>
              </a:ext>
            </a:extLst>
          </p:cNvPr>
          <p:cNvSpPr>
            <a:spLocks noGrp="1"/>
          </p:cNvSpPr>
          <p:nvPr>
            <p:ph type="title"/>
          </p:nvPr>
        </p:nvSpPr>
        <p:spPr>
          <a:xfrm>
            <a:off x="4186989" y="228600"/>
            <a:ext cx="4671261" cy="962247"/>
          </a:xfrm>
        </p:spPr>
        <p:txBody>
          <a:bodyPr>
            <a:normAutofit fontScale="90000"/>
          </a:bodyPr>
          <a:lstStyle/>
          <a:p>
            <a:r>
              <a:rPr lang="fr-BE" dirty="0"/>
              <a:t>Comment on y accède ?</a:t>
            </a:r>
            <a:endParaRPr lang="fr-FR" dirty="0"/>
          </a:p>
        </p:txBody>
      </p:sp>
      <p:sp>
        <p:nvSpPr>
          <p:cNvPr id="4" name="Espace réservé du numéro de diapositive 3">
            <a:extLst>
              <a:ext uri="{FF2B5EF4-FFF2-40B4-BE49-F238E27FC236}">
                <a16:creationId xmlns:a16="http://schemas.microsoft.com/office/drawing/2014/main" id="{1B29A20C-C789-3CD9-FA53-EC8430048396}"/>
              </a:ext>
            </a:extLst>
          </p:cNvPr>
          <p:cNvSpPr>
            <a:spLocks noGrp="1"/>
          </p:cNvSpPr>
          <p:nvPr>
            <p:ph type="sldNum" sz="quarter" idx="10"/>
          </p:nvPr>
        </p:nvSpPr>
        <p:spPr/>
        <p:txBody>
          <a:bodyPr/>
          <a:lstStyle/>
          <a:p>
            <a:fld id="{26DF9506-C750-44C3-8E12-610AD4C8F1FD}" type="slidenum">
              <a:rPr lang="fr-BE" smtClean="0"/>
              <a:t>14</a:t>
            </a:fld>
            <a:endParaRPr lang="fr-BE"/>
          </a:p>
        </p:txBody>
      </p:sp>
      <p:pic>
        <p:nvPicPr>
          <p:cNvPr id="8" name="Espace réservé du contenu 7" descr="Une image contenant texte, diagramme, capture d’écran, Plan&#10;&#10;Description générée automatiquement">
            <a:extLst>
              <a:ext uri="{FF2B5EF4-FFF2-40B4-BE49-F238E27FC236}">
                <a16:creationId xmlns:a16="http://schemas.microsoft.com/office/drawing/2014/main" id="{12DA14E8-39B9-0ACE-DE72-5830027D8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124" y="1898650"/>
            <a:ext cx="6621090" cy="4076700"/>
          </a:xfrm>
        </p:spPr>
      </p:pic>
    </p:spTree>
    <p:extLst>
      <p:ext uri="{BB962C8B-B14F-4D97-AF65-F5344CB8AC3E}">
        <p14:creationId xmlns:p14="http://schemas.microsoft.com/office/powerpoint/2010/main" val="347100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6C3A15-8392-8D59-4C0F-9AE8349E57F2}"/>
              </a:ext>
            </a:extLst>
          </p:cNvPr>
          <p:cNvSpPr>
            <a:spLocks noGrp="1"/>
          </p:cNvSpPr>
          <p:nvPr>
            <p:ph type="body" idx="1"/>
          </p:nvPr>
        </p:nvSpPr>
        <p:spPr/>
        <p:txBody>
          <a:bodyPr/>
          <a:lstStyle/>
          <a:p>
            <a:r>
              <a:rPr lang="fr-BE" dirty="0"/>
              <a:t>Chemin absolu</a:t>
            </a:r>
            <a:endParaRPr lang="fr-FR" dirty="0"/>
          </a:p>
        </p:txBody>
      </p:sp>
      <p:sp>
        <p:nvSpPr>
          <p:cNvPr id="3" name="Espace réservé du texte 2">
            <a:extLst>
              <a:ext uri="{FF2B5EF4-FFF2-40B4-BE49-F238E27FC236}">
                <a16:creationId xmlns:a16="http://schemas.microsoft.com/office/drawing/2014/main" id="{2B012254-9CCA-D752-E645-E240852957C6}"/>
              </a:ext>
            </a:extLst>
          </p:cNvPr>
          <p:cNvSpPr>
            <a:spLocks noGrp="1"/>
          </p:cNvSpPr>
          <p:nvPr>
            <p:ph type="body" sz="quarter" idx="3"/>
          </p:nvPr>
        </p:nvSpPr>
        <p:spPr/>
        <p:txBody>
          <a:bodyPr/>
          <a:lstStyle/>
          <a:p>
            <a:r>
              <a:rPr lang="fr-BE" dirty="0"/>
              <a:t>Chemin relatif</a:t>
            </a:r>
            <a:endParaRPr lang="fr-FR" dirty="0"/>
          </a:p>
        </p:txBody>
      </p:sp>
      <p:sp>
        <p:nvSpPr>
          <p:cNvPr id="4" name="Titre 3">
            <a:extLst>
              <a:ext uri="{FF2B5EF4-FFF2-40B4-BE49-F238E27FC236}">
                <a16:creationId xmlns:a16="http://schemas.microsoft.com/office/drawing/2014/main" id="{E9453ADC-1BDA-C9C7-A99E-71DDC11A2A45}"/>
              </a:ext>
            </a:extLst>
          </p:cNvPr>
          <p:cNvSpPr>
            <a:spLocks noGrp="1"/>
          </p:cNvSpPr>
          <p:nvPr>
            <p:ph type="title"/>
          </p:nvPr>
        </p:nvSpPr>
        <p:spPr>
          <a:xfrm>
            <a:off x="4178968" y="228600"/>
            <a:ext cx="4679282" cy="962247"/>
          </a:xfrm>
        </p:spPr>
        <p:txBody>
          <a:bodyPr>
            <a:normAutofit fontScale="90000"/>
          </a:bodyPr>
          <a:lstStyle/>
          <a:p>
            <a:r>
              <a:rPr lang="fr-BE" dirty="0"/>
              <a:t>Comment on y accède ?</a:t>
            </a:r>
            <a:endParaRPr lang="fr-FR" dirty="0"/>
          </a:p>
        </p:txBody>
      </p:sp>
      <p:sp>
        <p:nvSpPr>
          <p:cNvPr id="5" name="Espace réservé du contenu 4">
            <a:extLst>
              <a:ext uri="{FF2B5EF4-FFF2-40B4-BE49-F238E27FC236}">
                <a16:creationId xmlns:a16="http://schemas.microsoft.com/office/drawing/2014/main" id="{8E971629-B18B-224A-511A-E26F08403006}"/>
              </a:ext>
            </a:extLst>
          </p:cNvPr>
          <p:cNvSpPr>
            <a:spLocks noGrp="1"/>
          </p:cNvSpPr>
          <p:nvPr>
            <p:ph sz="half" idx="10"/>
          </p:nvPr>
        </p:nvSpPr>
        <p:spPr/>
        <p:txBody>
          <a:bodyPr/>
          <a:lstStyle/>
          <a:p>
            <a:r>
              <a:rPr lang="fr-FR" dirty="0"/>
              <a:t>Exemples :</a:t>
            </a:r>
          </a:p>
          <a:p>
            <a:pPr marL="457200" lvl="1" indent="0">
              <a:buNone/>
            </a:pPr>
            <a:r>
              <a:rPr lang="fr-FR" dirty="0"/>
              <a:t>C:\Windows\calc.exe</a:t>
            </a:r>
          </a:p>
          <a:p>
            <a:pPr marL="457200" lvl="1" indent="0">
              <a:buNone/>
            </a:pPr>
            <a:r>
              <a:rPr lang="en-US" dirty="0"/>
              <a:t>/home/users/home/test.txt</a:t>
            </a:r>
            <a:endParaRPr lang="fr-FR" dirty="0"/>
          </a:p>
          <a:p>
            <a:r>
              <a:rPr lang="fr-FR" dirty="0"/>
              <a:t>Donne le chemin complet depuis la racine</a:t>
            </a:r>
          </a:p>
          <a:p>
            <a:endParaRPr lang="fr-FR" dirty="0"/>
          </a:p>
        </p:txBody>
      </p:sp>
      <p:sp>
        <p:nvSpPr>
          <p:cNvPr id="6" name="Espace réservé du contenu 5">
            <a:extLst>
              <a:ext uri="{FF2B5EF4-FFF2-40B4-BE49-F238E27FC236}">
                <a16:creationId xmlns:a16="http://schemas.microsoft.com/office/drawing/2014/main" id="{6A7EA0CE-7DFD-9DD3-6796-495797D1A1B7}"/>
              </a:ext>
            </a:extLst>
          </p:cNvPr>
          <p:cNvSpPr>
            <a:spLocks noGrp="1"/>
          </p:cNvSpPr>
          <p:nvPr>
            <p:ph sz="half" idx="2"/>
          </p:nvPr>
        </p:nvSpPr>
        <p:spPr/>
        <p:txBody>
          <a:bodyPr/>
          <a:lstStyle/>
          <a:p>
            <a:r>
              <a:rPr lang="fr-BE" dirty="0"/>
              <a:t>Exemples :</a:t>
            </a:r>
          </a:p>
          <a:p>
            <a:pPr marL="457200" lvl="1" indent="0">
              <a:buNone/>
            </a:pPr>
            <a:r>
              <a:rPr lang="fr-BE" dirty="0"/>
              <a:t>calc.exe</a:t>
            </a:r>
          </a:p>
          <a:p>
            <a:pPr marL="457200" lvl="1" indent="0">
              <a:buNone/>
            </a:pPr>
            <a:r>
              <a:rPr lang="fr-BE" dirty="0"/>
              <a:t>./home/test.txt</a:t>
            </a:r>
          </a:p>
          <a:p>
            <a:r>
              <a:rPr lang="fr-BE" dirty="0"/>
              <a:t>Donne le chemin à partir de l’endroit où on se trouve</a:t>
            </a:r>
            <a:endParaRPr lang="fr-FR" dirty="0"/>
          </a:p>
        </p:txBody>
      </p:sp>
      <p:sp>
        <p:nvSpPr>
          <p:cNvPr id="7" name="Espace réservé du numéro de diapositive 6">
            <a:extLst>
              <a:ext uri="{FF2B5EF4-FFF2-40B4-BE49-F238E27FC236}">
                <a16:creationId xmlns:a16="http://schemas.microsoft.com/office/drawing/2014/main" id="{3F5F8620-5AB8-D79A-7310-6F76AFD45583}"/>
              </a:ext>
            </a:extLst>
          </p:cNvPr>
          <p:cNvSpPr>
            <a:spLocks noGrp="1"/>
          </p:cNvSpPr>
          <p:nvPr>
            <p:ph type="sldNum" sz="quarter" idx="11"/>
          </p:nvPr>
        </p:nvSpPr>
        <p:spPr/>
        <p:txBody>
          <a:bodyPr/>
          <a:lstStyle/>
          <a:p>
            <a:fld id="{26DF9506-C750-44C3-8E12-610AD4C8F1FD}" type="slidenum">
              <a:rPr lang="fr-BE" smtClean="0"/>
              <a:t>15</a:t>
            </a:fld>
            <a:endParaRPr lang="fr-BE"/>
          </a:p>
        </p:txBody>
      </p:sp>
    </p:spTree>
    <p:extLst>
      <p:ext uri="{BB962C8B-B14F-4D97-AF65-F5344CB8AC3E}">
        <p14:creationId xmlns:p14="http://schemas.microsoft.com/office/powerpoint/2010/main" val="293399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FDF2E70-B891-4938-0D8E-989FDFF030F4}"/>
              </a:ext>
            </a:extLst>
          </p:cNvPr>
          <p:cNvSpPr>
            <a:spLocks noGrp="1"/>
          </p:cNvSpPr>
          <p:nvPr>
            <p:ph idx="1"/>
          </p:nvPr>
        </p:nvSpPr>
        <p:spPr/>
        <p:txBody>
          <a:bodyPr/>
          <a:lstStyle/>
          <a:p>
            <a:r>
              <a:rPr lang="fr-BE" dirty="0"/>
              <a:t>Flux de données</a:t>
            </a:r>
          </a:p>
          <a:p>
            <a:pPr marL="457200" lvl="1" indent="0">
              <a:buNone/>
            </a:pPr>
            <a:r>
              <a:rPr lang="fr-BE" dirty="0"/>
              <a:t>Méthode transparente et unifiée d’envoi et réception de données</a:t>
            </a:r>
          </a:p>
          <a:p>
            <a:endParaRPr lang="fr-BE" dirty="0"/>
          </a:p>
          <a:p>
            <a:r>
              <a:rPr lang="fr-BE" dirty="0"/>
              <a:t>Méthodes pour écrire dans un fichier</a:t>
            </a:r>
          </a:p>
          <a:p>
            <a:endParaRPr lang="fr-BE" dirty="0"/>
          </a:p>
          <a:p>
            <a:r>
              <a:rPr lang="fr-BE" dirty="0"/>
              <a:t>Méthodes pour lire un fichier</a:t>
            </a:r>
            <a:endParaRPr lang="fr-FR" dirty="0"/>
          </a:p>
        </p:txBody>
      </p:sp>
      <p:sp>
        <p:nvSpPr>
          <p:cNvPr id="3" name="Titre 2">
            <a:extLst>
              <a:ext uri="{FF2B5EF4-FFF2-40B4-BE49-F238E27FC236}">
                <a16:creationId xmlns:a16="http://schemas.microsoft.com/office/drawing/2014/main" id="{1CB8EACB-DB29-663E-5B4F-F10173C16EDC}"/>
              </a:ext>
            </a:extLst>
          </p:cNvPr>
          <p:cNvSpPr>
            <a:spLocks noGrp="1"/>
          </p:cNvSpPr>
          <p:nvPr>
            <p:ph type="title"/>
          </p:nvPr>
        </p:nvSpPr>
        <p:spPr/>
        <p:txBody>
          <a:bodyPr/>
          <a:lstStyle/>
          <a:p>
            <a:r>
              <a:rPr lang="fr-BE" dirty="0"/>
              <a:t>Et maintenant ?</a:t>
            </a:r>
            <a:endParaRPr lang="fr-FR" dirty="0"/>
          </a:p>
        </p:txBody>
      </p:sp>
      <p:sp>
        <p:nvSpPr>
          <p:cNvPr id="4" name="Espace réservé du numéro de diapositive 3">
            <a:extLst>
              <a:ext uri="{FF2B5EF4-FFF2-40B4-BE49-F238E27FC236}">
                <a16:creationId xmlns:a16="http://schemas.microsoft.com/office/drawing/2014/main" id="{85F86ACC-D91C-AF09-E8BD-0BC700B73A64}"/>
              </a:ext>
            </a:extLst>
          </p:cNvPr>
          <p:cNvSpPr>
            <a:spLocks noGrp="1"/>
          </p:cNvSpPr>
          <p:nvPr>
            <p:ph type="sldNum" sz="quarter" idx="10"/>
          </p:nvPr>
        </p:nvSpPr>
        <p:spPr/>
        <p:txBody>
          <a:bodyPr/>
          <a:lstStyle/>
          <a:p>
            <a:fld id="{26DF9506-C750-44C3-8E12-610AD4C8F1FD}" type="slidenum">
              <a:rPr lang="fr-BE" smtClean="0"/>
              <a:t>16</a:t>
            </a:fld>
            <a:endParaRPr lang="fr-BE"/>
          </a:p>
        </p:txBody>
      </p:sp>
    </p:spTree>
    <p:extLst>
      <p:ext uri="{BB962C8B-B14F-4D97-AF65-F5344CB8AC3E}">
        <p14:creationId xmlns:p14="http://schemas.microsoft.com/office/powerpoint/2010/main" val="169110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EBDFFA0-B19B-4431-F467-D528D5624F68}"/>
              </a:ext>
            </a:extLst>
          </p:cNvPr>
          <p:cNvSpPr>
            <a:spLocks noGrp="1"/>
          </p:cNvSpPr>
          <p:nvPr>
            <p:ph idx="1"/>
          </p:nvPr>
        </p:nvSpPr>
        <p:spPr/>
        <p:txBody>
          <a:bodyPr/>
          <a:lstStyle/>
          <a:p>
            <a:r>
              <a:rPr lang="fr-BE" dirty="0"/>
              <a:t>Plusieurs modes d’ouverture :</a:t>
            </a:r>
          </a:p>
          <a:p>
            <a:pPr lvl="1"/>
            <a:endParaRPr lang="fr-BE" dirty="0"/>
          </a:p>
          <a:p>
            <a:pPr lvl="1"/>
            <a:r>
              <a:rPr lang="fr-BE" dirty="0"/>
              <a:t>‘r’ – </a:t>
            </a:r>
            <a:r>
              <a:rPr lang="fr-BE" dirty="0" err="1"/>
              <a:t>read</a:t>
            </a:r>
            <a:r>
              <a:rPr lang="fr-BE" dirty="0"/>
              <a:t> : Permet de lire le fichier.</a:t>
            </a:r>
          </a:p>
          <a:p>
            <a:pPr lvl="1"/>
            <a:r>
              <a:rPr lang="fr-BE" dirty="0"/>
              <a:t>‘w’ – </a:t>
            </a:r>
            <a:r>
              <a:rPr lang="fr-BE" dirty="0" err="1"/>
              <a:t>write</a:t>
            </a:r>
            <a:r>
              <a:rPr lang="fr-BE" dirty="0"/>
              <a:t> : Permet d’écrire dans le fichier.</a:t>
            </a:r>
          </a:p>
          <a:p>
            <a:pPr lvl="1"/>
            <a:r>
              <a:rPr lang="fr-BE" dirty="0"/>
              <a:t>‘a’ – append : Permet d’écrire à la fin du fichier.</a:t>
            </a:r>
          </a:p>
          <a:p>
            <a:pPr lvl="1"/>
            <a:r>
              <a:rPr lang="fr-BE" dirty="0"/>
              <a:t>‘x’ – </a:t>
            </a:r>
            <a:r>
              <a:rPr lang="fr-BE" dirty="0" err="1"/>
              <a:t>create</a:t>
            </a:r>
            <a:r>
              <a:rPr lang="fr-BE" dirty="0"/>
              <a:t> : Crée un fichier spécifique.</a:t>
            </a:r>
          </a:p>
          <a:p>
            <a:endParaRPr lang="fr-BE" dirty="0"/>
          </a:p>
          <a:p>
            <a:r>
              <a:rPr lang="fr-FR" dirty="0"/>
              <a:t>Possibilité si on veut travailler en texte ou en binaire</a:t>
            </a:r>
          </a:p>
        </p:txBody>
      </p:sp>
      <p:sp>
        <p:nvSpPr>
          <p:cNvPr id="3" name="Titre 2">
            <a:extLst>
              <a:ext uri="{FF2B5EF4-FFF2-40B4-BE49-F238E27FC236}">
                <a16:creationId xmlns:a16="http://schemas.microsoft.com/office/drawing/2014/main" id="{EF6F20D2-0083-E192-A6AB-5FE557F159F1}"/>
              </a:ext>
            </a:extLst>
          </p:cNvPr>
          <p:cNvSpPr>
            <a:spLocks noGrp="1"/>
          </p:cNvSpPr>
          <p:nvPr>
            <p:ph type="title"/>
          </p:nvPr>
        </p:nvSpPr>
        <p:spPr/>
        <p:txBody>
          <a:bodyPr/>
          <a:lstStyle/>
          <a:p>
            <a:r>
              <a:rPr lang="fr-BE" dirty="0"/>
              <a:t>Ouvrir un fichier</a:t>
            </a:r>
            <a:endParaRPr lang="fr-FR" dirty="0"/>
          </a:p>
        </p:txBody>
      </p:sp>
      <p:sp>
        <p:nvSpPr>
          <p:cNvPr id="4" name="Espace réservé du numéro de diapositive 3">
            <a:extLst>
              <a:ext uri="{FF2B5EF4-FFF2-40B4-BE49-F238E27FC236}">
                <a16:creationId xmlns:a16="http://schemas.microsoft.com/office/drawing/2014/main" id="{2C713650-0C08-4236-EC8E-39B42CEA802D}"/>
              </a:ext>
            </a:extLst>
          </p:cNvPr>
          <p:cNvSpPr>
            <a:spLocks noGrp="1"/>
          </p:cNvSpPr>
          <p:nvPr>
            <p:ph type="sldNum" sz="quarter" idx="10"/>
          </p:nvPr>
        </p:nvSpPr>
        <p:spPr/>
        <p:txBody>
          <a:bodyPr/>
          <a:lstStyle/>
          <a:p>
            <a:fld id="{26DF9506-C750-44C3-8E12-610AD4C8F1FD}" type="slidenum">
              <a:rPr lang="fr-BE" smtClean="0"/>
              <a:t>17</a:t>
            </a:fld>
            <a:endParaRPr lang="fr-BE"/>
          </a:p>
        </p:txBody>
      </p:sp>
    </p:spTree>
    <p:extLst>
      <p:ext uri="{BB962C8B-B14F-4D97-AF65-F5344CB8AC3E}">
        <p14:creationId xmlns:p14="http://schemas.microsoft.com/office/powerpoint/2010/main" val="359380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342C118B-439C-EC4E-C130-8E596A0BACB9}"/>
              </a:ext>
            </a:extLst>
          </p:cNvPr>
          <p:cNvPicPr>
            <a:picLocks noGrp="1" noChangeAspect="1"/>
          </p:cNvPicPr>
          <p:nvPr>
            <p:ph idx="1"/>
          </p:nvPr>
        </p:nvPicPr>
        <p:blipFill>
          <a:blip r:embed="rId2"/>
          <a:stretch>
            <a:fillRect/>
          </a:stretch>
        </p:blipFill>
        <p:spPr>
          <a:xfrm>
            <a:off x="823787" y="1976353"/>
            <a:ext cx="2857076" cy="1127793"/>
          </a:xfrm>
        </p:spPr>
      </p:pic>
      <p:sp>
        <p:nvSpPr>
          <p:cNvPr id="3" name="Titre 2">
            <a:extLst>
              <a:ext uri="{FF2B5EF4-FFF2-40B4-BE49-F238E27FC236}">
                <a16:creationId xmlns:a16="http://schemas.microsoft.com/office/drawing/2014/main" id="{7886A3C3-3083-6CCB-F5D6-AE42218FB9F3}"/>
              </a:ext>
            </a:extLst>
          </p:cNvPr>
          <p:cNvSpPr>
            <a:spLocks noGrp="1"/>
          </p:cNvSpPr>
          <p:nvPr>
            <p:ph type="title"/>
          </p:nvPr>
        </p:nvSpPr>
        <p:spPr/>
        <p:txBody>
          <a:bodyPr>
            <a:normAutofit/>
          </a:bodyPr>
          <a:lstStyle/>
          <a:p>
            <a:r>
              <a:rPr lang="fr-BE" dirty="0"/>
              <a:t>Exemples</a:t>
            </a:r>
            <a:endParaRPr lang="fr-FR" dirty="0"/>
          </a:p>
        </p:txBody>
      </p:sp>
      <p:sp>
        <p:nvSpPr>
          <p:cNvPr id="4" name="Espace réservé du numéro de diapositive 3">
            <a:extLst>
              <a:ext uri="{FF2B5EF4-FFF2-40B4-BE49-F238E27FC236}">
                <a16:creationId xmlns:a16="http://schemas.microsoft.com/office/drawing/2014/main" id="{E95E7009-0847-6510-A0CA-533516203434}"/>
              </a:ext>
            </a:extLst>
          </p:cNvPr>
          <p:cNvSpPr>
            <a:spLocks noGrp="1"/>
          </p:cNvSpPr>
          <p:nvPr>
            <p:ph type="sldNum" sz="quarter" idx="10"/>
          </p:nvPr>
        </p:nvSpPr>
        <p:spPr/>
        <p:txBody>
          <a:bodyPr/>
          <a:lstStyle/>
          <a:p>
            <a:fld id="{26DF9506-C750-44C3-8E12-610AD4C8F1FD}" type="slidenum">
              <a:rPr lang="fr-BE" smtClean="0"/>
              <a:t>18</a:t>
            </a:fld>
            <a:endParaRPr lang="fr-BE"/>
          </a:p>
        </p:txBody>
      </p:sp>
      <p:pic>
        <p:nvPicPr>
          <p:cNvPr id="8" name="Image 7">
            <a:extLst>
              <a:ext uri="{FF2B5EF4-FFF2-40B4-BE49-F238E27FC236}">
                <a16:creationId xmlns:a16="http://schemas.microsoft.com/office/drawing/2014/main" id="{0715C3FD-692E-5A87-83BB-F8F247F40370}"/>
              </a:ext>
            </a:extLst>
          </p:cNvPr>
          <p:cNvPicPr>
            <a:picLocks noChangeAspect="1"/>
          </p:cNvPicPr>
          <p:nvPr/>
        </p:nvPicPr>
        <p:blipFill>
          <a:blip r:embed="rId3"/>
          <a:stretch>
            <a:fillRect/>
          </a:stretch>
        </p:blipFill>
        <p:spPr>
          <a:xfrm>
            <a:off x="4168441" y="1976353"/>
            <a:ext cx="4006982" cy="1127793"/>
          </a:xfrm>
          <a:prstGeom prst="rect">
            <a:avLst/>
          </a:prstGeom>
        </p:spPr>
      </p:pic>
      <p:pic>
        <p:nvPicPr>
          <p:cNvPr id="10" name="Image 9">
            <a:extLst>
              <a:ext uri="{FF2B5EF4-FFF2-40B4-BE49-F238E27FC236}">
                <a16:creationId xmlns:a16="http://schemas.microsoft.com/office/drawing/2014/main" id="{9391453F-F4CC-F8B0-F88E-04BC86BA2E8D}"/>
              </a:ext>
            </a:extLst>
          </p:cNvPr>
          <p:cNvPicPr>
            <a:picLocks noChangeAspect="1"/>
          </p:cNvPicPr>
          <p:nvPr/>
        </p:nvPicPr>
        <p:blipFill>
          <a:blip r:embed="rId4"/>
          <a:stretch>
            <a:fillRect/>
          </a:stretch>
        </p:blipFill>
        <p:spPr>
          <a:xfrm>
            <a:off x="1664681" y="3406752"/>
            <a:ext cx="5007519" cy="2656827"/>
          </a:xfrm>
          <a:prstGeom prst="rect">
            <a:avLst/>
          </a:prstGeom>
        </p:spPr>
      </p:pic>
    </p:spTree>
    <p:extLst>
      <p:ext uri="{BB962C8B-B14F-4D97-AF65-F5344CB8AC3E}">
        <p14:creationId xmlns:p14="http://schemas.microsoft.com/office/powerpoint/2010/main" val="23248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90BBFFB-71D9-7E5C-12B8-49A41D57E980}"/>
              </a:ext>
            </a:extLst>
          </p:cNvPr>
          <p:cNvSpPr>
            <a:spLocks noGrp="1"/>
          </p:cNvSpPr>
          <p:nvPr>
            <p:ph idx="1"/>
          </p:nvPr>
        </p:nvSpPr>
        <p:spPr/>
        <p:txBody>
          <a:bodyPr/>
          <a:lstStyle/>
          <a:p>
            <a:r>
              <a:rPr lang="fr-BE" dirty="0"/>
              <a:t>IMPORTANT : Toujours fermer un fichier ouvert.</a:t>
            </a:r>
          </a:p>
          <a:p>
            <a:endParaRPr lang="fr-BE" dirty="0"/>
          </a:p>
          <a:p>
            <a:r>
              <a:rPr lang="fr-BE" dirty="0"/>
              <a:t>Plusieurs méthodes :</a:t>
            </a:r>
          </a:p>
          <a:p>
            <a:pPr lvl="1"/>
            <a:r>
              <a:rPr lang="fr-BE" dirty="0"/>
              <a:t>Tout stocker en mémoire vive puis tout réécrire ou</a:t>
            </a:r>
          </a:p>
          <a:p>
            <a:pPr lvl="1"/>
            <a:r>
              <a:rPr lang="fr-BE" dirty="0"/>
              <a:t>Ecrire au fur et à mesure du programme</a:t>
            </a:r>
          </a:p>
          <a:p>
            <a:pPr lvl="1"/>
            <a:endParaRPr lang="fr-BE" dirty="0"/>
          </a:p>
          <a:p>
            <a:r>
              <a:rPr lang="fr-BE" dirty="0"/>
              <a:t>On préfère la première option</a:t>
            </a:r>
          </a:p>
          <a:p>
            <a:endParaRPr lang="fr-BE" dirty="0"/>
          </a:p>
          <a:p>
            <a:endParaRPr lang="fr-FR" dirty="0"/>
          </a:p>
          <a:p>
            <a:endParaRPr lang="fr-BE" dirty="0"/>
          </a:p>
        </p:txBody>
      </p:sp>
      <p:sp>
        <p:nvSpPr>
          <p:cNvPr id="3" name="Titre 2">
            <a:extLst>
              <a:ext uri="{FF2B5EF4-FFF2-40B4-BE49-F238E27FC236}">
                <a16:creationId xmlns:a16="http://schemas.microsoft.com/office/drawing/2014/main" id="{325E7981-1493-7C1F-A5BD-2C345A5A6911}"/>
              </a:ext>
            </a:extLst>
          </p:cNvPr>
          <p:cNvSpPr>
            <a:spLocks noGrp="1"/>
          </p:cNvSpPr>
          <p:nvPr>
            <p:ph type="title"/>
          </p:nvPr>
        </p:nvSpPr>
        <p:spPr/>
        <p:txBody>
          <a:bodyPr>
            <a:normAutofit fontScale="90000"/>
          </a:bodyPr>
          <a:lstStyle/>
          <a:p>
            <a:r>
              <a:rPr lang="fr-BE" dirty="0"/>
              <a:t>Stratégie d’utilisation</a:t>
            </a:r>
            <a:endParaRPr lang="fr-FR" dirty="0"/>
          </a:p>
        </p:txBody>
      </p:sp>
      <p:sp>
        <p:nvSpPr>
          <p:cNvPr id="4" name="Espace réservé du numéro de diapositive 3">
            <a:extLst>
              <a:ext uri="{FF2B5EF4-FFF2-40B4-BE49-F238E27FC236}">
                <a16:creationId xmlns:a16="http://schemas.microsoft.com/office/drawing/2014/main" id="{812E7048-0E42-4325-47A0-C074F9A1DF6E}"/>
              </a:ext>
            </a:extLst>
          </p:cNvPr>
          <p:cNvSpPr>
            <a:spLocks noGrp="1"/>
          </p:cNvSpPr>
          <p:nvPr>
            <p:ph type="sldNum" sz="quarter" idx="10"/>
          </p:nvPr>
        </p:nvSpPr>
        <p:spPr/>
        <p:txBody>
          <a:bodyPr/>
          <a:lstStyle/>
          <a:p>
            <a:fld id="{26DF9506-C750-44C3-8E12-610AD4C8F1FD}" type="slidenum">
              <a:rPr lang="fr-BE" smtClean="0"/>
              <a:t>19</a:t>
            </a:fld>
            <a:endParaRPr lang="fr-BE"/>
          </a:p>
        </p:txBody>
      </p:sp>
    </p:spTree>
    <p:extLst>
      <p:ext uri="{BB962C8B-B14F-4D97-AF65-F5344CB8AC3E}">
        <p14:creationId xmlns:p14="http://schemas.microsoft.com/office/powerpoint/2010/main" val="46165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5DD283A-AC74-4449-8FF6-BF44F6E0126B}"/>
              </a:ext>
            </a:extLst>
          </p:cNvPr>
          <p:cNvSpPr>
            <a:spLocks noGrp="1"/>
          </p:cNvSpPr>
          <p:nvPr>
            <p:ph idx="1"/>
          </p:nvPr>
        </p:nvSpPr>
        <p:spPr/>
        <p:txBody>
          <a:bodyPr/>
          <a:lstStyle/>
          <a:p>
            <a:r>
              <a:rPr lang="fr-BE" dirty="0"/>
              <a:t>Algorithme</a:t>
            </a:r>
          </a:p>
          <a:p>
            <a:pPr marL="457200" lvl="1" indent="0">
              <a:buNone/>
            </a:pPr>
            <a:r>
              <a:rPr lang="fr-BE" dirty="0"/>
              <a:t>1. On va calculer la taille de la liste. Et réduire cette taille de 1 tant qu’elle est plus grande que 1. On va définir la taille en cours comme étant c</a:t>
            </a:r>
          </a:p>
          <a:p>
            <a:pPr marL="457200" lvl="1" indent="0">
              <a:buNone/>
            </a:pPr>
            <a:endParaRPr lang="fr-BE" dirty="0"/>
          </a:p>
          <a:p>
            <a:pPr marL="457200" lvl="1" indent="0">
              <a:buNone/>
            </a:pPr>
            <a:r>
              <a:rPr lang="fr-BE" dirty="0"/>
              <a:t>2. Pour chaque c on va  :</a:t>
            </a:r>
          </a:p>
          <a:p>
            <a:pPr marL="457200" lvl="1" indent="0">
              <a:buNone/>
            </a:pPr>
            <a:r>
              <a:rPr lang="fr-BE" dirty="0"/>
              <a:t>	a. Trouver l’index (</a:t>
            </a:r>
            <a:r>
              <a:rPr lang="fr-BE" dirty="0" err="1"/>
              <a:t>mid</a:t>
            </a:r>
            <a:r>
              <a:rPr lang="fr-BE" dirty="0"/>
              <a:t>) de l’élément le plus grand de la 	sous-liste</a:t>
            </a:r>
          </a:p>
          <a:p>
            <a:pPr marL="457200" lvl="1" indent="0">
              <a:buNone/>
            </a:pPr>
            <a:r>
              <a:rPr lang="fr-BE" dirty="0"/>
              <a:t>	b. Flip la liste jusque </a:t>
            </a:r>
            <a:r>
              <a:rPr lang="fr-BE" dirty="0" err="1"/>
              <a:t>mid</a:t>
            </a:r>
            <a:endParaRPr lang="fr-BE" dirty="0"/>
          </a:p>
          <a:p>
            <a:pPr marL="457200" lvl="1" indent="0">
              <a:buNone/>
            </a:pPr>
            <a:r>
              <a:rPr lang="fr-BE" dirty="0"/>
              <a:t>	c. Flip la liste jusque c</a:t>
            </a:r>
          </a:p>
          <a:p>
            <a:pPr marL="0" indent="0">
              <a:buNone/>
            </a:pPr>
            <a:endParaRPr lang="fr-BE" dirty="0"/>
          </a:p>
        </p:txBody>
      </p:sp>
      <p:sp>
        <p:nvSpPr>
          <p:cNvPr id="3" name="Titre 2">
            <a:extLst>
              <a:ext uri="{FF2B5EF4-FFF2-40B4-BE49-F238E27FC236}">
                <a16:creationId xmlns:a16="http://schemas.microsoft.com/office/drawing/2014/main" id="{AEBAAEBD-BB7C-4B0B-B5C5-3C110EA95C11}"/>
              </a:ext>
            </a:extLst>
          </p:cNvPr>
          <p:cNvSpPr>
            <a:spLocks noGrp="1"/>
          </p:cNvSpPr>
          <p:nvPr>
            <p:ph type="title"/>
          </p:nvPr>
        </p:nvSpPr>
        <p:spPr/>
        <p:txBody>
          <a:bodyPr/>
          <a:lstStyle/>
          <a:p>
            <a:r>
              <a:rPr lang="fr-BE" dirty="0"/>
              <a:t>Correction</a:t>
            </a:r>
          </a:p>
        </p:txBody>
      </p:sp>
      <p:sp>
        <p:nvSpPr>
          <p:cNvPr id="4" name="Espace réservé du numéro de diapositive 3">
            <a:extLst>
              <a:ext uri="{FF2B5EF4-FFF2-40B4-BE49-F238E27FC236}">
                <a16:creationId xmlns:a16="http://schemas.microsoft.com/office/drawing/2014/main" id="{CFB113DF-2DD5-4F3B-A071-B227DB50FBC3}"/>
              </a:ext>
            </a:extLst>
          </p:cNvPr>
          <p:cNvSpPr>
            <a:spLocks noGrp="1"/>
          </p:cNvSpPr>
          <p:nvPr>
            <p:ph type="sldNum" sz="quarter" idx="10"/>
          </p:nvPr>
        </p:nvSpPr>
        <p:spPr/>
        <p:txBody>
          <a:bodyPr/>
          <a:lstStyle/>
          <a:p>
            <a:fld id="{26DF9506-C750-44C3-8E12-610AD4C8F1FD}" type="slidenum">
              <a:rPr lang="fr-BE" smtClean="0"/>
              <a:t>2</a:t>
            </a:fld>
            <a:endParaRPr lang="fr-BE"/>
          </a:p>
        </p:txBody>
      </p:sp>
    </p:spTree>
    <p:extLst>
      <p:ext uri="{BB962C8B-B14F-4D97-AF65-F5344CB8AC3E}">
        <p14:creationId xmlns:p14="http://schemas.microsoft.com/office/powerpoint/2010/main" val="19800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0D9CA47-24EA-35A6-9084-CBC9C36AB5EE}"/>
              </a:ext>
            </a:extLst>
          </p:cNvPr>
          <p:cNvSpPr>
            <a:spLocks noGrp="1"/>
          </p:cNvSpPr>
          <p:nvPr>
            <p:ph type="title"/>
          </p:nvPr>
        </p:nvSpPr>
        <p:spPr/>
        <p:txBody>
          <a:bodyPr/>
          <a:lstStyle/>
          <a:p>
            <a:r>
              <a:rPr lang="fr-BE" dirty="0"/>
              <a:t>Erreur</a:t>
            </a:r>
            <a:endParaRPr lang="fr-FR" dirty="0"/>
          </a:p>
        </p:txBody>
      </p:sp>
      <p:sp>
        <p:nvSpPr>
          <p:cNvPr id="4" name="Espace réservé du numéro de diapositive 3">
            <a:extLst>
              <a:ext uri="{FF2B5EF4-FFF2-40B4-BE49-F238E27FC236}">
                <a16:creationId xmlns:a16="http://schemas.microsoft.com/office/drawing/2014/main" id="{4E844DFD-4987-8AF0-09E8-75FAB55C617C}"/>
              </a:ext>
            </a:extLst>
          </p:cNvPr>
          <p:cNvSpPr>
            <a:spLocks noGrp="1"/>
          </p:cNvSpPr>
          <p:nvPr>
            <p:ph type="sldNum" sz="quarter" idx="10"/>
          </p:nvPr>
        </p:nvSpPr>
        <p:spPr/>
        <p:txBody>
          <a:bodyPr/>
          <a:lstStyle/>
          <a:p>
            <a:fld id="{26DF9506-C750-44C3-8E12-610AD4C8F1FD}" type="slidenum">
              <a:rPr lang="fr-BE" smtClean="0"/>
              <a:t>20</a:t>
            </a:fld>
            <a:endParaRPr lang="fr-BE"/>
          </a:p>
        </p:txBody>
      </p:sp>
      <p:pic>
        <p:nvPicPr>
          <p:cNvPr id="5" name="Espace réservé du contenu 5">
            <a:extLst>
              <a:ext uri="{FF2B5EF4-FFF2-40B4-BE49-F238E27FC236}">
                <a16:creationId xmlns:a16="http://schemas.microsoft.com/office/drawing/2014/main" id="{F2E7151E-D6D9-C680-5452-EB8402B62433}"/>
              </a:ext>
            </a:extLst>
          </p:cNvPr>
          <p:cNvPicPr>
            <a:picLocks noGrp="1" noChangeAspect="1"/>
          </p:cNvPicPr>
          <p:nvPr>
            <p:ph idx="1"/>
          </p:nvPr>
        </p:nvPicPr>
        <p:blipFill>
          <a:blip r:embed="rId2"/>
          <a:stretch>
            <a:fillRect/>
          </a:stretch>
        </p:blipFill>
        <p:spPr>
          <a:xfrm>
            <a:off x="890337" y="2104575"/>
            <a:ext cx="2578393" cy="1017787"/>
          </a:xfrm>
        </p:spPr>
      </p:pic>
      <p:cxnSp>
        <p:nvCxnSpPr>
          <p:cNvPr id="7" name="Connecteur droit avec flèche 6">
            <a:extLst>
              <a:ext uri="{FF2B5EF4-FFF2-40B4-BE49-F238E27FC236}">
                <a16:creationId xmlns:a16="http://schemas.microsoft.com/office/drawing/2014/main" id="{21728BD5-9CB9-BAE3-1712-BDB84C4DF37F}"/>
              </a:ext>
            </a:extLst>
          </p:cNvPr>
          <p:cNvCxnSpPr/>
          <p:nvPr/>
        </p:nvCxnSpPr>
        <p:spPr>
          <a:xfrm>
            <a:off x="3396540" y="2221832"/>
            <a:ext cx="1801102" cy="0"/>
          </a:xfrm>
          <a:prstGeom prst="straightConnector1">
            <a:avLst/>
          </a:prstGeom>
          <a:ln>
            <a:solidFill>
              <a:srgbClr val="C91317"/>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09908EC7-A1BC-D24C-FDD5-6C7B7A7A54F4}"/>
              </a:ext>
            </a:extLst>
          </p:cNvPr>
          <p:cNvSpPr txBox="1"/>
          <p:nvPr/>
        </p:nvSpPr>
        <p:spPr>
          <a:xfrm>
            <a:off x="5277853" y="2037166"/>
            <a:ext cx="2711116" cy="369332"/>
          </a:xfrm>
          <a:prstGeom prst="rect">
            <a:avLst/>
          </a:prstGeom>
          <a:noFill/>
        </p:spPr>
        <p:txBody>
          <a:bodyPr wrap="square" rtlCol="0">
            <a:spAutoFit/>
          </a:bodyPr>
          <a:lstStyle/>
          <a:p>
            <a:r>
              <a:rPr lang="fr-BE" dirty="0"/>
              <a:t>Si myfile.txt n’existe pas</a:t>
            </a:r>
            <a:endParaRPr lang="fr-FR" dirty="0"/>
          </a:p>
        </p:txBody>
      </p:sp>
      <p:sp>
        <p:nvSpPr>
          <p:cNvPr id="9" name="Flèche : bas 8">
            <a:extLst>
              <a:ext uri="{FF2B5EF4-FFF2-40B4-BE49-F238E27FC236}">
                <a16:creationId xmlns:a16="http://schemas.microsoft.com/office/drawing/2014/main" id="{E30B1267-FF31-5DFF-3F42-771AFDFD984F}"/>
              </a:ext>
            </a:extLst>
          </p:cNvPr>
          <p:cNvSpPr/>
          <p:nvPr/>
        </p:nvSpPr>
        <p:spPr>
          <a:xfrm>
            <a:off x="4319601" y="3473298"/>
            <a:ext cx="505327" cy="1006642"/>
          </a:xfrm>
          <a:prstGeom prst="downArrow">
            <a:avLst/>
          </a:prstGeom>
          <a:solidFill>
            <a:srgbClr val="C9131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DDB1D7E6-E0E3-5578-5E0D-1AE12C0A99F1}"/>
              </a:ext>
            </a:extLst>
          </p:cNvPr>
          <p:cNvSpPr txBox="1"/>
          <p:nvPr/>
        </p:nvSpPr>
        <p:spPr>
          <a:xfrm>
            <a:off x="4815366" y="3717295"/>
            <a:ext cx="293670" cy="369332"/>
          </a:xfrm>
          <a:prstGeom prst="rect">
            <a:avLst/>
          </a:prstGeom>
          <a:noFill/>
        </p:spPr>
        <p:txBody>
          <a:bodyPr wrap="none" rtlCol="0">
            <a:spAutoFit/>
          </a:bodyPr>
          <a:lstStyle/>
          <a:p>
            <a:r>
              <a:rPr lang="fr-BE" dirty="0"/>
              <a:t>?</a:t>
            </a:r>
            <a:endParaRPr lang="fr-FR" dirty="0"/>
          </a:p>
        </p:txBody>
      </p:sp>
      <p:sp>
        <p:nvSpPr>
          <p:cNvPr id="11" name="ZoneTexte 10">
            <a:extLst>
              <a:ext uri="{FF2B5EF4-FFF2-40B4-BE49-F238E27FC236}">
                <a16:creationId xmlns:a16="http://schemas.microsoft.com/office/drawing/2014/main" id="{1F646474-B9AD-A282-2F9D-880A9EA281AB}"/>
              </a:ext>
            </a:extLst>
          </p:cNvPr>
          <p:cNvSpPr txBox="1"/>
          <p:nvPr/>
        </p:nvSpPr>
        <p:spPr>
          <a:xfrm>
            <a:off x="3862511" y="4935758"/>
            <a:ext cx="1418978" cy="646331"/>
          </a:xfrm>
          <a:prstGeom prst="rect">
            <a:avLst/>
          </a:prstGeom>
          <a:noFill/>
        </p:spPr>
        <p:txBody>
          <a:bodyPr wrap="none" rtlCol="0">
            <a:spAutoFit/>
          </a:bodyPr>
          <a:lstStyle/>
          <a:p>
            <a:r>
              <a:rPr lang="fr-BE" sz="3600" dirty="0"/>
              <a:t>Erreur</a:t>
            </a:r>
            <a:endParaRPr lang="fr-FR" sz="3600" dirty="0"/>
          </a:p>
        </p:txBody>
      </p:sp>
    </p:spTree>
    <p:extLst>
      <p:ext uri="{BB962C8B-B14F-4D97-AF65-F5344CB8AC3E}">
        <p14:creationId xmlns:p14="http://schemas.microsoft.com/office/powerpoint/2010/main" val="81308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3F80389-5BF6-197F-F77E-8DA602F5FCFE}"/>
              </a:ext>
            </a:extLst>
          </p:cNvPr>
          <p:cNvSpPr>
            <a:spLocks noGrp="1"/>
          </p:cNvSpPr>
          <p:nvPr>
            <p:ph type="title"/>
          </p:nvPr>
        </p:nvSpPr>
        <p:spPr/>
        <p:txBody>
          <a:bodyPr>
            <a:normAutofit/>
          </a:bodyPr>
          <a:lstStyle/>
          <a:p>
            <a:r>
              <a:rPr lang="fr-BE" dirty="0"/>
              <a:t>Gestion des erreurs</a:t>
            </a:r>
            <a:endParaRPr lang="fr-FR" dirty="0"/>
          </a:p>
        </p:txBody>
      </p:sp>
      <p:sp>
        <p:nvSpPr>
          <p:cNvPr id="4" name="Espace réservé du numéro de diapositive 3">
            <a:extLst>
              <a:ext uri="{FF2B5EF4-FFF2-40B4-BE49-F238E27FC236}">
                <a16:creationId xmlns:a16="http://schemas.microsoft.com/office/drawing/2014/main" id="{2329A4CA-D981-D14D-3DD8-7417F7BE28BE}"/>
              </a:ext>
            </a:extLst>
          </p:cNvPr>
          <p:cNvSpPr>
            <a:spLocks noGrp="1"/>
          </p:cNvSpPr>
          <p:nvPr>
            <p:ph type="sldNum" sz="quarter" idx="10"/>
          </p:nvPr>
        </p:nvSpPr>
        <p:spPr/>
        <p:txBody>
          <a:bodyPr/>
          <a:lstStyle/>
          <a:p>
            <a:fld id="{26DF9506-C750-44C3-8E12-610AD4C8F1FD}" type="slidenum">
              <a:rPr lang="fr-BE" smtClean="0"/>
              <a:t>21</a:t>
            </a:fld>
            <a:endParaRPr lang="fr-BE"/>
          </a:p>
        </p:txBody>
      </p:sp>
      <p:sp>
        <p:nvSpPr>
          <p:cNvPr id="5" name="Espace réservé du contenu 1">
            <a:extLst>
              <a:ext uri="{FF2B5EF4-FFF2-40B4-BE49-F238E27FC236}">
                <a16:creationId xmlns:a16="http://schemas.microsoft.com/office/drawing/2014/main" id="{D1013ACD-1439-9C63-8AA5-543E5E6DD946}"/>
              </a:ext>
            </a:extLst>
          </p:cNvPr>
          <p:cNvSpPr>
            <a:spLocks noGrp="1"/>
          </p:cNvSpPr>
          <p:nvPr>
            <p:ph idx="1"/>
          </p:nvPr>
        </p:nvSpPr>
        <p:spPr>
          <a:xfrm>
            <a:off x="319088" y="1898650"/>
            <a:ext cx="8539162" cy="4076700"/>
          </a:xfrm>
        </p:spPr>
        <p:txBody>
          <a:bodyPr/>
          <a:lstStyle/>
          <a:p>
            <a:r>
              <a:rPr lang="fr-BE" dirty="0"/>
              <a:t>S’assurer que le script ne plante pas</a:t>
            </a:r>
          </a:p>
          <a:p>
            <a:endParaRPr lang="fr-BE" dirty="0"/>
          </a:p>
          <a:p>
            <a:r>
              <a:rPr lang="fr-BE" dirty="0"/>
              <a:t>Passe par la gestion d’exceptions telles que :</a:t>
            </a:r>
          </a:p>
          <a:p>
            <a:pPr lvl="1">
              <a:buFontTx/>
              <a:buChar char="-"/>
            </a:pPr>
            <a:r>
              <a:rPr lang="fr-BE" dirty="0" err="1"/>
              <a:t>TypeError</a:t>
            </a:r>
            <a:endParaRPr lang="fr-BE" dirty="0"/>
          </a:p>
          <a:p>
            <a:pPr lvl="1">
              <a:buFontTx/>
              <a:buChar char="-"/>
            </a:pPr>
            <a:r>
              <a:rPr lang="fr-BE" dirty="0" err="1"/>
              <a:t>AttributeError</a:t>
            </a:r>
            <a:endParaRPr lang="fr-BE" dirty="0"/>
          </a:p>
          <a:p>
            <a:pPr lvl="1">
              <a:buFontTx/>
              <a:buChar char="-"/>
            </a:pPr>
            <a:r>
              <a:rPr lang="fr-BE" dirty="0" err="1"/>
              <a:t>ValueError</a:t>
            </a:r>
            <a:endParaRPr lang="fr-BE" dirty="0"/>
          </a:p>
          <a:p>
            <a:pPr lvl="1">
              <a:buFontTx/>
              <a:buChar char="-"/>
            </a:pPr>
            <a:r>
              <a:rPr lang="fr-BE" dirty="0" err="1"/>
              <a:t>FileNotFoundError</a:t>
            </a:r>
            <a:endParaRPr lang="fr-BE" dirty="0"/>
          </a:p>
          <a:p>
            <a:pPr lvl="1">
              <a:buFontTx/>
              <a:buChar char="-"/>
            </a:pPr>
            <a:r>
              <a:rPr lang="fr-BE" dirty="0"/>
              <a:t>…</a:t>
            </a:r>
          </a:p>
          <a:p>
            <a:pPr marL="457200" lvl="1" indent="0">
              <a:buNone/>
            </a:pPr>
            <a:endParaRPr lang="fr-BE" dirty="0"/>
          </a:p>
        </p:txBody>
      </p:sp>
    </p:spTree>
    <p:extLst>
      <p:ext uri="{BB962C8B-B14F-4D97-AF65-F5344CB8AC3E}">
        <p14:creationId xmlns:p14="http://schemas.microsoft.com/office/powerpoint/2010/main" val="14186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E2FC55A-D7E7-F498-5DF4-6D8A42B5EED5}"/>
              </a:ext>
            </a:extLst>
          </p:cNvPr>
          <p:cNvSpPr>
            <a:spLocks noGrp="1"/>
          </p:cNvSpPr>
          <p:nvPr>
            <p:ph idx="1"/>
          </p:nvPr>
        </p:nvSpPr>
        <p:spPr/>
        <p:txBody>
          <a:bodyPr/>
          <a:lstStyle/>
          <a:p>
            <a:endParaRPr lang="fr-BE" dirty="0"/>
          </a:p>
          <a:p>
            <a:r>
              <a:rPr lang="fr-BE" dirty="0"/>
              <a:t>Utilisation d’une structure de programmation « défensive »</a:t>
            </a:r>
          </a:p>
          <a:p>
            <a:pPr marL="0" indent="0">
              <a:buNone/>
            </a:pPr>
            <a:endParaRPr lang="fr-BE" dirty="0"/>
          </a:p>
          <a:p>
            <a:r>
              <a:rPr lang="fr-BE" dirty="0"/>
              <a:t>Try…</a:t>
            </a:r>
            <a:r>
              <a:rPr lang="fr-BE" dirty="0" err="1"/>
              <a:t>Except</a:t>
            </a:r>
            <a:r>
              <a:rPr lang="fr-BE" dirty="0"/>
              <a:t> (Python) Try…Catch (dans d’autres langages)</a:t>
            </a:r>
          </a:p>
          <a:p>
            <a:endParaRPr lang="fr-BE" dirty="0"/>
          </a:p>
          <a:p>
            <a:r>
              <a:rPr lang="fr-BE" dirty="0"/>
              <a:t>Peut y avoir plusieurs </a:t>
            </a:r>
            <a:r>
              <a:rPr lang="fr-BE" dirty="0" err="1"/>
              <a:t>except</a:t>
            </a:r>
            <a:r>
              <a:rPr lang="fr-BE" dirty="0"/>
              <a:t>/catch</a:t>
            </a:r>
          </a:p>
          <a:p>
            <a:pPr marL="0" indent="0">
              <a:buNone/>
            </a:pPr>
            <a:endParaRPr lang="fr-BE" dirty="0"/>
          </a:p>
        </p:txBody>
      </p:sp>
      <p:sp>
        <p:nvSpPr>
          <p:cNvPr id="3" name="Titre 2">
            <a:extLst>
              <a:ext uri="{FF2B5EF4-FFF2-40B4-BE49-F238E27FC236}">
                <a16:creationId xmlns:a16="http://schemas.microsoft.com/office/drawing/2014/main" id="{9049E0FB-FBBE-58E8-58AF-0F387B5F5130}"/>
              </a:ext>
            </a:extLst>
          </p:cNvPr>
          <p:cNvSpPr>
            <a:spLocks noGrp="1"/>
          </p:cNvSpPr>
          <p:nvPr>
            <p:ph type="title"/>
          </p:nvPr>
        </p:nvSpPr>
        <p:spPr/>
        <p:txBody>
          <a:bodyPr>
            <a:normAutofit/>
          </a:bodyPr>
          <a:lstStyle/>
          <a:p>
            <a:r>
              <a:rPr lang="fr-BE" dirty="0"/>
              <a:t>Gestion des erreurs</a:t>
            </a:r>
            <a:endParaRPr lang="fr-FR" dirty="0"/>
          </a:p>
        </p:txBody>
      </p:sp>
      <p:sp>
        <p:nvSpPr>
          <p:cNvPr id="4" name="Espace réservé du numéro de diapositive 3">
            <a:extLst>
              <a:ext uri="{FF2B5EF4-FFF2-40B4-BE49-F238E27FC236}">
                <a16:creationId xmlns:a16="http://schemas.microsoft.com/office/drawing/2014/main" id="{9405A324-34C4-8A54-7DEB-9BAB0B5AF5DD}"/>
              </a:ext>
            </a:extLst>
          </p:cNvPr>
          <p:cNvSpPr>
            <a:spLocks noGrp="1"/>
          </p:cNvSpPr>
          <p:nvPr>
            <p:ph type="sldNum" sz="quarter" idx="10"/>
          </p:nvPr>
        </p:nvSpPr>
        <p:spPr/>
        <p:txBody>
          <a:bodyPr/>
          <a:lstStyle/>
          <a:p>
            <a:fld id="{26DF9506-C750-44C3-8E12-610AD4C8F1FD}" type="slidenum">
              <a:rPr lang="fr-BE" smtClean="0"/>
              <a:t>22</a:t>
            </a:fld>
            <a:endParaRPr lang="fr-BE"/>
          </a:p>
        </p:txBody>
      </p:sp>
    </p:spTree>
    <p:extLst>
      <p:ext uri="{BB962C8B-B14F-4D97-AF65-F5344CB8AC3E}">
        <p14:creationId xmlns:p14="http://schemas.microsoft.com/office/powerpoint/2010/main" val="19677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ED507BCB-5245-23CD-76FD-E0B280DBDDA0}"/>
              </a:ext>
            </a:extLst>
          </p:cNvPr>
          <p:cNvPicPr>
            <a:picLocks noGrp="1" noChangeAspect="1"/>
          </p:cNvPicPr>
          <p:nvPr>
            <p:ph idx="1"/>
          </p:nvPr>
        </p:nvPicPr>
        <p:blipFill>
          <a:blip r:embed="rId2"/>
          <a:stretch>
            <a:fillRect/>
          </a:stretch>
        </p:blipFill>
        <p:spPr>
          <a:xfrm>
            <a:off x="1487717" y="1499102"/>
            <a:ext cx="6168565" cy="1730207"/>
          </a:xfrm>
        </p:spPr>
      </p:pic>
      <p:sp>
        <p:nvSpPr>
          <p:cNvPr id="3" name="Titre 2">
            <a:extLst>
              <a:ext uri="{FF2B5EF4-FFF2-40B4-BE49-F238E27FC236}">
                <a16:creationId xmlns:a16="http://schemas.microsoft.com/office/drawing/2014/main" id="{73313EE3-234F-F43F-2A39-28E620331693}"/>
              </a:ext>
            </a:extLst>
          </p:cNvPr>
          <p:cNvSpPr>
            <a:spLocks noGrp="1"/>
          </p:cNvSpPr>
          <p:nvPr>
            <p:ph type="title"/>
          </p:nvPr>
        </p:nvSpPr>
        <p:spPr/>
        <p:txBody>
          <a:bodyPr/>
          <a:lstStyle/>
          <a:p>
            <a:r>
              <a:rPr lang="fr-BE" dirty="0"/>
              <a:t>Gestion des erreurs</a:t>
            </a:r>
            <a:endParaRPr lang="fr-FR" dirty="0"/>
          </a:p>
        </p:txBody>
      </p:sp>
      <p:sp>
        <p:nvSpPr>
          <p:cNvPr id="4" name="Espace réservé du numéro de diapositive 3">
            <a:extLst>
              <a:ext uri="{FF2B5EF4-FFF2-40B4-BE49-F238E27FC236}">
                <a16:creationId xmlns:a16="http://schemas.microsoft.com/office/drawing/2014/main" id="{E949512E-1642-27AF-80ED-07E0F5E0389D}"/>
              </a:ext>
            </a:extLst>
          </p:cNvPr>
          <p:cNvSpPr>
            <a:spLocks noGrp="1"/>
          </p:cNvSpPr>
          <p:nvPr>
            <p:ph type="sldNum" sz="quarter" idx="10"/>
          </p:nvPr>
        </p:nvSpPr>
        <p:spPr/>
        <p:txBody>
          <a:bodyPr/>
          <a:lstStyle/>
          <a:p>
            <a:fld id="{26DF9506-C750-44C3-8E12-610AD4C8F1FD}" type="slidenum">
              <a:rPr lang="fr-BE" smtClean="0"/>
              <a:t>23</a:t>
            </a:fld>
            <a:endParaRPr lang="fr-BE"/>
          </a:p>
        </p:txBody>
      </p:sp>
      <p:pic>
        <p:nvPicPr>
          <p:cNvPr id="8" name="Image 7">
            <a:extLst>
              <a:ext uri="{FF2B5EF4-FFF2-40B4-BE49-F238E27FC236}">
                <a16:creationId xmlns:a16="http://schemas.microsoft.com/office/drawing/2014/main" id="{FBB5B7E8-A0EE-6966-6028-E71719F944DB}"/>
              </a:ext>
            </a:extLst>
          </p:cNvPr>
          <p:cNvPicPr>
            <a:picLocks noChangeAspect="1"/>
          </p:cNvPicPr>
          <p:nvPr/>
        </p:nvPicPr>
        <p:blipFill>
          <a:blip r:embed="rId3"/>
          <a:stretch>
            <a:fillRect/>
          </a:stretch>
        </p:blipFill>
        <p:spPr>
          <a:xfrm>
            <a:off x="2722895" y="3628692"/>
            <a:ext cx="3698208" cy="1849104"/>
          </a:xfrm>
          <a:prstGeom prst="rect">
            <a:avLst/>
          </a:prstGeom>
        </p:spPr>
      </p:pic>
    </p:spTree>
    <p:extLst>
      <p:ext uri="{BB962C8B-B14F-4D97-AF65-F5344CB8AC3E}">
        <p14:creationId xmlns:p14="http://schemas.microsoft.com/office/powerpoint/2010/main" val="3999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373A6CB-A7DF-A760-F924-826577537426}"/>
              </a:ext>
            </a:extLst>
          </p:cNvPr>
          <p:cNvSpPr>
            <a:spLocks noGrp="1"/>
          </p:cNvSpPr>
          <p:nvPr>
            <p:ph idx="1"/>
          </p:nvPr>
        </p:nvSpPr>
        <p:spPr/>
        <p:txBody>
          <a:bodyPr/>
          <a:lstStyle/>
          <a:p>
            <a:r>
              <a:rPr lang="fr-BE" dirty="0"/>
              <a:t>Structure générale</a:t>
            </a:r>
          </a:p>
          <a:p>
            <a:endParaRPr lang="fr-FR" dirty="0"/>
          </a:p>
        </p:txBody>
      </p:sp>
      <p:sp>
        <p:nvSpPr>
          <p:cNvPr id="3" name="Titre 2">
            <a:extLst>
              <a:ext uri="{FF2B5EF4-FFF2-40B4-BE49-F238E27FC236}">
                <a16:creationId xmlns:a16="http://schemas.microsoft.com/office/drawing/2014/main" id="{C06E97BD-363A-6E21-3E24-022BCE6BC4F9}"/>
              </a:ext>
            </a:extLst>
          </p:cNvPr>
          <p:cNvSpPr>
            <a:spLocks noGrp="1"/>
          </p:cNvSpPr>
          <p:nvPr>
            <p:ph type="title"/>
          </p:nvPr>
        </p:nvSpPr>
        <p:spPr/>
        <p:txBody>
          <a:bodyPr/>
          <a:lstStyle/>
          <a:p>
            <a:r>
              <a:rPr lang="fr-BE" dirty="0"/>
              <a:t>Gestion des erreurs</a:t>
            </a:r>
            <a:endParaRPr lang="fr-FR" dirty="0"/>
          </a:p>
        </p:txBody>
      </p:sp>
      <p:sp>
        <p:nvSpPr>
          <p:cNvPr id="4" name="Espace réservé du numéro de diapositive 3">
            <a:extLst>
              <a:ext uri="{FF2B5EF4-FFF2-40B4-BE49-F238E27FC236}">
                <a16:creationId xmlns:a16="http://schemas.microsoft.com/office/drawing/2014/main" id="{FA32B522-72FD-40D0-8F4E-3B5841E3D6FD}"/>
              </a:ext>
            </a:extLst>
          </p:cNvPr>
          <p:cNvSpPr>
            <a:spLocks noGrp="1"/>
          </p:cNvSpPr>
          <p:nvPr>
            <p:ph type="sldNum" sz="quarter" idx="10"/>
          </p:nvPr>
        </p:nvSpPr>
        <p:spPr/>
        <p:txBody>
          <a:bodyPr/>
          <a:lstStyle/>
          <a:p>
            <a:fld id="{26DF9506-C750-44C3-8E12-610AD4C8F1FD}" type="slidenum">
              <a:rPr lang="fr-BE" smtClean="0"/>
              <a:t>24</a:t>
            </a:fld>
            <a:endParaRPr lang="fr-BE"/>
          </a:p>
        </p:txBody>
      </p:sp>
      <p:pic>
        <p:nvPicPr>
          <p:cNvPr id="6" name="Image 5">
            <a:extLst>
              <a:ext uri="{FF2B5EF4-FFF2-40B4-BE49-F238E27FC236}">
                <a16:creationId xmlns:a16="http://schemas.microsoft.com/office/drawing/2014/main" id="{D70D219D-07A6-A8E9-44B4-881297D6C4C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329990" y="2550192"/>
            <a:ext cx="4484020" cy="3099771"/>
          </a:xfrm>
          <a:prstGeom prst="rect">
            <a:avLst/>
          </a:prstGeom>
        </p:spPr>
      </p:pic>
    </p:spTree>
    <p:extLst>
      <p:ext uri="{BB962C8B-B14F-4D97-AF65-F5344CB8AC3E}">
        <p14:creationId xmlns:p14="http://schemas.microsoft.com/office/powerpoint/2010/main" val="215872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7B051-16F8-4B50-803C-8505DBE9ECD4}"/>
              </a:ext>
            </a:extLst>
          </p:cNvPr>
          <p:cNvSpPr>
            <a:spLocks noGrp="1"/>
          </p:cNvSpPr>
          <p:nvPr>
            <p:ph type="title"/>
          </p:nvPr>
        </p:nvSpPr>
        <p:spPr>
          <a:xfrm>
            <a:off x="1519843" y="3110491"/>
            <a:ext cx="7886700" cy="1169698"/>
          </a:xfrm>
        </p:spPr>
        <p:txBody>
          <a:bodyPr/>
          <a:lstStyle/>
          <a:p>
            <a:r>
              <a:rPr lang="fr-FR" sz="4400" dirty="0"/>
              <a:t>Structure d’un projet et tests</a:t>
            </a:r>
            <a:endParaRPr lang="fr-BE" sz="4400" dirty="0"/>
          </a:p>
        </p:txBody>
      </p:sp>
      <p:sp>
        <p:nvSpPr>
          <p:cNvPr id="3" name="Espace réservé du numéro de diapositive 2">
            <a:extLst>
              <a:ext uri="{FF2B5EF4-FFF2-40B4-BE49-F238E27FC236}">
                <a16:creationId xmlns:a16="http://schemas.microsoft.com/office/drawing/2014/main" id="{E92B0AA5-3545-4384-864F-D1FEEA8C72BE}"/>
              </a:ext>
            </a:extLst>
          </p:cNvPr>
          <p:cNvSpPr>
            <a:spLocks noGrp="1"/>
          </p:cNvSpPr>
          <p:nvPr>
            <p:ph type="sldNum" sz="quarter" idx="10"/>
          </p:nvPr>
        </p:nvSpPr>
        <p:spPr/>
        <p:txBody>
          <a:bodyPr/>
          <a:lstStyle/>
          <a:p>
            <a:fld id="{26DF9506-C750-44C3-8E12-610AD4C8F1FD}" type="slidenum">
              <a:rPr lang="fr-BE" smtClean="0"/>
              <a:t>25</a:t>
            </a:fld>
            <a:endParaRPr lang="fr-BE"/>
          </a:p>
        </p:txBody>
      </p:sp>
      <p:sp>
        <p:nvSpPr>
          <p:cNvPr id="4" name="ZoneTexte 3">
            <a:extLst>
              <a:ext uri="{FF2B5EF4-FFF2-40B4-BE49-F238E27FC236}">
                <a16:creationId xmlns:a16="http://schemas.microsoft.com/office/drawing/2014/main" id="{8EAFDF04-9D2B-48C6-A627-7D5E1C9B278B}"/>
              </a:ext>
            </a:extLst>
          </p:cNvPr>
          <p:cNvSpPr txBox="1"/>
          <p:nvPr/>
        </p:nvSpPr>
        <p:spPr>
          <a:xfrm>
            <a:off x="1519843" y="3110491"/>
            <a:ext cx="2981325" cy="369332"/>
          </a:xfrm>
          <a:prstGeom prst="rect">
            <a:avLst/>
          </a:prstGeom>
          <a:noFill/>
        </p:spPr>
        <p:txBody>
          <a:bodyPr wrap="square" rtlCol="0">
            <a:spAutoFit/>
          </a:bodyPr>
          <a:lstStyle/>
          <a:p>
            <a:r>
              <a:rPr lang="fr-FR" dirty="0">
                <a:solidFill>
                  <a:schemeClr val="bg1">
                    <a:lumMod val="50000"/>
                  </a:schemeClr>
                </a:solidFill>
              </a:rPr>
              <a:t>Chapitre 8 </a:t>
            </a:r>
            <a:endParaRPr lang="fr-BE" dirty="0">
              <a:solidFill>
                <a:schemeClr val="bg1">
                  <a:lumMod val="50000"/>
                </a:schemeClr>
              </a:solidFill>
            </a:endParaRPr>
          </a:p>
        </p:txBody>
      </p:sp>
    </p:spTree>
    <p:extLst>
      <p:ext uri="{BB962C8B-B14F-4D97-AF65-F5344CB8AC3E}">
        <p14:creationId xmlns:p14="http://schemas.microsoft.com/office/powerpoint/2010/main" val="378720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EC6D5954-2D38-4B96-941E-5C3558D5A489}"/>
              </a:ext>
            </a:extLst>
          </p:cNvPr>
          <p:cNvPicPr>
            <a:picLocks noGrp="1" noChangeAspect="1"/>
          </p:cNvPicPr>
          <p:nvPr>
            <p:ph sz="half" idx="1"/>
          </p:nvPr>
        </p:nvPicPr>
        <p:blipFill>
          <a:blip r:embed="rId2"/>
          <a:stretch>
            <a:fillRect/>
          </a:stretch>
        </p:blipFill>
        <p:spPr>
          <a:xfrm>
            <a:off x="967812" y="2498667"/>
            <a:ext cx="4076700" cy="2667000"/>
          </a:xfrm>
          <a:prstGeom prst="rect">
            <a:avLst/>
          </a:prstGeom>
        </p:spPr>
      </p:pic>
      <p:sp>
        <p:nvSpPr>
          <p:cNvPr id="3" name="Espace réservé du contenu 2">
            <a:extLst>
              <a:ext uri="{FF2B5EF4-FFF2-40B4-BE49-F238E27FC236}">
                <a16:creationId xmlns:a16="http://schemas.microsoft.com/office/drawing/2014/main" id="{2CD3CA3B-B944-49B6-ABF3-12AA30097AB8}"/>
              </a:ext>
            </a:extLst>
          </p:cNvPr>
          <p:cNvSpPr>
            <a:spLocks noGrp="1"/>
          </p:cNvSpPr>
          <p:nvPr>
            <p:ph sz="half" idx="2"/>
          </p:nvPr>
        </p:nvSpPr>
        <p:spPr>
          <a:xfrm>
            <a:off x="5636028" y="1825625"/>
            <a:ext cx="3222221" cy="4201102"/>
          </a:xfrm>
        </p:spPr>
        <p:txBody>
          <a:bodyPr/>
          <a:lstStyle/>
          <a:p>
            <a:r>
              <a:rPr lang="fr-BE" dirty="0"/>
              <a:t>Module</a:t>
            </a:r>
          </a:p>
          <a:p>
            <a:endParaRPr lang="fr-BE" dirty="0"/>
          </a:p>
          <a:p>
            <a:r>
              <a:rPr lang="fr-BE" dirty="0"/>
              <a:t>Définir que c’est un package</a:t>
            </a:r>
          </a:p>
          <a:p>
            <a:pPr marL="0" indent="0">
              <a:buNone/>
            </a:pPr>
            <a:endParaRPr lang="fr-BE" dirty="0"/>
          </a:p>
          <a:p>
            <a:r>
              <a:rPr lang="fr-BE" dirty="0"/>
              <a:t>Informations pour l’installation</a:t>
            </a:r>
          </a:p>
          <a:p>
            <a:endParaRPr lang="fr-BE" dirty="0"/>
          </a:p>
          <a:p>
            <a:r>
              <a:rPr lang="fr-BE" dirty="0"/>
              <a:t>Tests</a:t>
            </a:r>
          </a:p>
          <a:p>
            <a:endParaRPr lang="fr-BE" dirty="0"/>
          </a:p>
        </p:txBody>
      </p:sp>
      <p:sp>
        <p:nvSpPr>
          <p:cNvPr id="4" name="Titre 3">
            <a:extLst>
              <a:ext uri="{FF2B5EF4-FFF2-40B4-BE49-F238E27FC236}">
                <a16:creationId xmlns:a16="http://schemas.microsoft.com/office/drawing/2014/main" id="{2E9155D2-E43D-4438-AD90-81E721491490}"/>
              </a:ext>
            </a:extLst>
          </p:cNvPr>
          <p:cNvSpPr>
            <a:spLocks noGrp="1"/>
          </p:cNvSpPr>
          <p:nvPr>
            <p:ph type="title"/>
          </p:nvPr>
        </p:nvSpPr>
        <p:spPr>
          <a:xfrm>
            <a:off x="4371182" y="228600"/>
            <a:ext cx="4487068" cy="962247"/>
          </a:xfrm>
        </p:spPr>
        <p:txBody>
          <a:bodyPr>
            <a:normAutofit fontScale="90000"/>
          </a:bodyPr>
          <a:lstStyle/>
          <a:p>
            <a:r>
              <a:rPr lang="fr-BE" dirty="0"/>
              <a:t>Structure « classique »</a:t>
            </a:r>
          </a:p>
        </p:txBody>
      </p:sp>
      <p:sp>
        <p:nvSpPr>
          <p:cNvPr id="5" name="Espace réservé du numéro de diapositive 4">
            <a:extLst>
              <a:ext uri="{FF2B5EF4-FFF2-40B4-BE49-F238E27FC236}">
                <a16:creationId xmlns:a16="http://schemas.microsoft.com/office/drawing/2014/main" id="{1A2D87DD-9039-47A1-A1F3-01EF3571E13D}"/>
              </a:ext>
            </a:extLst>
          </p:cNvPr>
          <p:cNvSpPr>
            <a:spLocks noGrp="1"/>
          </p:cNvSpPr>
          <p:nvPr>
            <p:ph type="sldNum" sz="quarter" idx="10"/>
          </p:nvPr>
        </p:nvSpPr>
        <p:spPr/>
        <p:txBody>
          <a:bodyPr/>
          <a:lstStyle/>
          <a:p>
            <a:fld id="{26DF9506-C750-44C3-8E12-610AD4C8F1FD}" type="slidenum">
              <a:rPr lang="fr-BE" smtClean="0"/>
              <a:t>26</a:t>
            </a:fld>
            <a:endParaRPr lang="fr-BE"/>
          </a:p>
        </p:txBody>
      </p:sp>
      <p:cxnSp>
        <p:nvCxnSpPr>
          <p:cNvPr id="8" name="Connecteur droit avec flèche 7">
            <a:extLst>
              <a:ext uri="{FF2B5EF4-FFF2-40B4-BE49-F238E27FC236}">
                <a16:creationId xmlns:a16="http://schemas.microsoft.com/office/drawing/2014/main" id="{D50F3490-78B2-47EE-A4C2-8693A3078DB0}"/>
              </a:ext>
            </a:extLst>
          </p:cNvPr>
          <p:cNvCxnSpPr>
            <a:cxnSpLocks/>
          </p:cNvCxnSpPr>
          <p:nvPr/>
        </p:nvCxnSpPr>
        <p:spPr>
          <a:xfrm flipH="1">
            <a:off x="3258589" y="2133760"/>
            <a:ext cx="2527069" cy="13460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onnecteur droit avec flèche 11">
            <a:extLst>
              <a:ext uri="{FF2B5EF4-FFF2-40B4-BE49-F238E27FC236}">
                <a16:creationId xmlns:a16="http://schemas.microsoft.com/office/drawing/2014/main" id="{AF25DBA3-5648-4BB5-B1FE-45732B6F5DD9}"/>
              </a:ext>
            </a:extLst>
          </p:cNvPr>
          <p:cNvCxnSpPr>
            <a:cxnSpLocks/>
          </p:cNvCxnSpPr>
          <p:nvPr/>
        </p:nvCxnSpPr>
        <p:spPr>
          <a:xfrm flipH="1">
            <a:off x="3855795" y="3067396"/>
            <a:ext cx="1929863" cy="6631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necteur droit avec flèche 14">
            <a:extLst>
              <a:ext uri="{FF2B5EF4-FFF2-40B4-BE49-F238E27FC236}">
                <a16:creationId xmlns:a16="http://schemas.microsoft.com/office/drawing/2014/main" id="{483CB229-68D0-4C2F-9D23-ED4E770C30B1}"/>
              </a:ext>
            </a:extLst>
          </p:cNvPr>
          <p:cNvCxnSpPr>
            <a:cxnSpLocks/>
          </p:cNvCxnSpPr>
          <p:nvPr/>
        </p:nvCxnSpPr>
        <p:spPr>
          <a:xfrm flipH="1">
            <a:off x="2967646" y="4289199"/>
            <a:ext cx="2818012" cy="1917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onnecteur droit avec flèche 17">
            <a:extLst>
              <a:ext uri="{FF2B5EF4-FFF2-40B4-BE49-F238E27FC236}">
                <a16:creationId xmlns:a16="http://schemas.microsoft.com/office/drawing/2014/main" id="{5840CFFB-0A39-40DA-BD7A-3603EE71CDE7}"/>
              </a:ext>
            </a:extLst>
          </p:cNvPr>
          <p:cNvCxnSpPr>
            <a:cxnSpLocks/>
          </p:cNvCxnSpPr>
          <p:nvPr/>
        </p:nvCxnSpPr>
        <p:spPr>
          <a:xfrm flipH="1" flipV="1">
            <a:off x="2701637" y="4693939"/>
            <a:ext cx="3084021" cy="827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4399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52D5CFB-12B7-4DE5-ACE6-56F7B52EB5E5}"/>
              </a:ext>
            </a:extLst>
          </p:cNvPr>
          <p:cNvSpPr>
            <a:spLocks noGrp="1"/>
          </p:cNvSpPr>
          <p:nvPr>
            <p:ph idx="1"/>
          </p:nvPr>
        </p:nvSpPr>
        <p:spPr/>
        <p:txBody>
          <a:bodyPr/>
          <a:lstStyle/>
          <a:p>
            <a:endParaRPr lang="fr-BE" dirty="0"/>
          </a:p>
          <a:p>
            <a:endParaRPr lang="fr-BE" dirty="0"/>
          </a:p>
          <a:p>
            <a:r>
              <a:rPr lang="fr-BE" dirty="0"/>
              <a:t>Contient le(s) script(s) </a:t>
            </a:r>
          </a:p>
          <a:p>
            <a:endParaRPr lang="fr-BE" dirty="0"/>
          </a:p>
          <a:p>
            <a:r>
              <a:rPr lang="fr-BE" dirty="0"/>
              <a:t>Pouvoir être importé dans d’autres scripts </a:t>
            </a:r>
          </a:p>
        </p:txBody>
      </p:sp>
      <p:sp>
        <p:nvSpPr>
          <p:cNvPr id="3" name="Titre 2">
            <a:extLst>
              <a:ext uri="{FF2B5EF4-FFF2-40B4-BE49-F238E27FC236}">
                <a16:creationId xmlns:a16="http://schemas.microsoft.com/office/drawing/2014/main" id="{04D618BF-27FA-42DF-A4FF-E6221E08E342}"/>
              </a:ext>
            </a:extLst>
          </p:cNvPr>
          <p:cNvSpPr>
            <a:spLocks noGrp="1"/>
          </p:cNvSpPr>
          <p:nvPr>
            <p:ph type="title"/>
          </p:nvPr>
        </p:nvSpPr>
        <p:spPr/>
        <p:txBody>
          <a:bodyPr/>
          <a:lstStyle/>
          <a:p>
            <a:r>
              <a:rPr lang="fr-BE" dirty="0"/>
              <a:t>Module</a:t>
            </a:r>
          </a:p>
        </p:txBody>
      </p:sp>
      <p:sp>
        <p:nvSpPr>
          <p:cNvPr id="4" name="Espace réservé du numéro de diapositive 3">
            <a:extLst>
              <a:ext uri="{FF2B5EF4-FFF2-40B4-BE49-F238E27FC236}">
                <a16:creationId xmlns:a16="http://schemas.microsoft.com/office/drawing/2014/main" id="{951CF581-0DD7-4C6D-9AD5-28C93311C29A}"/>
              </a:ext>
            </a:extLst>
          </p:cNvPr>
          <p:cNvSpPr>
            <a:spLocks noGrp="1"/>
          </p:cNvSpPr>
          <p:nvPr>
            <p:ph type="sldNum" sz="quarter" idx="10"/>
          </p:nvPr>
        </p:nvSpPr>
        <p:spPr/>
        <p:txBody>
          <a:bodyPr/>
          <a:lstStyle/>
          <a:p>
            <a:fld id="{26DF9506-C750-44C3-8E12-610AD4C8F1FD}" type="slidenum">
              <a:rPr lang="fr-BE" smtClean="0"/>
              <a:t>27</a:t>
            </a:fld>
            <a:endParaRPr lang="fr-BE"/>
          </a:p>
        </p:txBody>
      </p:sp>
    </p:spTree>
    <p:extLst>
      <p:ext uri="{BB962C8B-B14F-4D97-AF65-F5344CB8AC3E}">
        <p14:creationId xmlns:p14="http://schemas.microsoft.com/office/powerpoint/2010/main" val="5617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4B33A34-4906-4773-86DF-9F1DFE7E8A87}"/>
              </a:ext>
            </a:extLst>
          </p:cNvPr>
          <p:cNvSpPr>
            <a:spLocks noGrp="1"/>
          </p:cNvSpPr>
          <p:nvPr>
            <p:ph idx="1"/>
          </p:nvPr>
        </p:nvSpPr>
        <p:spPr/>
        <p:txBody>
          <a:bodyPr/>
          <a:lstStyle/>
          <a:p>
            <a:r>
              <a:rPr lang="fr-BE" dirty="0"/>
              <a:t>Indique que le répertoire est un package</a:t>
            </a:r>
          </a:p>
          <a:p>
            <a:endParaRPr lang="fr-BE" dirty="0"/>
          </a:p>
          <a:p>
            <a:r>
              <a:rPr lang="fr-BE" dirty="0"/>
              <a:t>Python va exécuter ce script au chargement du package</a:t>
            </a:r>
          </a:p>
          <a:p>
            <a:endParaRPr lang="fr-BE" dirty="0"/>
          </a:p>
          <a:p>
            <a:endParaRPr lang="fr-BE" dirty="0"/>
          </a:p>
        </p:txBody>
      </p:sp>
      <p:sp>
        <p:nvSpPr>
          <p:cNvPr id="3" name="Titre 2">
            <a:extLst>
              <a:ext uri="{FF2B5EF4-FFF2-40B4-BE49-F238E27FC236}">
                <a16:creationId xmlns:a16="http://schemas.microsoft.com/office/drawing/2014/main" id="{57333AA5-4D3D-48A7-936D-A8949395D3C5}"/>
              </a:ext>
            </a:extLst>
          </p:cNvPr>
          <p:cNvSpPr>
            <a:spLocks noGrp="1"/>
          </p:cNvSpPr>
          <p:nvPr>
            <p:ph type="title"/>
          </p:nvPr>
        </p:nvSpPr>
        <p:spPr/>
        <p:txBody>
          <a:bodyPr/>
          <a:lstStyle/>
          <a:p>
            <a:r>
              <a:rPr lang="fr-BE" dirty="0"/>
              <a:t>__init__.py</a:t>
            </a:r>
          </a:p>
        </p:txBody>
      </p:sp>
      <p:sp>
        <p:nvSpPr>
          <p:cNvPr id="4" name="Espace réservé du numéro de diapositive 3">
            <a:extLst>
              <a:ext uri="{FF2B5EF4-FFF2-40B4-BE49-F238E27FC236}">
                <a16:creationId xmlns:a16="http://schemas.microsoft.com/office/drawing/2014/main" id="{DA8043D7-FB02-4F44-AAEB-D0009B15C1F5}"/>
              </a:ext>
            </a:extLst>
          </p:cNvPr>
          <p:cNvSpPr>
            <a:spLocks noGrp="1"/>
          </p:cNvSpPr>
          <p:nvPr>
            <p:ph type="sldNum" sz="quarter" idx="10"/>
          </p:nvPr>
        </p:nvSpPr>
        <p:spPr/>
        <p:txBody>
          <a:bodyPr/>
          <a:lstStyle/>
          <a:p>
            <a:fld id="{26DF9506-C750-44C3-8E12-610AD4C8F1FD}" type="slidenum">
              <a:rPr lang="fr-BE" smtClean="0"/>
              <a:t>28</a:t>
            </a:fld>
            <a:endParaRPr lang="fr-BE"/>
          </a:p>
        </p:txBody>
      </p:sp>
      <p:pic>
        <p:nvPicPr>
          <p:cNvPr id="5" name="Image 4">
            <a:extLst>
              <a:ext uri="{FF2B5EF4-FFF2-40B4-BE49-F238E27FC236}">
                <a16:creationId xmlns:a16="http://schemas.microsoft.com/office/drawing/2014/main" id="{69938198-15B6-40C3-9410-27157CFFC1DB}"/>
              </a:ext>
            </a:extLst>
          </p:cNvPr>
          <p:cNvPicPr>
            <a:picLocks noChangeAspect="1"/>
          </p:cNvPicPr>
          <p:nvPr/>
        </p:nvPicPr>
        <p:blipFill>
          <a:blip r:embed="rId2"/>
          <a:stretch>
            <a:fillRect/>
          </a:stretch>
        </p:blipFill>
        <p:spPr>
          <a:xfrm>
            <a:off x="1253778" y="3429000"/>
            <a:ext cx="6636443" cy="2329815"/>
          </a:xfrm>
          <a:prstGeom prst="rect">
            <a:avLst/>
          </a:prstGeom>
        </p:spPr>
      </p:pic>
    </p:spTree>
    <p:extLst>
      <p:ext uri="{BB962C8B-B14F-4D97-AF65-F5344CB8AC3E}">
        <p14:creationId xmlns:p14="http://schemas.microsoft.com/office/powerpoint/2010/main" val="21401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8EA37F3-4546-4F18-859F-EE6BA4910C06}"/>
              </a:ext>
            </a:extLst>
          </p:cNvPr>
          <p:cNvSpPr>
            <a:spLocks noGrp="1"/>
          </p:cNvSpPr>
          <p:nvPr>
            <p:ph idx="1"/>
          </p:nvPr>
        </p:nvSpPr>
        <p:spPr/>
        <p:txBody>
          <a:bodyPr/>
          <a:lstStyle/>
          <a:p>
            <a:r>
              <a:rPr lang="fr-BE" dirty="0"/>
              <a:t>Contient les informations de l’installation du package</a:t>
            </a:r>
          </a:p>
          <a:p>
            <a:endParaRPr lang="fr-BE" dirty="0"/>
          </a:p>
          <a:p>
            <a:r>
              <a:rPr lang="fr-BE" dirty="0"/>
              <a:t>Exemple :</a:t>
            </a:r>
          </a:p>
          <a:p>
            <a:pPr marL="457200" lvl="1" indent="0">
              <a:buNone/>
            </a:pPr>
            <a:r>
              <a:rPr lang="fr-BE" dirty="0"/>
              <a:t>Nom du package, paramètres d’installation, …</a:t>
            </a:r>
          </a:p>
        </p:txBody>
      </p:sp>
      <p:sp>
        <p:nvSpPr>
          <p:cNvPr id="3" name="Titre 2">
            <a:extLst>
              <a:ext uri="{FF2B5EF4-FFF2-40B4-BE49-F238E27FC236}">
                <a16:creationId xmlns:a16="http://schemas.microsoft.com/office/drawing/2014/main" id="{6B367CD0-D54D-4FC6-8C69-3A8214B7B2A4}"/>
              </a:ext>
            </a:extLst>
          </p:cNvPr>
          <p:cNvSpPr>
            <a:spLocks noGrp="1"/>
          </p:cNvSpPr>
          <p:nvPr>
            <p:ph type="title"/>
          </p:nvPr>
        </p:nvSpPr>
        <p:spPr/>
        <p:txBody>
          <a:bodyPr/>
          <a:lstStyle/>
          <a:p>
            <a:r>
              <a:rPr lang="fr-BE" dirty="0"/>
              <a:t>setup.py</a:t>
            </a:r>
          </a:p>
        </p:txBody>
      </p:sp>
      <p:sp>
        <p:nvSpPr>
          <p:cNvPr id="4" name="Espace réservé du numéro de diapositive 3">
            <a:extLst>
              <a:ext uri="{FF2B5EF4-FFF2-40B4-BE49-F238E27FC236}">
                <a16:creationId xmlns:a16="http://schemas.microsoft.com/office/drawing/2014/main" id="{A4902C13-68F2-4EA3-BB41-9E540A7F6515}"/>
              </a:ext>
            </a:extLst>
          </p:cNvPr>
          <p:cNvSpPr>
            <a:spLocks noGrp="1"/>
          </p:cNvSpPr>
          <p:nvPr>
            <p:ph type="sldNum" sz="quarter" idx="10"/>
          </p:nvPr>
        </p:nvSpPr>
        <p:spPr/>
        <p:txBody>
          <a:bodyPr/>
          <a:lstStyle/>
          <a:p>
            <a:fld id="{26DF9506-C750-44C3-8E12-610AD4C8F1FD}" type="slidenum">
              <a:rPr lang="fr-BE" smtClean="0"/>
              <a:t>29</a:t>
            </a:fld>
            <a:endParaRPr lang="fr-BE"/>
          </a:p>
        </p:txBody>
      </p:sp>
      <p:pic>
        <p:nvPicPr>
          <p:cNvPr id="5" name="Image 4">
            <a:extLst>
              <a:ext uri="{FF2B5EF4-FFF2-40B4-BE49-F238E27FC236}">
                <a16:creationId xmlns:a16="http://schemas.microsoft.com/office/drawing/2014/main" id="{AE0B9268-CCE8-4D5C-BC78-1D41237573E8}"/>
              </a:ext>
            </a:extLst>
          </p:cNvPr>
          <p:cNvPicPr>
            <a:picLocks noChangeAspect="1"/>
          </p:cNvPicPr>
          <p:nvPr/>
        </p:nvPicPr>
        <p:blipFill>
          <a:blip r:embed="rId2"/>
          <a:stretch>
            <a:fillRect/>
          </a:stretch>
        </p:blipFill>
        <p:spPr>
          <a:xfrm>
            <a:off x="152130" y="4028007"/>
            <a:ext cx="8872965" cy="1466706"/>
          </a:xfrm>
          <a:prstGeom prst="rect">
            <a:avLst/>
          </a:prstGeom>
        </p:spPr>
      </p:pic>
    </p:spTree>
    <p:extLst>
      <p:ext uri="{BB962C8B-B14F-4D97-AF65-F5344CB8AC3E}">
        <p14:creationId xmlns:p14="http://schemas.microsoft.com/office/powerpoint/2010/main" val="30307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586EC491-ED4B-43C8-BDB2-76791A3F4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38" y="1189626"/>
            <a:ext cx="6865123" cy="4891721"/>
          </a:xfrm>
        </p:spPr>
      </p:pic>
      <p:sp>
        <p:nvSpPr>
          <p:cNvPr id="3" name="Titre 2">
            <a:extLst>
              <a:ext uri="{FF2B5EF4-FFF2-40B4-BE49-F238E27FC236}">
                <a16:creationId xmlns:a16="http://schemas.microsoft.com/office/drawing/2014/main" id="{55A9913B-BFA4-49FF-B166-167FF5A770AB}"/>
              </a:ext>
            </a:extLst>
          </p:cNvPr>
          <p:cNvSpPr>
            <a:spLocks noGrp="1"/>
          </p:cNvSpPr>
          <p:nvPr>
            <p:ph type="title"/>
          </p:nvPr>
        </p:nvSpPr>
        <p:spPr/>
        <p:txBody>
          <a:bodyPr/>
          <a:lstStyle/>
          <a:p>
            <a:r>
              <a:rPr lang="fr-BE" dirty="0"/>
              <a:t>Correction</a:t>
            </a:r>
          </a:p>
        </p:txBody>
      </p:sp>
      <p:sp>
        <p:nvSpPr>
          <p:cNvPr id="4" name="Espace réservé du numéro de diapositive 3">
            <a:extLst>
              <a:ext uri="{FF2B5EF4-FFF2-40B4-BE49-F238E27FC236}">
                <a16:creationId xmlns:a16="http://schemas.microsoft.com/office/drawing/2014/main" id="{880F16E1-14C5-436E-BD38-A3408523AF17}"/>
              </a:ext>
            </a:extLst>
          </p:cNvPr>
          <p:cNvSpPr>
            <a:spLocks noGrp="1"/>
          </p:cNvSpPr>
          <p:nvPr>
            <p:ph type="sldNum" sz="quarter" idx="10"/>
          </p:nvPr>
        </p:nvSpPr>
        <p:spPr/>
        <p:txBody>
          <a:bodyPr/>
          <a:lstStyle/>
          <a:p>
            <a:fld id="{26DF9506-C750-44C3-8E12-610AD4C8F1FD}" type="slidenum">
              <a:rPr lang="fr-BE" smtClean="0"/>
              <a:t>3</a:t>
            </a:fld>
            <a:endParaRPr lang="fr-BE"/>
          </a:p>
        </p:txBody>
      </p:sp>
    </p:spTree>
    <p:extLst>
      <p:ext uri="{BB962C8B-B14F-4D97-AF65-F5344CB8AC3E}">
        <p14:creationId xmlns:p14="http://schemas.microsoft.com/office/powerpoint/2010/main" val="417635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2C27F07-362B-439D-85E9-609CEE837752}"/>
              </a:ext>
            </a:extLst>
          </p:cNvPr>
          <p:cNvSpPr>
            <a:spLocks noGrp="1"/>
          </p:cNvSpPr>
          <p:nvPr>
            <p:ph idx="1"/>
          </p:nvPr>
        </p:nvSpPr>
        <p:spPr/>
        <p:txBody>
          <a:bodyPr/>
          <a:lstStyle/>
          <a:p>
            <a:r>
              <a:rPr lang="fr-BE" dirty="0"/>
              <a:t>Important de séparer les tests du code</a:t>
            </a:r>
          </a:p>
          <a:p>
            <a:endParaRPr lang="fr-BE" dirty="0"/>
          </a:p>
          <a:p>
            <a:r>
              <a:rPr lang="fr-BE" dirty="0"/>
              <a:t>Différents types de tests :</a:t>
            </a:r>
          </a:p>
          <a:p>
            <a:pPr lvl="1">
              <a:buFontTx/>
              <a:buChar char="-"/>
            </a:pPr>
            <a:r>
              <a:rPr lang="fr-BE" dirty="0"/>
              <a:t>Tests unitaires</a:t>
            </a:r>
          </a:p>
          <a:p>
            <a:pPr lvl="1">
              <a:buFontTx/>
              <a:buChar char="-"/>
            </a:pPr>
            <a:r>
              <a:rPr lang="fr-BE" dirty="0"/>
              <a:t>Tests d’intégration</a:t>
            </a:r>
          </a:p>
          <a:p>
            <a:pPr lvl="1">
              <a:buFontTx/>
              <a:buChar char="-"/>
            </a:pPr>
            <a:r>
              <a:rPr lang="fr-BE" dirty="0"/>
              <a:t>Tests de régression</a:t>
            </a:r>
          </a:p>
          <a:p>
            <a:pPr lvl="1">
              <a:buFontTx/>
              <a:buChar char="-"/>
            </a:pPr>
            <a:r>
              <a:rPr lang="fr-BE" dirty="0"/>
              <a:t>…</a:t>
            </a:r>
          </a:p>
          <a:p>
            <a:endParaRPr lang="fr-BE" dirty="0"/>
          </a:p>
        </p:txBody>
      </p:sp>
      <p:sp>
        <p:nvSpPr>
          <p:cNvPr id="3" name="Titre 2">
            <a:extLst>
              <a:ext uri="{FF2B5EF4-FFF2-40B4-BE49-F238E27FC236}">
                <a16:creationId xmlns:a16="http://schemas.microsoft.com/office/drawing/2014/main" id="{06B5A934-1512-4A37-B213-91099AD57B11}"/>
              </a:ext>
            </a:extLst>
          </p:cNvPr>
          <p:cNvSpPr>
            <a:spLocks noGrp="1"/>
          </p:cNvSpPr>
          <p:nvPr>
            <p:ph type="title"/>
          </p:nvPr>
        </p:nvSpPr>
        <p:spPr/>
        <p:txBody>
          <a:bodyPr/>
          <a:lstStyle/>
          <a:p>
            <a:r>
              <a:rPr lang="fr-BE" dirty="0"/>
              <a:t>Tests </a:t>
            </a:r>
          </a:p>
        </p:txBody>
      </p:sp>
      <p:sp>
        <p:nvSpPr>
          <p:cNvPr id="4" name="Espace réservé du numéro de diapositive 3">
            <a:extLst>
              <a:ext uri="{FF2B5EF4-FFF2-40B4-BE49-F238E27FC236}">
                <a16:creationId xmlns:a16="http://schemas.microsoft.com/office/drawing/2014/main" id="{42E13939-C227-47B3-B477-5BA739F439A3}"/>
              </a:ext>
            </a:extLst>
          </p:cNvPr>
          <p:cNvSpPr>
            <a:spLocks noGrp="1"/>
          </p:cNvSpPr>
          <p:nvPr>
            <p:ph type="sldNum" sz="quarter" idx="10"/>
          </p:nvPr>
        </p:nvSpPr>
        <p:spPr/>
        <p:txBody>
          <a:bodyPr/>
          <a:lstStyle/>
          <a:p>
            <a:fld id="{26DF9506-C750-44C3-8E12-610AD4C8F1FD}" type="slidenum">
              <a:rPr lang="fr-BE" smtClean="0"/>
              <a:t>30</a:t>
            </a:fld>
            <a:endParaRPr lang="fr-BE"/>
          </a:p>
        </p:txBody>
      </p:sp>
    </p:spTree>
    <p:extLst>
      <p:ext uri="{BB962C8B-B14F-4D97-AF65-F5344CB8AC3E}">
        <p14:creationId xmlns:p14="http://schemas.microsoft.com/office/powerpoint/2010/main" val="24201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897E2EE-4242-4606-9C14-4E223DA93892}"/>
              </a:ext>
            </a:extLst>
          </p:cNvPr>
          <p:cNvSpPr>
            <a:spLocks noGrp="1"/>
          </p:cNvSpPr>
          <p:nvPr>
            <p:ph type="title"/>
          </p:nvPr>
        </p:nvSpPr>
        <p:spPr/>
        <p:txBody>
          <a:bodyPr/>
          <a:lstStyle/>
          <a:p>
            <a:r>
              <a:rPr lang="fr-BE" dirty="0"/>
              <a:t>Tests</a:t>
            </a:r>
          </a:p>
        </p:txBody>
      </p:sp>
      <p:sp>
        <p:nvSpPr>
          <p:cNvPr id="4" name="Espace réservé du numéro de diapositive 3">
            <a:extLst>
              <a:ext uri="{FF2B5EF4-FFF2-40B4-BE49-F238E27FC236}">
                <a16:creationId xmlns:a16="http://schemas.microsoft.com/office/drawing/2014/main" id="{62EB0A01-DF7C-4F1D-ACA7-F4AEF8E0AE2C}"/>
              </a:ext>
            </a:extLst>
          </p:cNvPr>
          <p:cNvSpPr>
            <a:spLocks noGrp="1"/>
          </p:cNvSpPr>
          <p:nvPr>
            <p:ph type="sldNum" sz="quarter" idx="10"/>
          </p:nvPr>
        </p:nvSpPr>
        <p:spPr/>
        <p:txBody>
          <a:bodyPr/>
          <a:lstStyle/>
          <a:p>
            <a:fld id="{26DF9506-C750-44C3-8E12-610AD4C8F1FD}" type="slidenum">
              <a:rPr lang="fr-BE" smtClean="0"/>
              <a:t>31</a:t>
            </a:fld>
            <a:endParaRPr lang="fr-BE"/>
          </a:p>
        </p:txBody>
      </p:sp>
      <p:pic>
        <p:nvPicPr>
          <p:cNvPr id="2050" name="Picture 2" descr="The testing workflow.">
            <a:extLst>
              <a:ext uri="{FF2B5EF4-FFF2-40B4-BE49-F238E27FC236}">
                <a16:creationId xmlns:a16="http://schemas.microsoft.com/office/drawing/2014/main" id="{A1397AD1-2728-400E-8FF8-04E9A1481AD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06885" y="1468961"/>
            <a:ext cx="6730230" cy="446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000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E00A436-9D5C-4D58-9296-0FA2FEA57233}"/>
              </a:ext>
            </a:extLst>
          </p:cNvPr>
          <p:cNvSpPr>
            <a:spLocks noGrp="1"/>
          </p:cNvSpPr>
          <p:nvPr>
            <p:ph idx="1"/>
          </p:nvPr>
        </p:nvSpPr>
        <p:spPr/>
        <p:txBody>
          <a:bodyPr/>
          <a:lstStyle/>
          <a:p>
            <a:endParaRPr lang="fr-BE" dirty="0"/>
          </a:p>
          <a:p>
            <a:r>
              <a:rPr lang="fr-BE" dirty="0"/>
              <a:t>Vérifier le bon fonctionnement d’une petite partie du logiciel ou du module</a:t>
            </a:r>
          </a:p>
          <a:p>
            <a:endParaRPr lang="fr-BE" dirty="0"/>
          </a:p>
          <a:p>
            <a:r>
              <a:rPr lang="fr-BE" dirty="0"/>
              <a:t>Trouver les erreurs rapidement</a:t>
            </a:r>
          </a:p>
          <a:p>
            <a:endParaRPr lang="fr-BE" dirty="0"/>
          </a:p>
          <a:p>
            <a:r>
              <a:rPr lang="fr-BE" dirty="0"/>
              <a:t>« Documenter » le code</a:t>
            </a:r>
          </a:p>
        </p:txBody>
      </p:sp>
      <p:sp>
        <p:nvSpPr>
          <p:cNvPr id="3" name="Titre 2">
            <a:extLst>
              <a:ext uri="{FF2B5EF4-FFF2-40B4-BE49-F238E27FC236}">
                <a16:creationId xmlns:a16="http://schemas.microsoft.com/office/drawing/2014/main" id="{039201AF-B691-4184-BAAD-03A2C4491C33}"/>
              </a:ext>
            </a:extLst>
          </p:cNvPr>
          <p:cNvSpPr>
            <a:spLocks noGrp="1"/>
          </p:cNvSpPr>
          <p:nvPr>
            <p:ph type="title"/>
          </p:nvPr>
        </p:nvSpPr>
        <p:spPr/>
        <p:txBody>
          <a:bodyPr/>
          <a:lstStyle/>
          <a:p>
            <a:r>
              <a:rPr lang="fr-BE" dirty="0"/>
              <a:t>Tests unitaires</a:t>
            </a:r>
          </a:p>
        </p:txBody>
      </p:sp>
      <p:sp>
        <p:nvSpPr>
          <p:cNvPr id="4" name="Espace réservé du numéro de diapositive 3">
            <a:extLst>
              <a:ext uri="{FF2B5EF4-FFF2-40B4-BE49-F238E27FC236}">
                <a16:creationId xmlns:a16="http://schemas.microsoft.com/office/drawing/2014/main" id="{CC56F2F1-0572-4DEE-AEAA-B9013B7C119C}"/>
              </a:ext>
            </a:extLst>
          </p:cNvPr>
          <p:cNvSpPr>
            <a:spLocks noGrp="1"/>
          </p:cNvSpPr>
          <p:nvPr>
            <p:ph type="sldNum" sz="quarter" idx="10"/>
          </p:nvPr>
        </p:nvSpPr>
        <p:spPr/>
        <p:txBody>
          <a:bodyPr/>
          <a:lstStyle/>
          <a:p>
            <a:fld id="{26DF9506-C750-44C3-8E12-610AD4C8F1FD}" type="slidenum">
              <a:rPr lang="fr-BE" smtClean="0"/>
              <a:t>32</a:t>
            </a:fld>
            <a:endParaRPr lang="fr-BE"/>
          </a:p>
        </p:txBody>
      </p:sp>
    </p:spTree>
    <p:extLst>
      <p:ext uri="{BB962C8B-B14F-4D97-AF65-F5344CB8AC3E}">
        <p14:creationId xmlns:p14="http://schemas.microsoft.com/office/powerpoint/2010/main" val="3631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A20A4E7-F6B4-4375-BA17-54BDADF79CFC}"/>
              </a:ext>
            </a:extLst>
          </p:cNvPr>
          <p:cNvSpPr>
            <a:spLocks noGrp="1"/>
          </p:cNvSpPr>
          <p:nvPr>
            <p:ph idx="1"/>
          </p:nvPr>
        </p:nvSpPr>
        <p:spPr/>
        <p:txBody>
          <a:bodyPr/>
          <a:lstStyle/>
          <a:p>
            <a:r>
              <a:rPr lang="fr-FR" dirty="0"/>
              <a:t>Initialisation : définition d'un environnement de test complètement reproductible (une fixture).</a:t>
            </a:r>
          </a:p>
          <a:p>
            <a:r>
              <a:rPr lang="fr-FR" dirty="0"/>
              <a:t>Exercice : le module à tester est exécuté.</a:t>
            </a:r>
          </a:p>
          <a:p>
            <a:r>
              <a:rPr lang="fr-FR" dirty="0"/>
              <a:t>Vérification : comparaison des résultats obtenus avec un vecteur de résultat défini. Ces tests définissent le résultat du test : Réussi ou Echoué. </a:t>
            </a:r>
          </a:p>
          <a:p>
            <a:r>
              <a:rPr lang="fr-FR" dirty="0"/>
              <a:t>Désactivation : désinstallation des fixtures pour retrouver l'état initial du système, dans le but de ne pas polluer les tests suivants. Tous les tests doivent être indépendants et reproductibles unitairement (quand exécutés seuls).</a:t>
            </a:r>
            <a:endParaRPr lang="fr-BE" dirty="0"/>
          </a:p>
        </p:txBody>
      </p:sp>
      <p:sp>
        <p:nvSpPr>
          <p:cNvPr id="3" name="Titre 2">
            <a:extLst>
              <a:ext uri="{FF2B5EF4-FFF2-40B4-BE49-F238E27FC236}">
                <a16:creationId xmlns:a16="http://schemas.microsoft.com/office/drawing/2014/main" id="{D53B6ABF-FA21-4C20-AAE7-B8017CE4E722}"/>
              </a:ext>
            </a:extLst>
          </p:cNvPr>
          <p:cNvSpPr>
            <a:spLocks noGrp="1"/>
          </p:cNvSpPr>
          <p:nvPr>
            <p:ph type="title"/>
          </p:nvPr>
        </p:nvSpPr>
        <p:spPr/>
        <p:txBody>
          <a:bodyPr/>
          <a:lstStyle/>
          <a:p>
            <a:r>
              <a:rPr lang="fr-BE" dirty="0"/>
              <a:t>Tests unitaires</a:t>
            </a:r>
          </a:p>
        </p:txBody>
      </p:sp>
      <p:sp>
        <p:nvSpPr>
          <p:cNvPr id="4" name="Espace réservé du numéro de diapositive 3">
            <a:extLst>
              <a:ext uri="{FF2B5EF4-FFF2-40B4-BE49-F238E27FC236}">
                <a16:creationId xmlns:a16="http://schemas.microsoft.com/office/drawing/2014/main" id="{2E185F5C-5587-4D89-94FA-827DAD4618BA}"/>
              </a:ext>
            </a:extLst>
          </p:cNvPr>
          <p:cNvSpPr>
            <a:spLocks noGrp="1"/>
          </p:cNvSpPr>
          <p:nvPr>
            <p:ph type="sldNum" sz="quarter" idx="10"/>
          </p:nvPr>
        </p:nvSpPr>
        <p:spPr/>
        <p:txBody>
          <a:bodyPr/>
          <a:lstStyle/>
          <a:p>
            <a:fld id="{26DF9506-C750-44C3-8E12-610AD4C8F1FD}" type="slidenum">
              <a:rPr lang="fr-BE" smtClean="0"/>
              <a:t>33</a:t>
            </a:fld>
            <a:endParaRPr lang="fr-BE"/>
          </a:p>
        </p:txBody>
      </p:sp>
    </p:spTree>
    <p:extLst>
      <p:ext uri="{BB962C8B-B14F-4D97-AF65-F5344CB8AC3E}">
        <p14:creationId xmlns:p14="http://schemas.microsoft.com/office/powerpoint/2010/main" val="39270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DBD38F5-A6CB-4282-BD07-8F143E61FC73}"/>
              </a:ext>
            </a:extLst>
          </p:cNvPr>
          <p:cNvSpPr>
            <a:spLocks noGrp="1"/>
          </p:cNvSpPr>
          <p:nvPr>
            <p:ph idx="1"/>
          </p:nvPr>
        </p:nvSpPr>
        <p:spPr/>
        <p:txBody>
          <a:bodyPr/>
          <a:lstStyle/>
          <a:p>
            <a:r>
              <a:rPr lang="fr-BE" dirty="0"/>
              <a:t>S’assurer du bon fonctionnement du programme lorsqu’on fait fonctionner les différentes fonctions ensemble</a:t>
            </a:r>
          </a:p>
          <a:p>
            <a:endParaRPr lang="fr-BE" dirty="0"/>
          </a:p>
          <a:p>
            <a:r>
              <a:rPr lang="fr-BE" dirty="0"/>
              <a:t>Fonctionnement similaire aux tests unitaires</a:t>
            </a:r>
          </a:p>
          <a:p>
            <a:endParaRPr lang="fr-BE" dirty="0"/>
          </a:p>
          <a:p>
            <a:r>
              <a:rPr lang="fr-BE" dirty="0"/>
              <a:t>Différentes méthodes d’approches :</a:t>
            </a:r>
          </a:p>
          <a:p>
            <a:pPr lvl="1">
              <a:buFontTx/>
              <a:buChar char="-"/>
            </a:pPr>
            <a:r>
              <a:rPr lang="fr-BE" dirty="0"/>
              <a:t>Top-Down</a:t>
            </a:r>
          </a:p>
          <a:p>
            <a:pPr lvl="1">
              <a:buFontTx/>
              <a:buChar char="-"/>
            </a:pPr>
            <a:r>
              <a:rPr lang="fr-BE" dirty="0"/>
              <a:t>Bottom-Up</a:t>
            </a:r>
          </a:p>
          <a:p>
            <a:pPr lvl="1">
              <a:buFontTx/>
              <a:buChar char="-"/>
            </a:pPr>
            <a:r>
              <a:rPr lang="fr-BE" dirty="0"/>
              <a:t>Sandwich</a:t>
            </a:r>
          </a:p>
          <a:p>
            <a:pPr lvl="1">
              <a:buFontTx/>
              <a:buChar char="-"/>
            </a:pPr>
            <a:r>
              <a:rPr lang="fr-BE" dirty="0"/>
              <a:t>Big-Bang</a:t>
            </a:r>
          </a:p>
        </p:txBody>
      </p:sp>
      <p:sp>
        <p:nvSpPr>
          <p:cNvPr id="3" name="Titre 2">
            <a:extLst>
              <a:ext uri="{FF2B5EF4-FFF2-40B4-BE49-F238E27FC236}">
                <a16:creationId xmlns:a16="http://schemas.microsoft.com/office/drawing/2014/main" id="{8A491D03-0BF9-420B-B31A-F1FF6F0A0E1D}"/>
              </a:ext>
            </a:extLst>
          </p:cNvPr>
          <p:cNvSpPr>
            <a:spLocks noGrp="1"/>
          </p:cNvSpPr>
          <p:nvPr>
            <p:ph type="title"/>
          </p:nvPr>
        </p:nvSpPr>
        <p:spPr/>
        <p:txBody>
          <a:bodyPr/>
          <a:lstStyle/>
          <a:p>
            <a:r>
              <a:rPr lang="fr-BE" dirty="0"/>
              <a:t>Tests d’intégration</a:t>
            </a:r>
          </a:p>
        </p:txBody>
      </p:sp>
      <p:sp>
        <p:nvSpPr>
          <p:cNvPr id="4" name="Espace réservé du numéro de diapositive 3">
            <a:extLst>
              <a:ext uri="{FF2B5EF4-FFF2-40B4-BE49-F238E27FC236}">
                <a16:creationId xmlns:a16="http://schemas.microsoft.com/office/drawing/2014/main" id="{72C85B56-F96B-4F3C-AA05-18995C012453}"/>
              </a:ext>
            </a:extLst>
          </p:cNvPr>
          <p:cNvSpPr>
            <a:spLocks noGrp="1"/>
          </p:cNvSpPr>
          <p:nvPr>
            <p:ph type="sldNum" sz="quarter" idx="10"/>
          </p:nvPr>
        </p:nvSpPr>
        <p:spPr/>
        <p:txBody>
          <a:bodyPr/>
          <a:lstStyle/>
          <a:p>
            <a:fld id="{26DF9506-C750-44C3-8E12-610AD4C8F1FD}" type="slidenum">
              <a:rPr lang="fr-BE" smtClean="0"/>
              <a:t>34</a:t>
            </a:fld>
            <a:endParaRPr lang="fr-BE"/>
          </a:p>
        </p:txBody>
      </p:sp>
    </p:spTree>
    <p:extLst>
      <p:ext uri="{BB962C8B-B14F-4D97-AF65-F5344CB8AC3E}">
        <p14:creationId xmlns:p14="http://schemas.microsoft.com/office/powerpoint/2010/main" val="27113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F9F53F-A79D-4C38-A510-4C908B88EEE3}"/>
              </a:ext>
            </a:extLst>
          </p:cNvPr>
          <p:cNvSpPr>
            <a:spLocks noGrp="1"/>
          </p:cNvSpPr>
          <p:nvPr>
            <p:ph type="title"/>
          </p:nvPr>
        </p:nvSpPr>
        <p:spPr/>
        <p:txBody>
          <a:bodyPr/>
          <a:lstStyle/>
          <a:p>
            <a:r>
              <a:rPr lang="fr-BE" dirty="0"/>
              <a:t>Tests d’intégration</a:t>
            </a:r>
          </a:p>
        </p:txBody>
      </p:sp>
      <p:sp>
        <p:nvSpPr>
          <p:cNvPr id="4" name="Espace réservé du numéro de diapositive 3">
            <a:extLst>
              <a:ext uri="{FF2B5EF4-FFF2-40B4-BE49-F238E27FC236}">
                <a16:creationId xmlns:a16="http://schemas.microsoft.com/office/drawing/2014/main" id="{3B87A3A0-2F5D-4D73-9E83-A557AD140CFF}"/>
              </a:ext>
            </a:extLst>
          </p:cNvPr>
          <p:cNvSpPr>
            <a:spLocks noGrp="1"/>
          </p:cNvSpPr>
          <p:nvPr>
            <p:ph type="sldNum" sz="quarter" idx="10"/>
          </p:nvPr>
        </p:nvSpPr>
        <p:spPr/>
        <p:txBody>
          <a:bodyPr/>
          <a:lstStyle/>
          <a:p>
            <a:fld id="{26DF9506-C750-44C3-8E12-610AD4C8F1FD}" type="slidenum">
              <a:rPr lang="fr-BE" smtClean="0"/>
              <a:t>35</a:t>
            </a:fld>
            <a:endParaRPr lang="fr-BE"/>
          </a:p>
        </p:txBody>
      </p:sp>
      <p:pic>
        <p:nvPicPr>
          <p:cNvPr id="4098" name="Picture 2" descr="https://upload.wikimedia.org/wikipedia/commons/thumb/d/d0/Arbre_binaire_ordonne.svg/1920px-Arbre_binaire_ordonne.svg.png">
            <a:extLst>
              <a:ext uri="{FF2B5EF4-FFF2-40B4-BE49-F238E27FC236}">
                <a16:creationId xmlns:a16="http://schemas.microsoft.com/office/drawing/2014/main" id="{08EFBF32-E2BE-4398-A040-E948D295DD8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28282" y="1898650"/>
            <a:ext cx="5920774"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4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AB6A22B-8691-4740-8EEC-F80F31C7B7B0}"/>
              </a:ext>
            </a:extLst>
          </p:cNvPr>
          <p:cNvSpPr>
            <a:spLocks noGrp="1"/>
          </p:cNvSpPr>
          <p:nvPr>
            <p:ph idx="1"/>
          </p:nvPr>
        </p:nvSpPr>
        <p:spPr/>
        <p:txBody>
          <a:bodyPr/>
          <a:lstStyle/>
          <a:p>
            <a:r>
              <a:rPr lang="fr-BE" dirty="0"/>
              <a:t>Vérifier que, après modification, des bugs n’ont pas été introduits ou découverts dans des parties non modifiées du code</a:t>
            </a:r>
          </a:p>
          <a:p>
            <a:endParaRPr lang="fr-BE" dirty="0"/>
          </a:p>
          <a:p>
            <a:r>
              <a:rPr lang="fr-BE" dirty="0"/>
              <a:t>Longs à exécuter</a:t>
            </a:r>
          </a:p>
          <a:p>
            <a:endParaRPr lang="fr-BE" dirty="0"/>
          </a:p>
          <a:p>
            <a:r>
              <a:rPr lang="fr-BE" dirty="0"/>
              <a:t>Automatisation complexe </a:t>
            </a:r>
          </a:p>
        </p:txBody>
      </p:sp>
      <p:sp>
        <p:nvSpPr>
          <p:cNvPr id="3" name="Titre 2">
            <a:extLst>
              <a:ext uri="{FF2B5EF4-FFF2-40B4-BE49-F238E27FC236}">
                <a16:creationId xmlns:a16="http://schemas.microsoft.com/office/drawing/2014/main" id="{7BA31F8D-1FBE-4F0C-AB7F-DC1DFB91AB3D}"/>
              </a:ext>
            </a:extLst>
          </p:cNvPr>
          <p:cNvSpPr>
            <a:spLocks noGrp="1"/>
          </p:cNvSpPr>
          <p:nvPr>
            <p:ph type="title"/>
          </p:nvPr>
        </p:nvSpPr>
        <p:spPr/>
        <p:txBody>
          <a:bodyPr/>
          <a:lstStyle/>
          <a:p>
            <a:r>
              <a:rPr lang="fr-BE" dirty="0"/>
              <a:t>Tests de régression</a:t>
            </a:r>
          </a:p>
        </p:txBody>
      </p:sp>
      <p:sp>
        <p:nvSpPr>
          <p:cNvPr id="4" name="Espace réservé du numéro de diapositive 3">
            <a:extLst>
              <a:ext uri="{FF2B5EF4-FFF2-40B4-BE49-F238E27FC236}">
                <a16:creationId xmlns:a16="http://schemas.microsoft.com/office/drawing/2014/main" id="{9B34EA09-2848-4957-B42F-E287AAB00D5F}"/>
              </a:ext>
            </a:extLst>
          </p:cNvPr>
          <p:cNvSpPr>
            <a:spLocks noGrp="1"/>
          </p:cNvSpPr>
          <p:nvPr>
            <p:ph type="sldNum" sz="quarter" idx="10"/>
          </p:nvPr>
        </p:nvSpPr>
        <p:spPr/>
        <p:txBody>
          <a:bodyPr/>
          <a:lstStyle/>
          <a:p>
            <a:fld id="{26DF9506-C750-44C3-8E12-610AD4C8F1FD}" type="slidenum">
              <a:rPr lang="fr-BE" smtClean="0"/>
              <a:t>36</a:t>
            </a:fld>
            <a:endParaRPr lang="fr-BE"/>
          </a:p>
        </p:txBody>
      </p:sp>
    </p:spTree>
    <p:extLst>
      <p:ext uri="{BB962C8B-B14F-4D97-AF65-F5344CB8AC3E}">
        <p14:creationId xmlns:p14="http://schemas.microsoft.com/office/powerpoint/2010/main" val="77207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4C9C3E4-EDCE-43E0-AEB6-60ACFB8E1837}"/>
              </a:ext>
            </a:extLst>
          </p:cNvPr>
          <p:cNvSpPr>
            <a:spLocks noGrp="1"/>
          </p:cNvSpPr>
          <p:nvPr>
            <p:ph type="sldNum" sz="quarter" idx="10"/>
          </p:nvPr>
        </p:nvSpPr>
        <p:spPr/>
        <p:txBody>
          <a:bodyPr/>
          <a:lstStyle/>
          <a:p>
            <a:fld id="{26DF9506-C750-44C3-8E12-610AD4C8F1FD}" type="slidenum">
              <a:rPr lang="fr-BE" smtClean="0"/>
              <a:t>37</a:t>
            </a:fld>
            <a:endParaRPr lang="fr-BE"/>
          </a:p>
        </p:txBody>
      </p:sp>
      <p:sp>
        <p:nvSpPr>
          <p:cNvPr id="3" name="Rectangle 2">
            <a:extLst>
              <a:ext uri="{FF2B5EF4-FFF2-40B4-BE49-F238E27FC236}">
                <a16:creationId xmlns:a16="http://schemas.microsoft.com/office/drawing/2014/main" id="{DF04022E-3D1F-4C9E-8353-E36560FD386B}"/>
              </a:ext>
            </a:extLst>
          </p:cNvPr>
          <p:cNvSpPr/>
          <p:nvPr/>
        </p:nvSpPr>
        <p:spPr>
          <a:xfrm>
            <a:off x="1662545" y="2166566"/>
            <a:ext cx="5818909" cy="2739211"/>
          </a:xfrm>
          <a:prstGeom prst="rect">
            <a:avLst/>
          </a:prstGeom>
        </p:spPr>
        <p:txBody>
          <a:bodyPr wrap="square">
            <a:spAutoFit/>
          </a:bodyPr>
          <a:lstStyle/>
          <a:p>
            <a:pPr lvl="0" algn="ctr" defTabSz="914400" eaLnBrk="0" fontAlgn="base" hangingPunct="0">
              <a:spcBef>
                <a:spcPct val="0"/>
              </a:spcBef>
              <a:spcAft>
                <a:spcPct val="0"/>
              </a:spcAft>
            </a:pPr>
            <a:r>
              <a:rPr lang="fr-FR" altLang="fr-FR" sz="3200" dirty="0">
                <a:latin typeface="Arial" panose="020B0604020202020204" pitchFamily="34" charset="0"/>
              </a:rPr>
              <a:t>« Tester des programmes peut révéler des bugs très efficacement, mais cela ne permet pas d’en démontrer l’absence. »</a:t>
            </a:r>
          </a:p>
          <a:p>
            <a:pPr lvl="0" algn="ctr" defTabSz="914400" eaLnBrk="0" fontAlgn="base" hangingPunct="0">
              <a:spcBef>
                <a:spcPct val="0"/>
              </a:spcBef>
              <a:spcAft>
                <a:spcPct val="0"/>
              </a:spcAft>
            </a:pPr>
            <a:r>
              <a:rPr lang="fr-FR" altLang="fr-FR" sz="1200" dirty="0">
                <a:solidFill>
                  <a:srgbClr val="202122"/>
                </a:solidFill>
                <a:latin typeface="Arial" panose="020B0604020202020204" pitchFamily="34" charset="0"/>
                <a:cs typeface="Arial" panose="020B0604020202020204" pitchFamily="34" charset="0"/>
              </a:rPr>
              <a:t>— </a:t>
            </a:r>
            <a:r>
              <a:rPr lang="fr-FR" altLang="fr-FR" sz="1200" dirty="0" err="1">
                <a:solidFill>
                  <a:srgbClr val="202122"/>
                </a:solidFill>
                <a:latin typeface="Arial" panose="020B0604020202020204" pitchFamily="34" charset="0"/>
                <a:cs typeface="Arial" panose="020B0604020202020204" pitchFamily="34" charset="0"/>
              </a:rPr>
              <a:t>Edsger</a:t>
            </a:r>
            <a:r>
              <a:rPr lang="fr-FR" altLang="fr-FR" sz="1200" dirty="0">
                <a:solidFill>
                  <a:srgbClr val="202122"/>
                </a:solidFill>
                <a:latin typeface="Arial" panose="020B0604020202020204" pitchFamily="34" charset="0"/>
                <a:cs typeface="Arial" panose="020B0604020202020204" pitchFamily="34" charset="0"/>
              </a:rPr>
              <a:t> W. Dijkstra, </a:t>
            </a:r>
            <a:r>
              <a:rPr lang="fr-FR" altLang="fr-FR" sz="1200" i="1" dirty="0">
                <a:solidFill>
                  <a:srgbClr val="202122"/>
                </a:solidFill>
                <a:latin typeface="Arial" panose="020B0604020202020204" pitchFamily="34" charset="0"/>
                <a:cs typeface="Arial" panose="020B0604020202020204" pitchFamily="34" charset="0"/>
              </a:rPr>
              <a:t>The Humble Programmer (1972)</a:t>
            </a:r>
            <a:endParaRPr lang="fr-FR" altLang="fr-FR" sz="1200" dirty="0">
              <a:latin typeface="Arial" panose="020B0604020202020204" pitchFamily="34" charset="0"/>
            </a:endParaRPr>
          </a:p>
        </p:txBody>
      </p:sp>
    </p:spTree>
    <p:extLst>
      <p:ext uri="{BB962C8B-B14F-4D97-AF65-F5344CB8AC3E}">
        <p14:creationId xmlns:p14="http://schemas.microsoft.com/office/powerpoint/2010/main" val="35973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1D93D41-A8A2-4A6C-A675-6219F00ECCEF}"/>
              </a:ext>
            </a:extLst>
          </p:cNvPr>
          <p:cNvPicPr>
            <a:picLocks noGrp="1" noChangeAspect="1"/>
          </p:cNvPicPr>
          <p:nvPr>
            <p:ph idx="1"/>
          </p:nvPr>
        </p:nvPicPr>
        <p:blipFill>
          <a:blip r:embed="rId2"/>
          <a:stretch>
            <a:fillRect/>
          </a:stretch>
        </p:blipFill>
        <p:spPr>
          <a:xfrm>
            <a:off x="511753" y="1579909"/>
            <a:ext cx="4629150" cy="1704975"/>
          </a:xfrm>
          <a:prstGeom prst="rect">
            <a:avLst/>
          </a:prstGeom>
        </p:spPr>
      </p:pic>
      <p:sp>
        <p:nvSpPr>
          <p:cNvPr id="3" name="Titre 2">
            <a:extLst>
              <a:ext uri="{FF2B5EF4-FFF2-40B4-BE49-F238E27FC236}">
                <a16:creationId xmlns:a16="http://schemas.microsoft.com/office/drawing/2014/main" id="{AE34A718-6FE7-43CB-A7EB-F1D9A23A6464}"/>
              </a:ext>
            </a:extLst>
          </p:cNvPr>
          <p:cNvSpPr>
            <a:spLocks noGrp="1"/>
          </p:cNvSpPr>
          <p:nvPr>
            <p:ph type="title"/>
          </p:nvPr>
        </p:nvSpPr>
        <p:spPr/>
        <p:txBody>
          <a:bodyPr/>
          <a:lstStyle/>
          <a:p>
            <a:r>
              <a:rPr lang="fr-BE" dirty="0"/>
              <a:t>Correction</a:t>
            </a:r>
          </a:p>
        </p:txBody>
      </p:sp>
      <p:sp>
        <p:nvSpPr>
          <p:cNvPr id="4" name="Espace réservé du numéro de diapositive 3">
            <a:extLst>
              <a:ext uri="{FF2B5EF4-FFF2-40B4-BE49-F238E27FC236}">
                <a16:creationId xmlns:a16="http://schemas.microsoft.com/office/drawing/2014/main" id="{4E4937E6-B4D2-400A-98E4-A05A4B3F94B3}"/>
              </a:ext>
            </a:extLst>
          </p:cNvPr>
          <p:cNvSpPr>
            <a:spLocks noGrp="1"/>
          </p:cNvSpPr>
          <p:nvPr>
            <p:ph type="sldNum" sz="quarter" idx="10"/>
          </p:nvPr>
        </p:nvSpPr>
        <p:spPr/>
        <p:txBody>
          <a:bodyPr/>
          <a:lstStyle/>
          <a:p>
            <a:fld id="{26DF9506-C750-44C3-8E12-610AD4C8F1FD}" type="slidenum">
              <a:rPr lang="fr-BE" smtClean="0"/>
              <a:t>4</a:t>
            </a:fld>
            <a:endParaRPr lang="fr-BE"/>
          </a:p>
        </p:txBody>
      </p:sp>
      <p:pic>
        <p:nvPicPr>
          <p:cNvPr id="6" name="Image 5">
            <a:extLst>
              <a:ext uri="{FF2B5EF4-FFF2-40B4-BE49-F238E27FC236}">
                <a16:creationId xmlns:a16="http://schemas.microsoft.com/office/drawing/2014/main" id="{3A6E8764-C61C-4D2A-BD11-B4EB02A5CFCF}"/>
              </a:ext>
            </a:extLst>
          </p:cNvPr>
          <p:cNvPicPr>
            <a:picLocks noChangeAspect="1"/>
          </p:cNvPicPr>
          <p:nvPr/>
        </p:nvPicPr>
        <p:blipFill>
          <a:blip r:embed="rId3"/>
          <a:stretch>
            <a:fillRect/>
          </a:stretch>
        </p:blipFill>
        <p:spPr>
          <a:xfrm>
            <a:off x="5549266" y="1632296"/>
            <a:ext cx="2800350" cy="1600200"/>
          </a:xfrm>
          <a:prstGeom prst="rect">
            <a:avLst/>
          </a:prstGeom>
        </p:spPr>
      </p:pic>
      <p:pic>
        <p:nvPicPr>
          <p:cNvPr id="7" name="Image 6">
            <a:extLst>
              <a:ext uri="{FF2B5EF4-FFF2-40B4-BE49-F238E27FC236}">
                <a16:creationId xmlns:a16="http://schemas.microsoft.com/office/drawing/2014/main" id="{E2CF903B-2D9E-42CA-9DB5-45F935D31125}"/>
              </a:ext>
            </a:extLst>
          </p:cNvPr>
          <p:cNvPicPr>
            <a:picLocks noChangeAspect="1"/>
          </p:cNvPicPr>
          <p:nvPr/>
        </p:nvPicPr>
        <p:blipFill>
          <a:blip r:embed="rId4"/>
          <a:stretch>
            <a:fillRect/>
          </a:stretch>
        </p:blipFill>
        <p:spPr>
          <a:xfrm>
            <a:off x="2776537" y="3742468"/>
            <a:ext cx="3590925" cy="2209800"/>
          </a:xfrm>
          <a:prstGeom prst="rect">
            <a:avLst/>
          </a:prstGeom>
        </p:spPr>
      </p:pic>
    </p:spTree>
    <p:extLst>
      <p:ext uri="{BB962C8B-B14F-4D97-AF65-F5344CB8AC3E}">
        <p14:creationId xmlns:p14="http://schemas.microsoft.com/office/powerpoint/2010/main" val="327192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165D871-5936-4737-80F1-0ABA51310158}"/>
              </a:ext>
            </a:extLst>
          </p:cNvPr>
          <p:cNvPicPr>
            <a:picLocks noGrp="1" noChangeAspect="1"/>
          </p:cNvPicPr>
          <p:nvPr>
            <p:ph idx="1"/>
          </p:nvPr>
        </p:nvPicPr>
        <p:blipFill>
          <a:blip r:embed="rId2"/>
          <a:stretch>
            <a:fillRect/>
          </a:stretch>
        </p:blipFill>
        <p:spPr>
          <a:xfrm>
            <a:off x="1623703" y="2303386"/>
            <a:ext cx="5896594" cy="2664200"/>
          </a:xfrm>
          <a:prstGeom prst="rect">
            <a:avLst/>
          </a:prstGeom>
        </p:spPr>
      </p:pic>
      <p:sp>
        <p:nvSpPr>
          <p:cNvPr id="3" name="Titre 2">
            <a:extLst>
              <a:ext uri="{FF2B5EF4-FFF2-40B4-BE49-F238E27FC236}">
                <a16:creationId xmlns:a16="http://schemas.microsoft.com/office/drawing/2014/main" id="{9754E6FF-2F04-499C-824E-BC1EBAA031DF}"/>
              </a:ext>
            </a:extLst>
          </p:cNvPr>
          <p:cNvSpPr>
            <a:spLocks noGrp="1"/>
          </p:cNvSpPr>
          <p:nvPr>
            <p:ph type="title"/>
          </p:nvPr>
        </p:nvSpPr>
        <p:spPr/>
        <p:txBody>
          <a:bodyPr/>
          <a:lstStyle/>
          <a:p>
            <a:r>
              <a:rPr lang="fr-BE" dirty="0"/>
              <a:t>Implémentations</a:t>
            </a:r>
          </a:p>
        </p:txBody>
      </p:sp>
      <p:sp>
        <p:nvSpPr>
          <p:cNvPr id="4" name="Espace réservé du numéro de diapositive 3">
            <a:extLst>
              <a:ext uri="{FF2B5EF4-FFF2-40B4-BE49-F238E27FC236}">
                <a16:creationId xmlns:a16="http://schemas.microsoft.com/office/drawing/2014/main" id="{FDDD2BDB-054A-4C4B-9026-8E195C9CFDCB}"/>
              </a:ext>
            </a:extLst>
          </p:cNvPr>
          <p:cNvSpPr>
            <a:spLocks noGrp="1"/>
          </p:cNvSpPr>
          <p:nvPr>
            <p:ph type="sldNum" sz="quarter" idx="10"/>
          </p:nvPr>
        </p:nvSpPr>
        <p:spPr/>
        <p:txBody>
          <a:bodyPr/>
          <a:lstStyle/>
          <a:p>
            <a:fld id="{26DF9506-C750-44C3-8E12-610AD4C8F1FD}" type="slidenum">
              <a:rPr lang="fr-BE" smtClean="0"/>
              <a:t>5</a:t>
            </a:fld>
            <a:endParaRPr lang="fr-BE"/>
          </a:p>
        </p:txBody>
      </p:sp>
    </p:spTree>
    <p:extLst>
      <p:ext uri="{BB962C8B-B14F-4D97-AF65-F5344CB8AC3E}">
        <p14:creationId xmlns:p14="http://schemas.microsoft.com/office/powerpoint/2010/main" val="370036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442AA06-337C-4D8E-A729-619E1D40B975}"/>
              </a:ext>
            </a:extLst>
          </p:cNvPr>
          <p:cNvPicPr>
            <a:picLocks noGrp="1" noChangeAspect="1"/>
          </p:cNvPicPr>
          <p:nvPr>
            <p:ph idx="1"/>
          </p:nvPr>
        </p:nvPicPr>
        <p:blipFill>
          <a:blip r:embed="rId2"/>
          <a:stretch>
            <a:fillRect/>
          </a:stretch>
        </p:blipFill>
        <p:spPr>
          <a:xfrm>
            <a:off x="2101756" y="2137636"/>
            <a:ext cx="4940487" cy="2995699"/>
          </a:xfrm>
          <a:prstGeom prst="rect">
            <a:avLst/>
          </a:prstGeom>
        </p:spPr>
      </p:pic>
      <p:sp>
        <p:nvSpPr>
          <p:cNvPr id="3" name="Titre 2">
            <a:extLst>
              <a:ext uri="{FF2B5EF4-FFF2-40B4-BE49-F238E27FC236}">
                <a16:creationId xmlns:a16="http://schemas.microsoft.com/office/drawing/2014/main" id="{C63220E7-9E17-4D7B-8B84-BD59BB498471}"/>
              </a:ext>
            </a:extLst>
          </p:cNvPr>
          <p:cNvSpPr>
            <a:spLocks noGrp="1"/>
          </p:cNvSpPr>
          <p:nvPr>
            <p:ph type="title"/>
          </p:nvPr>
        </p:nvSpPr>
        <p:spPr/>
        <p:txBody>
          <a:bodyPr/>
          <a:lstStyle/>
          <a:p>
            <a:r>
              <a:rPr lang="fr-BE" dirty="0"/>
              <a:t>Implémentations</a:t>
            </a:r>
          </a:p>
        </p:txBody>
      </p:sp>
      <p:sp>
        <p:nvSpPr>
          <p:cNvPr id="4" name="Espace réservé du numéro de diapositive 3">
            <a:extLst>
              <a:ext uri="{FF2B5EF4-FFF2-40B4-BE49-F238E27FC236}">
                <a16:creationId xmlns:a16="http://schemas.microsoft.com/office/drawing/2014/main" id="{FD7FC425-0184-49DB-90B7-FBA14CBC0272}"/>
              </a:ext>
            </a:extLst>
          </p:cNvPr>
          <p:cNvSpPr>
            <a:spLocks noGrp="1"/>
          </p:cNvSpPr>
          <p:nvPr>
            <p:ph type="sldNum" sz="quarter" idx="10"/>
          </p:nvPr>
        </p:nvSpPr>
        <p:spPr/>
        <p:txBody>
          <a:bodyPr/>
          <a:lstStyle/>
          <a:p>
            <a:fld id="{26DF9506-C750-44C3-8E12-610AD4C8F1FD}" type="slidenum">
              <a:rPr lang="fr-BE" smtClean="0"/>
              <a:t>6</a:t>
            </a:fld>
            <a:endParaRPr lang="fr-BE"/>
          </a:p>
        </p:txBody>
      </p:sp>
    </p:spTree>
    <p:extLst>
      <p:ext uri="{BB962C8B-B14F-4D97-AF65-F5344CB8AC3E}">
        <p14:creationId xmlns:p14="http://schemas.microsoft.com/office/powerpoint/2010/main" val="42086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9A4E683-2EEB-4EF6-8FC5-BCD8FF2E32FA}"/>
              </a:ext>
            </a:extLst>
          </p:cNvPr>
          <p:cNvPicPr>
            <a:picLocks noGrp="1" noChangeAspect="1"/>
          </p:cNvPicPr>
          <p:nvPr>
            <p:ph idx="1"/>
          </p:nvPr>
        </p:nvPicPr>
        <p:blipFill>
          <a:blip r:embed="rId2"/>
          <a:stretch>
            <a:fillRect/>
          </a:stretch>
        </p:blipFill>
        <p:spPr>
          <a:xfrm>
            <a:off x="2982033" y="1125584"/>
            <a:ext cx="3179934" cy="5588268"/>
          </a:xfrm>
          <a:prstGeom prst="rect">
            <a:avLst/>
          </a:prstGeom>
        </p:spPr>
      </p:pic>
      <p:sp>
        <p:nvSpPr>
          <p:cNvPr id="3" name="Titre 2">
            <a:extLst>
              <a:ext uri="{FF2B5EF4-FFF2-40B4-BE49-F238E27FC236}">
                <a16:creationId xmlns:a16="http://schemas.microsoft.com/office/drawing/2014/main" id="{6D4B00D5-546F-4C41-90CE-254740BE2792}"/>
              </a:ext>
            </a:extLst>
          </p:cNvPr>
          <p:cNvSpPr>
            <a:spLocks noGrp="1"/>
          </p:cNvSpPr>
          <p:nvPr>
            <p:ph type="title"/>
          </p:nvPr>
        </p:nvSpPr>
        <p:spPr/>
        <p:txBody>
          <a:bodyPr/>
          <a:lstStyle/>
          <a:p>
            <a:r>
              <a:rPr lang="fr-BE" dirty="0"/>
              <a:t>Implémentations</a:t>
            </a:r>
          </a:p>
        </p:txBody>
      </p:sp>
      <p:sp>
        <p:nvSpPr>
          <p:cNvPr id="4" name="Espace réservé du numéro de diapositive 3">
            <a:extLst>
              <a:ext uri="{FF2B5EF4-FFF2-40B4-BE49-F238E27FC236}">
                <a16:creationId xmlns:a16="http://schemas.microsoft.com/office/drawing/2014/main" id="{B2BB31F8-A59B-49AB-973E-DECE7C51511A}"/>
              </a:ext>
            </a:extLst>
          </p:cNvPr>
          <p:cNvSpPr>
            <a:spLocks noGrp="1"/>
          </p:cNvSpPr>
          <p:nvPr>
            <p:ph type="sldNum" sz="quarter" idx="10"/>
          </p:nvPr>
        </p:nvSpPr>
        <p:spPr/>
        <p:txBody>
          <a:bodyPr/>
          <a:lstStyle/>
          <a:p>
            <a:fld id="{26DF9506-C750-44C3-8E12-610AD4C8F1FD}" type="slidenum">
              <a:rPr lang="fr-BE" smtClean="0"/>
              <a:t>7</a:t>
            </a:fld>
            <a:endParaRPr lang="fr-BE"/>
          </a:p>
        </p:txBody>
      </p:sp>
    </p:spTree>
    <p:extLst>
      <p:ext uri="{BB962C8B-B14F-4D97-AF65-F5344CB8AC3E}">
        <p14:creationId xmlns:p14="http://schemas.microsoft.com/office/powerpoint/2010/main" val="267133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5F3176D-828F-41D8-8875-694B3AA1520E}"/>
              </a:ext>
            </a:extLst>
          </p:cNvPr>
          <p:cNvPicPr>
            <a:picLocks noGrp="1" noChangeAspect="1"/>
          </p:cNvPicPr>
          <p:nvPr>
            <p:ph idx="1"/>
          </p:nvPr>
        </p:nvPicPr>
        <p:blipFill>
          <a:blip r:embed="rId2"/>
          <a:stretch>
            <a:fillRect/>
          </a:stretch>
        </p:blipFill>
        <p:spPr>
          <a:xfrm>
            <a:off x="1920949" y="1190847"/>
            <a:ext cx="5302101" cy="4965622"/>
          </a:xfrm>
          <a:prstGeom prst="rect">
            <a:avLst/>
          </a:prstGeom>
        </p:spPr>
      </p:pic>
      <p:sp>
        <p:nvSpPr>
          <p:cNvPr id="3" name="Titre 2">
            <a:extLst>
              <a:ext uri="{FF2B5EF4-FFF2-40B4-BE49-F238E27FC236}">
                <a16:creationId xmlns:a16="http://schemas.microsoft.com/office/drawing/2014/main" id="{2F971E82-C753-4C1C-AE97-7810EE53010B}"/>
              </a:ext>
            </a:extLst>
          </p:cNvPr>
          <p:cNvSpPr>
            <a:spLocks noGrp="1"/>
          </p:cNvSpPr>
          <p:nvPr>
            <p:ph type="title"/>
          </p:nvPr>
        </p:nvSpPr>
        <p:spPr/>
        <p:txBody>
          <a:bodyPr/>
          <a:lstStyle/>
          <a:p>
            <a:r>
              <a:rPr lang="fr-BE" dirty="0"/>
              <a:t>Implémentations</a:t>
            </a:r>
          </a:p>
        </p:txBody>
      </p:sp>
      <p:sp>
        <p:nvSpPr>
          <p:cNvPr id="4" name="Espace réservé du numéro de diapositive 3">
            <a:extLst>
              <a:ext uri="{FF2B5EF4-FFF2-40B4-BE49-F238E27FC236}">
                <a16:creationId xmlns:a16="http://schemas.microsoft.com/office/drawing/2014/main" id="{4E3D708A-CD78-45EE-975C-E6DD239E91D5}"/>
              </a:ext>
            </a:extLst>
          </p:cNvPr>
          <p:cNvSpPr>
            <a:spLocks noGrp="1"/>
          </p:cNvSpPr>
          <p:nvPr>
            <p:ph type="sldNum" sz="quarter" idx="10"/>
          </p:nvPr>
        </p:nvSpPr>
        <p:spPr/>
        <p:txBody>
          <a:bodyPr/>
          <a:lstStyle/>
          <a:p>
            <a:fld id="{26DF9506-C750-44C3-8E12-610AD4C8F1FD}" type="slidenum">
              <a:rPr lang="fr-BE" smtClean="0"/>
              <a:t>8</a:t>
            </a:fld>
            <a:endParaRPr lang="fr-BE"/>
          </a:p>
        </p:txBody>
      </p:sp>
    </p:spTree>
    <p:extLst>
      <p:ext uri="{BB962C8B-B14F-4D97-AF65-F5344CB8AC3E}">
        <p14:creationId xmlns:p14="http://schemas.microsoft.com/office/powerpoint/2010/main" val="356208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7B051-16F8-4B50-803C-8505DBE9ECD4}"/>
              </a:ext>
            </a:extLst>
          </p:cNvPr>
          <p:cNvSpPr>
            <a:spLocks noGrp="1"/>
          </p:cNvSpPr>
          <p:nvPr>
            <p:ph type="title"/>
          </p:nvPr>
        </p:nvSpPr>
        <p:spPr>
          <a:xfrm>
            <a:off x="1519843" y="3110491"/>
            <a:ext cx="7886700" cy="1169698"/>
          </a:xfrm>
        </p:spPr>
        <p:txBody>
          <a:bodyPr/>
          <a:lstStyle/>
          <a:p>
            <a:r>
              <a:rPr lang="fr-FR" sz="4400" dirty="0"/>
              <a:t>Les fichiers</a:t>
            </a:r>
            <a:endParaRPr lang="fr-BE" sz="4400" dirty="0"/>
          </a:p>
        </p:txBody>
      </p:sp>
      <p:sp>
        <p:nvSpPr>
          <p:cNvPr id="3" name="Espace réservé du numéro de diapositive 2">
            <a:extLst>
              <a:ext uri="{FF2B5EF4-FFF2-40B4-BE49-F238E27FC236}">
                <a16:creationId xmlns:a16="http://schemas.microsoft.com/office/drawing/2014/main" id="{E92B0AA5-3545-4384-864F-D1FEEA8C72BE}"/>
              </a:ext>
            </a:extLst>
          </p:cNvPr>
          <p:cNvSpPr>
            <a:spLocks noGrp="1"/>
          </p:cNvSpPr>
          <p:nvPr>
            <p:ph type="sldNum" sz="quarter" idx="10"/>
          </p:nvPr>
        </p:nvSpPr>
        <p:spPr/>
        <p:txBody>
          <a:bodyPr/>
          <a:lstStyle/>
          <a:p>
            <a:fld id="{26DF9506-C750-44C3-8E12-610AD4C8F1FD}" type="slidenum">
              <a:rPr lang="fr-BE" smtClean="0"/>
              <a:t>9</a:t>
            </a:fld>
            <a:endParaRPr lang="fr-BE"/>
          </a:p>
        </p:txBody>
      </p:sp>
      <p:sp>
        <p:nvSpPr>
          <p:cNvPr id="4" name="ZoneTexte 3">
            <a:extLst>
              <a:ext uri="{FF2B5EF4-FFF2-40B4-BE49-F238E27FC236}">
                <a16:creationId xmlns:a16="http://schemas.microsoft.com/office/drawing/2014/main" id="{8EAFDF04-9D2B-48C6-A627-7D5E1C9B278B}"/>
              </a:ext>
            </a:extLst>
          </p:cNvPr>
          <p:cNvSpPr txBox="1"/>
          <p:nvPr/>
        </p:nvSpPr>
        <p:spPr>
          <a:xfrm>
            <a:off x="1519843" y="3110491"/>
            <a:ext cx="2981325" cy="369332"/>
          </a:xfrm>
          <a:prstGeom prst="rect">
            <a:avLst/>
          </a:prstGeom>
          <a:noFill/>
        </p:spPr>
        <p:txBody>
          <a:bodyPr wrap="square" rtlCol="0">
            <a:spAutoFit/>
          </a:bodyPr>
          <a:lstStyle/>
          <a:p>
            <a:r>
              <a:rPr lang="fr-FR" dirty="0">
                <a:solidFill>
                  <a:schemeClr val="bg1">
                    <a:lumMod val="50000"/>
                  </a:schemeClr>
                </a:solidFill>
              </a:rPr>
              <a:t>Chapitre 7 </a:t>
            </a:r>
            <a:endParaRPr lang="fr-BE" dirty="0">
              <a:solidFill>
                <a:schemeClr val="bg1">
                  <a:lumMod val="50000"/>
                </a:schemeClr>
              </a:solidFill>
            </a:endParaRPr>
          </a:p>
        </p:txBody>
      </p:sp>
    </p:spTree>
    <p:extLst>
      <p:ext uri="{BB962C8B-B14F-4D97-AF65-F5344CB8AC3E}">
        <p14:creationId xmlns:p14="http://schemas.microsoft.com/office/powerpoint/2010/main" val="346873039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Roboto"/>
        <a:ea typeface=""/>
        <a:cs typeface=""/>
      </a:majorFont>
      <a:minorFont>
        <a:latin typeface="Roboto"/>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de-presentation-HEHbe--Sciences-et-technologies--2020" id="{A498BD53-F83B-4021-AAB3-AA6C29EFDC9D}" vid="{7280D352-7A7E-41A1-9B4F-543AFC5CCC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13282</TotalTime>
  <Words>816</Words>
  <Application>Microsoft Office PowerPoint</Application>
  <PresentationFormat>Affichage à l'écran (4:3)</PresentationFormat>
  <Paragraphs>207</Paragraphs>
  <Slides>37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Roboto</vt:lpstr>
      <vt:lpstr>Roboto </vt:lpstr>
      <vt:lpstr>Roboto Condensed</vt:lpstr>
      <vt:lpstr>Thème Office</vt:lpstr>
      <vt:lpstr>Base de programmation</vt:lpstr>
      <vt:lpstr>Correction</vt:lpstr>
      <vt:lpstr>Correction</vt:lpstr>
      <vt:lpstr>Correction</vt:lpstr>
      <vt:lpstr>Implémentations</vt:lpstr>
      <vt:lpstr>Implémentations</vt:lpstr>
      <vt:lpstr>Implémentations</vt:lpstr>
      <vt:lpstr>Implémentations</vt:lpstr>
      <vt:lpstr>Les fichiers</vt:lpstr>
      <vt:lpstr>Introduction</vt:lpstr>
      <vt:lpstr>Système de fichiers ?</vt:lpstr>
      <vt:lpstr>Un fichier</vt:lpstr>
      <vt:lpstr>Comment on y accède ?</vt:lpstr>
      <vt:lpstr>Comment on y accède ?</vt:lpstr>
      <vt:lpstr>Comment on y accède ?</vt:lpstr>
      <vt:lpstr>Et maintenant ?</vt:lpstr>
      <vt:lpstr>Ouvrir un fichier</vt:lpstr>
      <vt:lpstr>Exemples</vt:lpstr>
      <vt:lpstr>Stratégie d’utilisation</vt:lpstr>
      <vt:lpstr>Erreur</vt:lpstr>
      <vt:lpstr>Gestion des erreurs</vt:lpstr>
      <vt:lpstr>Gestion des erreurs</vt:lpstr>
      <vt:lpstr>Gestion des erreurs</vt:lpstr>
      <vt:lpstr>Gestion des erreurs</vt:lpstr>
      <vt:lpstr>Structure d’un projet et tests</vt:lpstr>
      <vt:lpstr>Structure « classique »</vt:lpstr>
      <vt:lpstr>Module</vt:lpstr>
      <vt:lpstr>__init__.py</vt:lpstr>
      <vt:lpstr>setup.py</vt:lpstr>
      <vt:lpstr>Tests </vt:lpstr>
      <vt:lpstr>Tests</vt:lpstr>
      <vt:lpstr>Tests unitaires</vt:lpstr>
      <vt:lpstr>Tests unitaires</vt:lpstr>
      <vt:lpstr>Tests d’intégration</vt:lpstr>
      <vt:lpstr>Tests d’intégration</vt:lpstr>
      <vt:lpstr>Tests de régression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DEPRETER Johan</dc:creator>
  <cp:lastModifiedBy>DEPRETER Johan</cp:lastModifiedBy>
  <cp:revision>132</cp:revision>
  <dcterms:created xsi:type="dcterms:W3CDTF">2022-01-27T22:00:53Z</dcterms:created>
  <dcterms:modified xsi:type="dcterms:W3CDTF">2023-10-11T13:20:34Z</dcterms:modified>
</cp:coreProperties>
</file>