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321" r:id="rId6"/>
    <p:sldId id="304" r:id="rId7"/>
    <p:sldId id="305" r:id="rId8"/>
    <p:sldId id="306" r:id="rId9"/>
    <p:sldId id="309" r:id="rId10"/>
    <p:sldId id="307" r:id="rId11"/>
    <p:sldId id="310" r:id="rId12"/>
    <p:sldId id="30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27-11-23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27-11-23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80C221-7274-43F5-BC2C-405B01D0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C’est quoi un évènement ?</a:t>
            </a:r>
          </a:p>
          <a:p>
            <a:endParaRPr lang="fr-BE" dirty="0"/>
          </a:p>
          <a:p>
            <a:r>
              <a:rPr lang="fr-BE" dirty="0"/>
              <a:t>Changement d’état dans l’environnement ou intervention explicite de l’utilisateur</a:t>
            </a:r>
          </a:p>
          <a:p>
            <a:endParaRPr lang="fr-BE" dirty="0"/>
          </a:p>
          <a:p>
            <a:r>
              <a:rPr lang="fr-BE" dirty="0"/>
              <a:t>2 types principaux :</a:t>
            </a:r>
          </a:p>
          <a:p>
            <a:pPr marL="457200" lvl="1" indent="0">
              <a:buNone/>
            </a:pPr>
            <a:r>
              <a:rPr lang="fr-BE" dirty="0"/>
              <a:t>Liés aux périphériques</a:t>
            </a:r>
          </a:p>
          <a:p>
            <a:pPr marL="457200" lvl="1" indent="0">
              <a:buNone/>
            </a:pPr>
            <a:r>
              <a:rPr lang="fr-BE" dirty="0"/>
              <a:t>Liés au système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E89C11A-D17E-4C26-8A65-B85315DB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Evènements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75FCFC-3D3C-452E-9B55-DB6F81FC2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60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7B6CA82-C5B8-4470-904C-E156EBA3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Clique de souris sur un bouton</a:t>
            </a:r>
          </a:p>
          <a:p>
            <a:endParaRPr lang="fr-BE" dirty="0"/>
          </a:p>
          <a:p>
            <a:r>
              <a:rPr lang="fr-BE" dirty="0"/>
              <a:t>Frappe au clavier</a:t>
            </a:r>
          </a:p>
          <a:p>
            <a:endParaRPr lang="fr-BE" dirty="0"/>
          </a:p>
          <a:p>
            <a:r>
              <a:rPr lang="fr-BE" dirty="0"/>
              <a:t>Focus/</a:t>
            </a:r>
            <a:r>
              <a:rPr lang="fr-BE" dirty="0" err="1"/>
              <a:t>défocus</a:t>
            </a:r>
            <a:r>
              <a:rPr lang="fr-BE" dirty="0"/>
              <a:t> d’une fenêtre</a:t>
            </a:r>
          </a:p>
          <a:p>
            <a:endParaRPr lang="fr-BE" dirty="0"/>
          </a:p>
          <a:p>
            <a:r>
              <a:rPr lang="fr-BE" dirty="0"/>
              <a:t>Sélection d’un objet dans une liste déroulante</a:t>
            </a:r>
          </a:p>
          <a:p>
            <a:endParaRPr lang="fr-BE" dirty="0"/>
          </a:p>
          <a:p>
            <a:r>
              <a:rPr lang="fr-BE" dirty="0"/>
              <a:t>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BB89B7-5241-47D0-8631-8F7585A3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Liés aux périphériques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E3F83A-DCC2-4490-AC2A-C3FB8CE9E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65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ACA80A-B516-45C5-B6A6-EBB7FD45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Création / Ouverture / … d’une fenêtre</a:t>
            </a:r>
          </a:p>
          <a:p>
            <a:endParaRPr lang="fr-BE" dirty="0"/>
          </a:p>
          <a:p>
            <a:r>
              <a:rPr lang="fr-BE" dirty="0"/>
              <a:t>Tic d’horloge</a:t>
            </a:r>
          </a:p>
          <a:p>
            <a:endParaRPr lang="fr-BE" dirty="0"/>
          </a:p>
          <a:p>
            <a:r>
              <a:rPr lang="fr-BE" dirty="0"/>
              <a:t>Mise en veille de la machine</a:t>
            </a:r>
          </a:p>
          <a:p>
            <a:endParaRPr lang="fr-BE" dirty="0"/>
          </a:p>
          <a:p>
            <a:r>
              <a:rPr lang="fr-BE" dirty="0"/>
              <a:t>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9BE8F58-8E4F-4FAC-AB67-DC0B3BF5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Liés au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01ACB-A5FE-4229-8CF4-5D81F72A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87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8B651D3-C7E3-431E-8B9D-D8C18CF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C977E4-3A20-4CEC-B718-E41CAC049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  <p:pic>
        <p:nvPicPr>
          <p:cNvPr id="3074" name="Picture 2" descr="event_model">
            <a:extLst>
              <a:ext uri="{FF2B5EF4-FFF2-40B4-BE49-F238E27FC236}">
                <a16:creationId xmlns:a16="http://schemas.microsoft.com/office/drawing/2014/main" id="{780963C5-F462-4838-B31D-0131E41CB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94" y="1548805"/>
            <a:ext cx="6683412" cy="46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9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C6A1CC-5D4A-4AD4-A82E-80F0877C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88225"/>
            <a:ext cx="8539273" cy="4586548"/>
          </a:xfrm>
        </p:spPr>
        <p:txBody>
          <a:bodyPr/>
          <a:lstStyle/>
          <a:p>
            <a:r>
              <a:rPr lang="fr-BE" i="1" dirty="0"/>
              <a:t>Event Loop </a:t>
            </a:r>
            <a:r>
              <a:rPr lang="fr-BE" dirty="0"/>
              <a:t>: Boucle durant laquelle l’application va vérifier si un évènement a lieu</a:t>
            </a:r>
          </a:p>
          <a:p>
            <a:endParaRPr lang="fr-BE" dirty="0"/>
          </a:p>
          <a:p>
            <a:r>
              <a:rPr lang="fr-BE" i="1" dirty="0"/>
              <a:t>Event Dispatcher </a:t>
            </a:r>
            <a:r>
              <a:rPr lang="fr-BE" dirty="0"/>
              <a:t>: Envoie l’évènement à l’Event Handler correspondant</a:t>
            </a:r>
          </a:p>
          <a:p>
            <a:endParaRPr lang="fr-BE" dirty="0"/>
          </a:p>
          <a:p>
            <a:r>
              <a:rPr lang="fr-BE" i="1" dirty="0"/>
              <a:t>Event Handler </a:t>
            </a:r>
            <a:r>
              <a:rPr lang="fr-BE" dirty="0"/>
              <a:t>: Fonction qui va s’exécuter quand l’évènement correspond arrive</a:t>
            </a:r>
          </a:p>
          <a:p>
            <a:endParaRPr lang="fr-BE" dirty="0"/>
          </a:p>
          <a:p>
            <a:r>
              <a:rPr lang="fr-BE" i="1" dirty="0" err="1"/>
              <a:t>Bind</a:t>
            </a:r>
            <a:r>
              <a:rPr lang="fr-BE" dirty="0"/>
              <a:t> : Lier un </a:t>
            </a:r>
            <a:r>
              <a:rPr lang="fr-BE" i="1" dirty="0"/>
              <a:t>Event Handler </a:t>
            </a:r>
            <a:r>
              <a:rPr lang="fr-BE" dirty="0"/>
              <a:t>à un objet graphique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80A2B85-E0A7-4F69-AEBC-C7A3B697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Fonctionnement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AE6AB3-2E47-4DCF-B0DF-4C11EC25B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72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A31F7D-9048-45B8-99A5-74205EACF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44" y="1779247"/>
            <a:ext cx="6802711" cy="4037381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EB152C6-BDCB-49FE-B94C-6B5EE7E5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C77EC-BD10-43AB-BF41-158542AB3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334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36E8AF6-5EF3-4D15-AEAB-B6AB38B3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4149" y="2750703"/>
            <a:ext cx="361950" cy="237172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91F4C68-FE56-4474-A927-0447C596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0F6E60-F98F-4B24-BAE8-3FD73EB01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BFB967-B075-41D7-BC39-1F92348D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62" y="2332434"/>
            <a:ext cx="2787868" cy="3208261"/>
          </a:xfrm>
          <a:prstGeom prst="rect">
            <a:avLst/>
          </a:prstGeom>
        </p:spPr>
      </p:pic>
      <p:sp>
        <p:nvSpPr>
          <p:cNvPr id="9" name="Flèche : droite à entaille 8">
            <a:extLst>
              <a:ext uri="{FF2B5EF4-FFF2-40B4-BE49-F238E27FC236}">
                <a16:creationId xmlns:a16="http://schemas.microsoft.com/office/drawing/2014/main" id="{8A4B1483-A275-4363-8039-923881ED6ECE}"/>
              </a:ext>
            </a:extLst>
          </p:cNvPr>
          <p:cNvSpPr/>
          <p:nvPr/>
        </p:nvSpPr>
        <p:spPr>
          <a:xfrm>
            <a:off x="4145620" y="4295026"/>
            <a:ext cx="1920240" cy="962247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B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icône de ligne pour appuyer sur une touche 3266380 - Telecharger Vectoriel  Gratuit, Clipart Graphique, Vecteur Dessins et Pictogramme Gratuit">
            <a:extLst>
              <a:ext uri="{FF2B5EF4-FFF2-40B4-BE49-F238E27FC236}">
                <a16:creationId xmlns:a16="http://schemas.microsoft.com/office/drawing/2014/main" id="{3997EA53-95A5-4F6E-AD77-F1A424CB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34" y="2445805"/>
            <a:ext cx="1770611" cy="17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096F574-CD2B-49F7-A585-BB8D8F33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Les exceptions sont un type d’évènements</a:t>
            </a:r>
          </a:p>
          <a:p>
            <a:endParaRPr lang="fr-BE" dirty="0"/>
          </a:p>
          <a:p>
            <a:r>
              <a:rPr lang="fr-BE" dirty="0"/>
              <a:t>Même fonctionnement qu’un </a:t>
            </a:r>
            <a:r>
              <a:rPr lang="fr-BE" i="1" dirty="0"/>
              <a:t>Event Handler</a:t>
            </a:r>
          </a:p>
          <a:p>
            <a:endParaRPr lang="fr-BE" i="1" dirty="0"/>
          </a:p>
          <a:p>
            <a:r>
              <a:rPr lang="fr-BE" dirty="0"/>
              <a:t>On attend qu’elles arrivent pour gérer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5660875-BF05-45ED-92D3-5A4F9CA5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Exception handler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E9ADA4-3E6C-4F5C-B3BB-A8F15F12A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2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1456CA-AE8E-4466-B82F-5C26D937B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9" y="2124025"/>
            <a:ext cx="4891200" cy="3022922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EC80D25E-FAF6-441D-9AAC-B672D192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Exception handler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E4D6B0-C129-4FD1-B3EB-AE0D6E792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A72430-3167-471B-9792-A90141EC6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956" y="2630312"/>
            <a:ext cx="3614272" cy="20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2E4B2B1-A037-4FB9-963E-F826F435A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484" y="2003425"/>
            <a:ext cx="3493031" cy="40767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8640A22-021F-4C07-B201-1311E24B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Exception handler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360AA-653E-40A7-BA26-A3E3A1B75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859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69896CC-C8E1-460B-B4F9-D6C63BEC6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  <p:pic>
        <p:nvPicPr>
          <p:cNvPr id="5122" name="Picture 2" descr="Graphical User Interface (GUI) component used by the therapist to... |  Download Scientific Diagram">
            <a:extLst>
              <a:ext uri="{FF2B5EF4-FFF2-40B4-BE49-F238E27FC236}">
                <a16:creationId xmlns:a16="http://schemas.microsoft.com/office/drawing/2014/main" id="{AF6E13CC-A8D0-41A6-91DB-565ABC71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77" y="1310986"/>
            <a:ext cx="3868823" cy="242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GUI (Graphical User Interface)">
            <a:extLst>
              <a:ext uri="{FF2B5EF4-FFF2-40B4-BE49-F238E27FC236}">
                <a16:creationId xmlns:a16="http://schemas.microsoft.com/office/drawing/2014/main" id="{56A1C5B4-03CD-461B-861C-585034BF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42" y="2604827"/>
            <a:ext cx="3996333" cy="25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343804D-DDF2-4349-B0C2-3FA1C24EC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86" y="4139782"/>
            <a:ext cx="3995403" cy="20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>
            <a:normAutofit fontScale="90000"/>
          </a:bodyPr>
          <a:lstStyle/>
          <a:p>
            <a:r>
              <a:rPr lang="fr-BE" sz="4400" dirty="0"/>
              <a:t>Programmation évènementielle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9 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0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584ACB3-53F8-48CF-98C9-8FBB61A3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r>
              <a:rPr lang="fr-BE" dirty="0"/>
              <a:t>Programmation fondée sur les évènements</a:t>
            </a:r>
          </a:p>
          <a:p>
            <a:endParaRPr lang="fr-BE" dirty="0"/>
          </a:p>
          <a:p>
            <a:r>
              <a:rPr lang="fr-BE" dirty="0"/>
              <a:t>Opposition avec la programmation séquentielle :</a:t>
            </a:r>
          </a:p>
          <a:p>
            <a:endParaRPr lang="fr-BE" dirty="0"/>
          </a:p>
          <a:p>
            <a:pPr lvl="1"/>
            <a:r>
              <a:rPr lang="fr-BE" dirty="0"/>
              <a:t>Programmation séquentielle : Exécute une suite d’instructions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Programmation évènementielle : Réagis aux différents évènements qui peuvent se produire</a:t>
            </a:r>
          </a:p>
          <a:p>
            <a:pPr lvl="1"/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F826E1-38ED-43DA-AAC0-D53AC991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F39E65-D558-4639-A41C-AD391D784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575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0B9DA7-B0BB-4B4F-8C09-27325342C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L’application a le contrôle</a:t>
            </a:r>
          </a:p>
          <a:p>
            <a:endParaRPr lang="fr-BE" dirty="0"/>
          </a:p>
          <a:p>
            <a:r>
              <a:rPr lang="fr-BE" dirty="0"/>
              <a:t>L’utilisateur va faire ce que lui demande l’application</a:t>
            </a:r>
          </a:p>
          <a:p>
            <a:endParaRPr lang="fr-BE" dirty="0"/>
          </a:p>
          <a:p>
            <a:r>
              <a:rPr lang="fr-BE" dirty="0"/>
              <a:t>Exemples : </a:t>
            </a:r>
          </a:p>
          <a:p>
            <a:pPr marL="457200" lvl="1" indent="0">
              <a:buNone/>
            </a:pPr>
            <a:r>
              <a:rPr lang="fr-BE" dirty="0"/>
              <a:t>Rentrer une valeur</a:t>
            </a:r>
          </a:p>
          <a:p>
            <a:pPr marL="457200" lvl="1" indent="0">
              <a:buNone/>
            </a:pPr>
            <a:r>
              <a:rPr lang="fr-BE" dirty="0"/>
              <a:t>Choisir quelle action effectuer</a:t>
            </a:r>
          </a:p>
          <a:p>
            <a:pPr marL="457200" lvl="1" indent="0">
              <a:buNone/>
            </a:pPr>
            <a:r>
              <a:rPr lang="fr-BE" dirty="0"/>
              <a:t>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7967574-F678-4AB4-A2AA-498CF877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Séquentielle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D40A6B-D196-42F2-B9F1-AD188A971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466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F4FDBDD-034F-493C-84F7-9C49B24C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Séquentielle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5B476C-0D5E-44F2-9397-4CF1F6EB1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  <p:pic>
        <p:nvPicPr>
          <p:cNvPr id="1026" name="Picture 2" descr="La programmation évènementielle - Programmation évènementielle avec les  WinForms">
            <a:extLst>
              <a:ext uri="{FF2B5EF4-FFF2-40B4-BE49-F238E27FC236}">
                <a16:creationId xmlns:a16="http://schemas.microsoft.com/office/drawing/2014/main" id="{FF44A70F-59BD-454B-80A6-A412284D3D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2" y="1848957"/>
            <a:ext cx="8200115" cy="357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34B3E2-34F5-4DD8-9D76-553E6B45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L’utilisateur a le contrôle</a:t>
            </a:r>
          </a:p>
          <a:p>
            <a:endParaRPr lang="fr-BE" dirty="0"/>
          </a:p>
          <a:p>
            <a:r>
              <a:rPr lang="fr-BE" dirty="0"/>
              <a:t>S’il ne fait rien, l’application fonctionne mais rien ne se produit</a:t>
            </a:r>
          </a:p>
          <a:p>
            <a:endParaRPr lang="fr-BE" dirty="0"/>
          </a:p>
          <a:p>
            <a:r>
              <a:rPr lang="fr-BE" dirty="0"/>
              <a:t>Exemples :</a:t>
            </a:r>
          </a:p>
          <a:p>
            <a:pPr marL="457200" lvl="1" indent="0">
              <a:buNone/>
            </a:pPr>
            <a:r>
              <a:rPr lang="fr-BE" dirty="0"/>
              <a:t>Cliquer sur un bouton pour ouvrir une fenêtre</a:t>
            </a:r>
          </a:p>
          <a:p>
            <a:pPr marL="457200" lvl="1" indent="0">
              <a:buNone/>
            </a:pPr>
            <a:r>
              <a:rPr lang="fr-BE" dirty="0"/>
              <a:t>Afficher le contenu d’un fichier s’il est modifié</a:t>
            </a:r>
          </a:p>
          <a:p>
            <a:pPr marL="457200" lvl="1" indent="0">
              <a:buNone/>
            </a:pPr>
            <a:r>
              <a:rPr lang="fr-BE" dirty="0"/>
              <a:t>…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DBFCFF0-73F8-46FD-8DF5-D0D7F5E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Evènementielle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64AB8-3CE6-4E70-852A-39E843A6A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08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DD7ADB0-E202-4A9D-900A-AF9EDC9B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Evènementielle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4D653F-E3A1-45EE-AA71-346A324A6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  <p:pic>
        <p:nvPicPr>
          <p:cNvPr id="2050" name="Picture 2" descr="La programmation évènementielle - Programmation évènementielle avec les  WinForms">
            <a:extLst>
              <a:ext uri="{FF2B5EF4-FFF2-40B4-BE49-F238E27FC236}">
                <a16:creationId xmlns:a16="http://schemas.microsoft.com/office/drawing/2014/main" id="{2240A3E7-F4CF-4421-AB9A-A865920AE4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53" y="1952303"/>
            <a:ext cx="8234494" cy="33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5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4712799-F64E-44CC-AF71-771BC6DF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Application « esclave » de l’utilisateur</a:t>
            </a:r>
          </a:p>
          <a:p>
            <a:endParaRPr lang="fr-BE" dirty="0"/>
          </a:p>
          <a:p>
            <a:r>
              <a:rPr lang="fr-BE" dirty="0"/>
              <a:t>Conséquences :</a:t>
            </a:r>
          </a:p>
          <a:p>
            <a:pPr lvl="1"/>
            <a:r>
              <a:rPr lang="fr-BE" dirty="0"/>
              <a:t>Application prête à réagir</a:t>
            </a:r>
          </a:p>
          <a:p>
            <a:pPr lvl="1"/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4C99A41-5194-483B-AD10-A465CA05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Interface graphique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C7D8F-046C-44A7-A8A1-72CB7481A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ED0D6D-EEAD-4D28-A987-A288C1F0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28" y="3624095"/>
            <a:ext cx="6448343" cy="240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6F9332DBAAE34EB4D369C3E7635BCA" ma:contentTypeVersion="14" ma:contentTypeDescription="Create a new document." ma:contentTypeScope="" ma:versionID="0bf61ce21533adb84eb43b3ec4771bd8">
  <xsd:schema xmlns:xsd="http://www.w3.org/2001/XMLSchema" xmlns:xs="http://www.w3.org/2001/XMLSchema" xmlns:p="http://schemas.microsoft.com/office/2006/metadata/properties" xmlns:ns3="aa5bc7a9-cc2d-4967-86bf-4c9345f199a0" xmlns:ns4="3be824c0-18cf-4a74-a4f3-cf27849b7faf" targetNamespace="http://schemas.microsoft.com/office/2006/metadata/properties" ma:root="true" ma:fieldsID="fb39078b3da540a6eff51a3339a20cae" ns3:_="" ns4:_="">
    <xsd:import namespace="aa5bc7a9-cc2d-4967-86bf-4c9345f199a0"/>
    <xsd:import namespace="3be824c0-18cf-4a74-a4f3-cf27849b7f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bc7a9-cc2d-4967-86bf-4c9345f19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824c0-18cf-4a74-a4f3-cf27849b7f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5bc7a9-cc2d-4967-86bf-4c9345f199a0" xsi:nil="true"/>
  </documentManagement>
</p:properties>
</file>

<file path=customXml/itemProps1.xml><?xml version="1.0" encoding="utf-8"?>
<ds:datastoreItem xmlns:ds="http://schemas.openxmlformats.org/officeDocument/2006/customXml" ds:itemID="{16C3A5DE-25E0-4B15-A436-F31BE2BEB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bc7a9-cc2d-4967-86bf-4c9345f199a0"/>
    <ds:schemaRef ds:uri="3be824c0-18cf-4a74-a4f3-cf27849b7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B0FFE-9C83-4A53-8248-BCEA5A7A29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7AB10-E51F-4B40-BB16-BA18BAB4AC06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a5bc7a9-cc2d-4967-86bf-4c9345f199a0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3be824c0-18cf-4a74-a4f3-cf27849b7f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22683</TotalTime>
  <Words>283</Words>
  <Application>Microsoft Office PowerPoint</Application>
  <PresentationFormat>Affichage à l'écran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Roboto</vt:lpstr>
      <vt:lpstr>Roboto </vt:lpstr>
      <vt:lpstr>Roboto Condensed</vt:lpstr>
      <vt:lpstr>Thème Office</vt:lpstr>
      <vt:lpstr>Base de programmation</vt:lpstr>
      <vt:lpstr>Présentation PowerPoint</vt:lpstr>
      <vt:lpstr>Programmation évènementielle</vt:lpstr>
      <vt:lpstr>Introduction</vt:lpstr>
      <vt:lpstr>Séquentielle</vt:lpstr>
      <vt:lpstr>Séquentielle</vt:lpstr>
      <vt:lpstr>Evènementielle</vt:lpstr>
      <vt:lpstr>Evènementielle</vt:lpstr>
      <vt:lpstr>Interface graphique</vt:lpstr>
      <vt:lpstr>Evènements</vt:lpstr>
      <vt:lpstr>Liés aux périphériques</vt:lpstr>
      <vt:lpstr>Liés au système</vt:lpstr>
      <vt:lpstr>Fonctionnement</vt:lpstr>
      <vt:lpstr>Fonctionnement</vt:lpstr>
      <vt:lpstr>Exemple</vt:lpstr>
      <vt:lpstr>Exemple</vt:lpstr>
      <vt:lpstr>Exception handler</vt:lpstr>
      <vt:lpstr>Exception handler</vt:lpstr>
      <vt:lpstr>Exception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DEPRETER Johan</cp:lastModifiedBy>
  <cp:revision>78</cp:revision>
  <dcterms:created xsi:type="dcterms:W3CDTF">2022-01-27T22:00:53Z</dcterms:created>
  <dcterms:modified xsi:type="dcterms:W3CDTF">2023-11-27T15:44:00Z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0x010100C06F9332DBAAE34EB4D369C3E7635BCA</vt:lpwstr>
  </property>
</Properties>
</file>