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5"/>
  </p:notesMasterIdLst>
  <p:handoutMasterIdLst>
    <p:handoutMasterId r:id="rId36"/>
  </p:handoutMasterIdLst>
  <p:sldIdLst>
    <p:sldId id="256" r:id="rId5"/>
    <p:sldId id="261" r:id="rId6"/>
    <p:sldId id="304" r:id="rId7"/>
    <p:sldId id="25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78" r:id="rId31"/>
    <p:sldId id="285" r:id="rId32"/>
    <p:sldId id="286" r:id="rId33"/>
    <p:sldId id="287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1317"/>
    <a:srgbClr val="2B2B2B"/>
    <a:srgbClr val="9E2E5A"/>
    <a:srgbClr val="D4641A"/>
    <a:srgbClr val="1573B6"/>
    <a:srgbClr val="243A9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6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41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D3EB8-6AD6-4DF3-B16B-A9E0B517D683}" type="datetimeFigureOut">
              <a:rPr lang="fr-BE" smtClean="0"/>
              <a:t>27-11-23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2A0B0-4FDA-48D8-A9AB-C715A138D15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959778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02AF6-C27A-47C0-BCF6-EC35CFE95046}" type="datetimeFigureOut">
              <a:rPr lang="fr-BE" smtClean="0"/>
              <a:t>27-11-23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2FF5F-0C64-4FEE-B2DF-F912BCEEA8E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57689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2FF5F-0C64-4FEE-B2DF-F912BCEEA8E0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52821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2FF5F-0C64-4FEE-B2DF-F912BCEEA8E0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012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A2E52712-542C-4861-8486-8C858B7AC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581" y="2248912"/>
            <a:ext cx="7886700" cy="116969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algn="l"/>
            <a:r>
              <a:rPr lang="fr-FR" sz="4000" b="1">
                <a:solidFill>
                  <a:srgbClr val="2B2B2B"/>
                </a:solidFill>
                <a:latin typeface="Roboto" panose="02000000000000000000" pitchFamily="2" charset="0"/>
              </a:rPr>
              <a:t>Modifiez le style du titre</a:t>
            </a:r>
            <a:endParaRPr lang="fr-BE" sz="4000" b="1" dirty="0">
              <a:solidFill>
                <a:srgbClr val="2B2B2B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A9EC390-C245-44B2-9757-6A655C8E38EA}"/>
              </a:ext>
            </a:extLst>
          </p:cNvPr>
          <p:cNvSpPr/>
          <p:nvPr userDrawn="1"/>
        </p:nvSpPr>
        <p:spPr>
          <a:xfrm>
            <a:off x="1266825" y="3652838"/>
            <a:ext cx="101699" cy="101699"/>
          </a:xfrm>
          <a:prstGeom prst="ellipse">
            <a:avLst/>
          </a:prstGeom>
          <a:solidFill>
            <a:srgbClr val="C913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5B2A0E2-6813-486D-9BFB-68658524FC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60938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977" y="1898361"/>
            <a:ext cx="8539273" cy="4076412"/>
          </a:xfrm>
          <a:prstGeom prst="rect">
            <a:avLst/>
          </a:prstGeom>
        </p:spPr>
        <p:txBody>
          <a:bodyPr/>
          <a:lstStyle>
            <a:lvl1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2pPr>
            <a:lvl3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3pPr>
            <a:lvl4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4pPr>
            <a:lvl5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C94AA50C-7222-461E-8AD0-4AEDB98C0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228600"/>
            <a:ext cx="4286249" cy="96224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fr-FR" sz="2500">
                <a:solidFill>
                  <a:srgbClr val="2B2B2B"/>
                </a:solidFill>
                <a:latin typeface="Roboto "/>
              </a:rPr>
              <a:t>Modifiez le style du titre</a:t>
            </a:r>
            <a:endParaRPr lang="fr-BE" sz="2500" dirty="0">
              <a:solidFill>
                <a:srgbClr val="2B2B2B"/>
              </a:solidFill>
              <a:latin typeface="Roboto "/>
            </a:endParaRP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6DB69894-CF4A-49E7-AB8A-2E7987C06B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00281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5750" y="1825625"/>
            <a:ext cx="4094864" cy="4201102"/>
          </a:xfrm>
          <a:prstGeom prst="rect">
            <a:avLst/>
          </a:prstGeom>
        </p:spPr>
        <p:txBody>
          <a:bodyPr/>
          <a:lstStyle>
            <a:lvl1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2pPr>
            <a:lvl3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3pPr>
            <a:lvl4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4pPr>
            <a:lvl5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25625"/>
            <a:ext cx="4286250" cy="4201102"/>
          </a:xfrm>
          <a:prstGeom prst="rect">
            <a:avLst/>
          </a:prstGeom>
        </p:spPr>
        <p:txBody>
          <a:bodyPr/>
          <a:lstStyle>
            <a:lvl1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2pPr>
            <a:lvl3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3pPr>
            <a:lvl4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4pPr>
            <a:lvl5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249BFAD-C788-41B2-BB4B-D7F32CD3D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228600"/>
            <a:ext cx="4286249" cy="96224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fr-FR" sz="2500">
                <a:solidFill>
                  <a:srgbClr val="2B2B2B"/>
                </a:solidFill>
                <a:latin typeface="Roboto "/>
              </a:rPr>
              <a:t>Modifiez le style du titre</a:t>
            </a:r>
            <a:endParaRPr lang="fr-BE" sz="2500" dirty="0">
              <a:solidFill>
                <a:srgbClr val="2B2B2B"/>
              </a:solidFill>
              <a:latin typeface="Roboto 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0B86179-DD5C-452E-B116-146F34DEC1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57577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500" y="1819386"/>
            <a:ext cx="4094864" cy="77818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00" b="1"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9" y="1819386"/>
            <a:ext cx="4286249" cy="77818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00" b="1"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C027A339-3B89-4CDB-9455-030617AAC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228600"/>
            <a:ext cx="4286249" cy="96224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fr-FR" sz="2500">
                <a:solidFill>
                  <a:srgbClr val="2B2B2B"/>
                </a:solidFill>
                <a:latin typeface="Roboto "/>
              </a:rPr>
              <a:t>Modifiez le style du titre</a:t>
            </a:r>
            <a:endParaRPr lang="fr-BE" sz="2500" dirty="0">
              <a:solidFill>
                <a:srgbClr val="2B2B2B"/>
              </a:solidFill>
              <a:latin typeface="Roboto 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7587D5F-FDBB-4EB1-A522-C7E11E30E6C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285750" y="2690037"/>
            <a:ext cx="4094864" cy="3336690"/>
          </a:xfrm>
          <a:prstGeom prst="rect">
            <a:avLst/>
          </a:prstGeom>
        </p:spPr>
        <p:txBody>
          <a:bodyPr/>
          <a:lstStyle>
            <a:lvl1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2pPr>
            <a:lvl3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3pPr>
            <a:lvl4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4pPr>
            <a:lvl5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56E0546-6F03-4C97-9834-2DAEDD200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2690037"/>
            <a:ext cx="4286250" cy="3336690"/>
          </a:xfrm>
          <a:prstGeom prst="rect">
            <a:avLst/>
          </a:prstGeom>
        </p:spPr>
        <p:txBody>
          <a:bodyPr/>
          <a:lstStyle>
            <a:lvl1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2pPr>
            <a:lvl3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3pPr>
            <a:lvl4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4pPr>
            <a:lvl5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3381CD9-00CC-417F-9EA9-ACF2A1414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46532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C00A9C74-3B0E-442F-9551-373DA2D7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228600"/>
            <a:ext cx="4286249" cy="96224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fr-FR" sz="2500">
                <a:solidFill>
                  <a:srgbClr val="2B2B2B"/>
                </a:solidFill>
                <a:latin typeface="Roboto "/>
              </a:rPr>
              <a:t>Modifiez le style du titre</a:t>
            </a:r>
            <a:endParaRPr lang="fr-BE" sz="2500" dirty="0">
              <a:solidFill>
                <a:srgbClr val="2B2B2B"/>
              </a:solidFill>
              <a:latin typeface="Roboto 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CF80F7D-B5F8-4569-9F90-3912FF9870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2885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3B3F24F-F9CE-48E5-8E78-0EAD4E00D7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17710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4020" y="1756064"/>
            <a:ext cx="3294999" cy="41129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3782292" y="1756065"/>
            <a:ext cx="5077688" cy="4112924"/>
          </a:xfrm>
          <a:prstGeom prst="rect">
            <a:avLst/>
          </a:prstGeom>
        </p:spPr>
        <p:txBody>
          <a:bodyPr/>
          <a:lstStyle>
            <a:lvl1pPr>
              <a:buClr>
                <a:srgbClr val="C91317"/>
              </a:buClr>
              <a:buSzPct val="200000"/>
              <a:defRPr sz="1800"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>
              <a:buClr>
                <a:srgbClr val="C91317"/>
              </a:buClr>
              <a:buSzPct val="200000"/>
              <a:defRPr sz="1600">
                <a:solidFill>
                  <a:srgbClr val="2B2B2B"/>
                </a:solidFill>
                <a:latin typeface="Arial" panose="020B0604020202020204" pitchFamily="34" charset="0"/>
              </a:defRPr>
            </a:lvl2pPr>
            <a:lvl3pPr>
              <a:buClr>
                <a:srgbClr val="C91317"/>
              </a:buClr>
              <a:buSzPct val="200000"/>
              <a:defRPr sz="1600">
                <a:solidFill>
                  <a:srgbClr val="2B2B2B"/>
                </a:solidFill>
                <a:latin typeface="Arial" panose="020B0604020202020204" pitchFamily="34" charset="0"/>
              </a:defRPr>
            </a:lvl3pPr>
            <a:lvl4pPr>
              <a:buClr>
                <a:srgbClr val="C91317"/>
              </a:buClr>
              <a:buSzPct val="200000"/>
              <a:defRPr sz="1600">
                <a:solidFill>
                  <a:srgbClr val="2B2B2B"/>
                </a:solidFill>
                <a:latin typeface="Arial" panose="020B0604020202020204" pitchFamily="34" charset="0"/>
              </a:defRPr>
            </a:lvl4pPr>
            <a:lvl5pPr>
              <a:buClr>
                <a:srgbClr val="C91317"/>
              </a:buClr>
              <a:buSzPct val="200000"/>
              <a:defRPr sz="1400">
                <a:solidFill>
                  <a:srgbClr val="2B2B2B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B723936F-B140-4856-8235-EC2D80F47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228600"/>
            <a:ext cx="4286249" cy="96224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fr-FR" sz="2500">
                <a:solidFill>
                  <a:srgbClr val="2B2B2B"/>
                </a:solidFill>
                <a:latin typeface="Roboto "/>
              </a:rPr>
              <a:t>Modifiez le style du titre</a:t>
            </a:r>
            <a:endParaRPr lang="fr-BE" sz="2500" dirty="0">
              <a:solidFill>
                <a:srgbClr val="2B2B2B"/>
              </a:solidFill>
              <a:latin typeface="Roboto 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1B9BBB8-6FF0-4B19-ABA7-E48EDDA4C8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04431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6000" y="1776845"/>
            <a:ext cx="6572250" cy="408420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751" y="1776845"/>
            <a:ext cx="1885950" cy="40921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1"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F43EE628-A185-4A6D-BE88-14EFD8F49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228600"/>
            <a:ext cx="4286249" cy="96224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fr-FR" sz="2500">
                <a:solidFill>
                  <a:srgbClr val="2B2B2B"/>
                </a:solidFill>
                <a:latin typeface="Roboto "/>
              </a:rPr>
              <a:t>Modifiez le style du titre</a:t>
            </a:r>
            <a:endParaRPr lang="fr-BE" sz="2500" dirty="0">
              <a:solidFill>
                <a:srgbClr val="2B2B2B"/>
              </a:solidFill>
              <a:latin typeface="Roboto 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B18CF9C-FA09-400B-8A6D-3B4F71D1C4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35799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5142E7-FD62-4A3B-BA3B-F57F13E80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8CDE9CF-4445-4195-AB8F-98D37C850D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‹N°›</a:t>
            </a:fld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17093D8-5537-49FE-9E58-DD113F96AA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85850" y="3109912"/>
            <a:ext cx="5553075" cy="638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01209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8DBFD8E-0DC8-4C60-850D-B6271FE2C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10343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A10DA80-EF2E-4A94-8BB7-3A6AF98E4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48475" y="608012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F9506-C750-44C3-8E12-610AD4C8F1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46317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70" r:id="rId8"/>
    <p:sldLayoutId id="2147483671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5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75EA5D-AC64-41C5-A86A-8CEC6C3E3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581" y="2248912"/>
            <a:ext cx="7886700" cy="1062699"/>
          </a:xfrm>
        </p:spPr>
        <p:txBody>
          <a:bodyPr>
            <a:normAutofit/>
          </a:bodyPr>
          <a:lstStyle/>
          <a:p>
            <a:r>
              <a:rPr lang="fr-FR" sz="4400" dirty="0"/>
              <a:t>Base de programmation</a:t>
            </a:r>
            <a:endParaRPr lang="fr-BE" sz="44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B893DFD-C04B-4489-8111-E1C33A2FF174}"/>
              </a:ext>
            </a:extLst>
          </p:cNvPr>
          <p:cNvSpPr txBox="1"/>
          <p:nvPr/>
        </p:nvSpPr>
        <p:spPr>
          <a:xfrm>
            <a:off x="1573427" y="3505200"/>
            <a:ext cx="7400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BA1 Informatique</a:t>
            </a: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Johan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Depréter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– johan.depreter@heh.be</a:t>
            </a:r>
            <a:endParaRPr lang="fr-B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83B3C02-371C-4836-9681-7DD0EFCB3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33587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9BB0BFA7-26C6-4B2D-8937-355E1766E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Choix fréquents d’entrée possibles : 4096</a:t>
            </a:r>
          </a:p>
          <a:p>
            <a:endParaRPr lang="fr-BE" dirty="0"/>
          </a:p>
          <a:p>
            <a:r>
              <a:rPr lang="fr-BE" dirty="0"/>
              <a:t>0 à 255 bloqués pour les caractères uniques du fichier d’entrée</a:t>
            </a:r>
          </a:p>
          <a:p>
            <a:endParaRPr lang="fr-BE" dirty="0"/>
          </a:p>
          <a:p>
            <a:r>
              <a:rPr lang="fr-BE" dirty="0"/>
              <a:t>Identification des séquences répétées dans les données et ajout à la table de codage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5BFDE7A-345E-4E68-AEAD-F98850454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LZW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519940-EE32-4848-AA73-9A4AE8E945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23759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F041CCB4-E4BB-4689-8938-E7AED9E49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LZW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A7B29C-B514-4E89-9E97-F08C09F6E5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11</a:t>
            </a:fld>
            <a:endParaRPr lang="fr-BE"/>
          </a:p>
        </p:txBody>
      </p:sp>
      <p:pic>
        <p:nvPicPr>
          <p:cNvPr id="2050" name="Picture 2" descr="Lightbox">
            <a:extLst>
              <a:ext uri="{FF2B5EF4-FFF2-40B4-BE49-F238E27FC236}">
                <a16:creationId xmlns:a16="http://schemas.microsoft.com/office/drawing/2014/main" id="{927B27AA-7D55-4499-9FFA-83E275A627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792" y="1038800"/>
            <a:ext cx="7520415" cy="5493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061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4FB71D8-FAB5-4FF2-890A-DD4661DC3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LZW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86A256F-484B-4BCD-A0C5-E0A211D729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12</a:t>
            </a:fld>
            <a:endParaRPr lang="fr-BE"/>
          </a:p>
        </p:txBody>
      </p:sp>
      <p:pic>
        <p:nvPicPr>
          <p:cNvPr id="3074" name="Picture 2" descr="Lightbox">
            <a:extLst>
              <a:ext uri="{FF2B5EF4-FFF2-40B4-BE49-F238E27FC236}">
                <a16:creationId xmlns:a16="http://schemas.microsoft.com/office/drawing/2014/main" id="{7A9A4EC4-A811-4991-AA3D-304988C711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669" y="1254070"/>
            <a:ext cx="6938661" cy="5008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100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6E858598-715D-44DE-A3B1-EFAD671A1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Attribution de code en fonction de la fréquence d’apparition</a:t>
            </a:r>
          </a:p>
          <a:p>
            <a:pPr lvl="1"/>
            <a:r>
              <a:rPr lang="fr-BE" dirty="0"/>
              <a:t>Les symboles avec une basse fréquence sont codés sur beaucoup de bits et inversement pour les symboles à haute fréquence</a:t>
            </a:r>
          </a:p>
          <a:p>
            <a:endParaRPr lang="fr-BE" dirty="0"/>
          </a:p>
          <a:p>
            <a:r>
              <a:rPr lang="fr-BE" dirty="0"/>
              <a:t>Génération d’un arbre binaire avec les branches étiquetées de 0 et de 1</a:t>
            </a:r>
          </a:p>
          <a:p>
            <a:endParaRPr lang="fr-BE" dirty="0"/>
          </a:p>
          <a:p>
            <a:r>
              <a:rPr lang="fr-BE" dirty="0"/>
              <a:t>L’arbre et le message compressé doivent être envoyé pour pouvoir être décodé</a:t>
            </a:r>
          </a:p>
          <a:p>
            <a:endParaRPr lang="fr-BE" dirty="0"/>
          </a:p>
          <a:p>
            <a:endParaRPr lang="fr-BE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5BE06DC-450B-42FA-A247-876117125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8218" y="228600"/>
            <a:ext cx="5450031" cy="962247"/>
          </a:xfrm>
        </p:spPr>
        <p:txBody>
          <a:bodyPr>
            <a:normAutofit fontScale="90000"/>
          </a:bodyPr>
          <a:lstStyle/>
          <a:p>
            <a:r>
              <a:rPr lang="fr-BE" dirty="0"/>
              <a:t>Codage de </a:t>
            </a:r>
            <a:r>
              <a:rPr lang="fr-BE" dirty="0" err="1"/>
              <a:t>Huffman</a:t>
            </a:r>
            <a:r>
              <a:rPr lang="fr-BE" dirty="0"/>
              <a:t> statique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A935B99-4DDF-4AA0-9053-DD13CACF8F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7974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6E858598-715D-44DE-A3B1-EFAD671A1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898361"/>
            <a:ext cx="8539273" cy="4076412"/>
          </a:xfrm>
        </p:spPr>
        <p:txBody>
          <a:bodyPr/>
          <a:lstStyle/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r>
              <a:rPr lang="fr-BE" dirty="0"/>
              <a:t>Créer l’arbre</a:t>
            </a:r>
          </a:p>
          <a:p>
            <a:endParaRPr lang="fr-BE" dirty="0"/>
          </a:p>
          <a:p>
            <a:r>
              <a:rPr lang="fr-BE" dirty="0"/>
              <a:t>Trouver le code de chaque symbole</a:t>
            </a:r>
          </a:p>
          <a:p>
            <a:endParaRPr lang="fr-BE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5BE06DC-450B-42FA-A247-876117125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8218" y="228600"/>
            <a:ext cx="5450031" cy="962247"/>
          </a:xfrm>
        </p:spPr>
        <p:txBody>
          <a:bodyPr>
            <a:normAutofit fontScale="90000"/>
          </a:bodyPr>
          <a:lstStyle/>
          <a:p>
            <a:r>
              <a:rPr lang="fr-BE" dirty="0"/>
              <a:t>Codage de </a:t>
            </a:r>
            <a:r>
              <a:rPr lang="fr-BE" dirty="0" err="1"/>
              <a:t>Huffman</a:t>
            </a:r>
            <a:r>
              <a:rPr lang="fr-BE" dirty="0"/>
              <a:t> statique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A935B99-4DDF-4AA0-9053-DD13CACF8F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14</a:t>
            </a:fld>
            <a:endParaRPr lang="fr-BE"/>
          </a:p>
        </p:txBody>
      </p:sp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0BF168A0-1A29-46EF-9821-C4BE15203BC1}"/>
              </a:ext>
            </a:extLst>
          </p:cNvPr>
          <p:cNvGraphicFramePr>
            <a:graphicFrameLocks noGrp="1"/>
          </p:cNvGraphicFramePr>
          <p:nvPr/>
        </p:nvGraphicFramePr>
        <p:xfrm>
          <a:off x="2339501" y="1898361"/>
          <a:ext cx="4498223" cy="792480"/>
        </p:xfrm>
        <a:graphic>
          <a:graphicData uri="http://schemas.openxmlformats.org/drawingml/2006/table">
            <a:tbl>
              <a:tblPr/>
              <a:tblGrid>
                <a:gridCol w="1570809">
                  <a:extLst>
                    <a:ext uri="{9D8B030D-6E8A-4147-A177-3AD203B41FA5}">
                      <a16:colId xmlns:a16="http://schemas.microsoft.com/office/drawing/2014/main" val="2853981321"/>
                    </a:ext>
                  </a:extLst>
                </a:gridCol>
                <a:gridCol w="418202">
                  <a:extLst>
                    <a:ext uri="{9D8B030D-6E8A-4147-A177-3AD203B41FA5}">
                      <a16:colId xmlns:a16="http://schemas.microsoft.com/office/drawing/2014/main" val="98027469"/>
                    </a:ext>
                  </a:extLst>
                </a:gridCol>
                <a:gridCol w="418202">
                  <a:extLst>
                    <a:ext uri="{9D8B030D-6E8A-4147-A177-3AD203B41FA5}">
                      <a16:colId xmlns:a16="http://schemas.microsoft.com/office/drawing/2014/main" val="1955212686"/>
                    </a:ext>
                  </a:extLst>
                </a:gridCol>
                <a:gridCol w="418202">
                  <a:extLst>
                    <a:ext uri="{9D8B030D-6E8A-4147-A177-3AD203B41FA5}">
                      <a16:colId xmlns:a16="http://schemas.microsoft.com/office/drawing/2014/main" val="2972864523"/>
                    </a:ext>
                  </a:extLst>
                </a:gridCol>
                <a:gridCol w="418202">
                  <a:extLst>
                    <a:ext uri="{9D8B030D-6E8A-4147-A177-3AD203B41FA5}">
                      <a16:colId xmlns:a16="http://schemas.microsoft.com/office/drawing/2014/main" val="1041702883"/>
                    </a:ext>
                  </a:extLst>
                </a:gridCol>
                <a:gridCol w="418202">
                  <a:extLst>
                    <a:ext uri="{9D8B030D-6E8A-4147-A177-3AD203B41FA5}">
                      <a16:colId xmlns:a16="http://schemas.microsoft.com/office/drawing/2014/main" val="2372897924"/>
                    </a:ext>
                  </a:extLst>
                </a:gridCol>
                <a:gridCol w="418202">
                  <a:extLst>
                    <a:ext uri="{9D8B030D-6E8A-4147-A177-3AD203B41FA5}">
                      <a16:colId xmlns:a16="http://schemas.microsoft.com/office/drawing/2014/main" val="975104637"/>
                    </a:ext>
                  </a:extLst>
                </a:gridCol>
                <a:gridCol w="418202">
                  <a:extLst>
                    <a:ext uri="{9D8B030D-6E8A-4147-A177-3AD203B41FA5}">
                      <a16:colId xmlns:a16="http://schemas.microsoft.com/office/drawing/2014/main" val="1235935641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fr-BE" sz="2400">
                          <a:effectLst/>
                        </a:rPr>
                        <a:t>Char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BE" sz="2400">
                          <a:effectLst/>
                        </a:rPr>
                        <a:t>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BE" sz="2400">
                          <a:effectLst/>
                        </a:rPr>
                        <a:t>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BE" sz="2400">
                          <a:effectLst/>
                        </a:rPr>
                        <a:t>l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BE" sz="2400">
                          <a:effectLst/>
                        </a:rPr>
                        <a:t>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BE" sz="2400">
                          <a:effectLst/>
                        </a:rPr>
                        <a:t>o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BE" sz="2400">
                          <a:effectLst/>
                        </a:rPr>
                        <a:t>s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BE" sz="2400">
                          <a:effectLst/>
                        </a:rPr>
                        <a:t>t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97948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fr-BE" sz="2400">
                          <a:effectLst/>
                        </a:rPr>
                        <a:t>Frequence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BE" sz="2400">
                          <a:effectLst/>
                        </a:rPr>
                        <a:t>45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BE" sz="2400">
                          <a:effectLst/>
                        </a:rPr>
                        <a:t>65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BE" sz="2400">
                          <a:effectLst/>
                        </a:rPr>
                        <a:t>13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BE" sz="2400">
                          <a:effectLst/>
                        </a:rPr>
                        <a:t>45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BE" sz="2400">
                          <a:effectLst/>
                        </a:rPr>
                        <a:t>18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BE" sz="2400">
                          <a:effectLst/>
                        </a:rPr>
                        <a:t>22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BE" sz="2400" dirty="0">
                          <a:effectLst/>
                        </a:rPr>
                        <a:t>53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8521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053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D080EB7-99FE-473D-8CCC-D6938C4C7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4772" y="1045412"/>
            <a:ext cx="4634456" cy="5812588"/>
          </a:xfrm>
          <a:prstGeom prst="rect">
            <a:avLst/>
          </a:prstGeo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05BE06DC-450B-42FA-A247-876117125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8218" y="228600"/>
            <a:ext cx="5450031" cy="962247"/>
          </a:xfrm>
        </p:spPr>
        <p:txBody>
          <a:bodyPr>
            <a:normAutofit fontScale="90000"/>
          </a:bodyPr>
          <a:lstStyle/>
          <a:p>
            <a:r>
              <a:rPr lang="fr-BE" dirty="0"/>
              <a:t>Codage de </a:t>
            </a:r>
            <a:r>
              <a:rPr lang="fr-BE" dirty="0" err="1"/>
              <a:t>Huffman</a:t>
            </a:r>
            <a:r>
              <a:rPr lang="fr-BE" dirty="0"/>
              <a:t> statique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A935B99-4DDF-4AA0-9053-DD13CACF8F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81860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5BE06DC-450B-42FA-A247-876117125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8218" y="228600"/>
            <a:ext cx="5450031" cy="962247"/>
          </a:xfrm>
        </p:spPr>
        <p:txBody>
          <a:bodyPr>
            <a:normAutofit fontScale="90000"/>
          </a:bodyPr>
          <a:lstStyle/>
          <a:p>
            <a:r>
              <a:rPr lang="fr-BE" dirty="0"/>
              <a:t>Codage de </a:t>
            </a:r>
            <a:r>
              <a:rPr lang="fr-BE" dirty="0" err="1"/>
              <a:t>Huffman</a:t>
            </a:r>
            <a:r>
              <a:rPr lang="fr-BE" dirty="0"/>
              <a:t> statique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A935B99-4DDF-4AA0-9053-DD13CACF8F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16</a:t>
            </a:fld>
            <a:endParaRPr lang="fr-BE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405A257-95DB-4D0A-9604-8A04507BF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BC4C506-45C0-409C-8B29-49F4E1470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565" y="1102990"/>
            <a:ext cx="4184869" cy="566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972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5BE06DC-450B-42FA-A247-876117125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8218" y="228600"/>
            <a:ext cx="5450031" cy="962247"/>
          </a:xfrm>
        </p:spPr>
        <p:txBody>
          <a:bodyPr>
            <a:normAutofit fontScale="90000"/>
          </a:bodyPr>
          <a:lstStyle/>
          <a:p>
            <a:r>
              <a:rPr lang="fr-BE" dirty="0"/>
              <a:t>Codage de </a:t>
            </a:r>
            <a:r>
              <a:rPr lang="fr-BE" dirty="0" err="1"/>
              <a:t>Huffman</a:t>
            </a:r>
            <a:r>
              <a:rPr lang="fr-BE" dirty="0"/>
              <a:t> statique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A935B99-4DDF-4AA0-9053-DD13CACF8F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17</a:t>
            </a:fld>
            <a:endParaRPr lang="fr-BE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253917D-85F0-4E2C-BCBC-21136787C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BFBDCF4-2D1C-4870-B33C-2E88B31F9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250" y="1669617"/>
            <a:ext cx="58007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89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5BE06DC-450B-42FA-A247-876117125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8218" y="228600"/>
            <a:ext cx="5450031" cy="962247"/>
          </a:xfrm>
        </p:spPr>
        <p:txBody>
          <a:bodyPr>
            <a:normAutofit fontScale="90000"/>
          </a:bodyPr>
          <a:lstStyle/>
          <a:p>
            <a:r>
              <a:rPr lang="fr-BE" dirty="0"/>
              <a:t>Codage de </a:t>
            </a:r>
            <a:r>
              <a:rPr lang="fr-BE" dirty="0" err="1"/>
              <a:t>Huffman</a:t>
            </a:r>
            <a:r>
              <a:rPr lang="fr-BE" dirty="0"/>
              <a:t> statique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A935B99-4DDF-4AA0-9053-DD13CACF8F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18</a:t>
            </a:fld>
            <a:endParaRPr lang="fr-BE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664A5D8-FB5D-40E9-A08D-93ED1B286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C852431-FC8F-4960-A75F-6481CA515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593" y="1190847"/>
            <a:ext cx="5182814" cy="525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475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5BE06DC-450B-42FA-A247-876117125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8218" y="228600"/>
            <a:ext cx="5450031" cy="962247"/>
          </a:xfrm>
        </p:spPr>
        <p:txBody>
          <a:bodyPr>
            <a:normAutofit fontScale="90000"/>
          </a:bodyPr>
          <a:lstStyle/>
          <a:p>
            <a:r>
              <a:rPr lang="fr-BE" dirty="0"/>
              <a:t>Codage de </a:t>
            </a:r>
            <a:r>
              <a:rPr lang="fr-BE" dirty="0" err="1"/>
              <a:t>Huffman</a:t>
            </a:r>
            <a:r>
              <a:rPr lang="fr-BE" dirty="0"/>
              <a:t> statique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A935B99-4DDF-4AA0-9053-DD13CACF8F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19</a:t>
            </a:fld>
            <a:endParaRPr lang="fr-BE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664A5D8-FB5D-40E9-A08D-93ED1B286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9952C30-3BEA-4DEF-ACA4-96C5074CE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375" y="1113905"/>
            <a:ext cx="532447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94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42115F3A-A6A8-411D-B10A-6A2A97D9E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898361"/>
            <a:ext cx="8539273" cy="4076412"/>
          </a:xfrm>
        </p:spPr>
        <p:txBody>
          <a:bodyPr/>
          <a:lstStyle/>
          <a:p>
            <a:r>
              <a:rPr lang="fr-BE" dirty="0"/>
              <a:t>.AVI, MPEG, GIF, JPEG, FLAC, MP3…</a:t>
            </a:r>
          </a:p>
          <a:p>
            <a:endParaRPr lang="fr-BE" dirty="0"/>
          </a:p>
          <a:p>
            <a:endParaRPr lang="fr-BE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FE7C670-4710-47AC-9AF2-50AD7196E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B2B260-1D01-4805-87DD-ED3F4F6B43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2</a:t>
            </a:fld>
            <a:endParaRPr lang="fr-BE"/>
          </a:p>
        </p:txBody>
      </p:sp>
      <p:pic>
        <p:nvPicPr>
          <p:cNvPr id="1026" name="Picture 2" descr="Avi video file format symbol - Free interface icons">
            <a:extLst>
              <a:ext uri="{FF2B5EF4-FFF2-40B4-BE49-F238E27FC236}">
                <a16:creationId xmlns:a16="http://schemas.microsoft.com/office/drawing/2014/main" id="{0F52515A-A5E1-4D27-9256-FD8E2CF39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2" y="2439785"/>
            <a:ext cx="1158240" cy="115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PEG File Extension - What is an .mpeg file and how do I open it?">
            <a:extLst>
              <a:ext uri="{FF2B5EF4-FFF2-40B4-BE49-F238E27FC236}">
                <a16:creationId xmlns:a16="http://schemas.microsoft.com/office/drawing/2014/main" id="{D3888E24-2488-4EDA-A005-157ABFA78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469" y="459208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f Collection Two on Behance">
            <a:extLst>
              <a:ext uri="{FF2B5EF4-FFF2-40B4-BE49-F238E27FC236}">
                <a16:creationId xmlns:a16="http://schemas.microsoft.com/office/drawing/2014/main" id="{DE77D0E0-7EFB-4D5E-A174-20376E7998F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360" y="2247176"/>
            <a:ext cx="2341419" cy="175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PEG - JPEG Systems">
            <a:extLst>
              <a:ext uri="{FF2B5EF4-FFF2-40B4-BE49-F238E27FC236}">
                <a16:creationId xmlns:a16="http://schemas.microsoft.com/office/drawing/2014/main" id="{963A0F31-6D0D-40C9-BA9F-D366F5A6B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420" y="4155669"/>
            <a:ext cx="3228109" cy="161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LAC on the Mac – A brief summary of digital audio file formats – MyMac.com">
            <a:extLst>
              <a:ext uri="{FF2B5EF4-FFF2-40B4-BE49-F238E27FC236}">
                <a16:creationId xmlns:a16="http://schemas.microsoft.com/office/drawing/2014/main" id="{B5B370CF-9BC8-4DC2-8C68-021CD5F5F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38" y="4455478"/>
            <a:ext cx="1881620" cy="1764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What is MP3 - javatpoint">
            <a:extLst>
              <a:ext uri="{FF2B5EF4-FFF2-40B4-BE49-F238E27FC236}">
                <a16:creationId xmlns:a16="http://schemas.microsoft.com/office/drawing/2014/main" id="{76CF0106-9A51-497C-8A7C-FD88C8BCF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953" y="2375287"/>
            <a:ext cx="1192342" cy="1499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22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5BE06DC-450B-42FA-A247-876117125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8218" y="228600"/>
            <a:ext cx="5450031" cy="962247"/>
          </a:xfrm>
        </p:spPr>
        <p:txBody>
          <a:bodyPr>
            <a:normAutofit fontScale="90000"/>
          </a:bodyPr>
          <a:lstStyle/>
          <a:p>
            <a:r>
              <a:rPr lang="fr-BE" dirty="0"/>
              <a:t>Codage de </a:t>
            </a:r>
            <a:r>
              <a:rPr lang="fr-BE" dirty="0" err="1"/>
              <a:t>Huffman</a:t>
            </a:r>
            <a:r>
              <a:rPr lang="fr-BE" dirty="0"/>
              <a:t> statique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A935B99-4DDF-4AA0-9053-DD13CACF8F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20</a:t>
            </a:fld>
            <a:endParaRPr lang="fr-BE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664A5D8-FB5D-40E9-A08D-93ED1B286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/>
              <a:t>a : 110</a:t>
            </a:r>
          </a:p>
          <a:p>
            <a:pPr marL="0" indent="0">
              <a:buNone/>
            </a:pPr>
            <a:r>
              <a:rPr lang="fr-BE" dirty="0"/>
              <a:t>e : 10</a:t>
            </a:r>
          </a:p>
          <a:p>
            <a:pPr marL="0" indent="0">
              <a:buNone/>
            </a:pPr>
            <a:r>
              <a:rPr lang="fr-BE" dirty="0"/>
              <a:t>l  : 0110</a:t>
            </a:r>
          </a:p>
          <a:p>
            <a:pPr marL="0" indent="0">
              <a:buNone/>
            </a:pPr>
            <a:r>
              <a:rPr lang="fr-BE" dirty="0"/>
              <a:t>n : 111</a:t>
            </a:r>
          </a:p>
          <a:p>
            <a:pPr marL="0" indent="0">
              <a:buNone/>
            </a:pPr>
            <a:r>
              <a:rPr lang="fr-BE" dirty="0"/>
              <a:t>o : 0111</a:t>
            </a:r>
          </a:p>
          <a:p>
            <a:pPr marL="0" indent="0">
              <a:buNone/>
            </a:pPr>
            <a:r>
              <a:rPr lang="fr-BE" dirty="0"/>
              <a:t>s : 010</a:t>
            </a:r>
          </a:p>
          <a:p>
            <a:pPr marL="0" indent="0">
              <a:buNone/>
            </a:pPr>
            <a:r>
              <a:rPr lang="fr-BE" dirty="0"/>
              <a:t>t  : 00</a:t>
            </a:r>
          </a:p>
        </p:txBody>
      </p:sp>
    </p:spTree>
    <p:extLst>
      <p:ext uri="{BB962C8B-B14F-4D97-AF65-F5344CB8AC3E}">
        <p14:creationId xmlns:p14="http://schemas.microsoft.com/office/powerpoint/2010/main" val="1302658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5BE06DC-450B-42FA-A247-876117125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8218" y="228600"/>
            <a:ext cx="5450031" cy="962247"/>
          </a:xfrm>
        </p:spPr>
        <p:txBody>
          <a:bodyPr>
            <a:normAutofit fontScale="90000"/>
          </a:bodyPr>
          <a:lstStyle/>
          <a:p>
            <a:r>
              <a:rPr lang="fr-BE" dirty="0"/>
              <a:t>Codage de </a:t>
            </a:r>
            <a:r>
              <a:rPr lang="fr-BE" dirty="0" err="1"/>
              <a:t>Huffman</a:t>
            </a:r>
            <a:r>
              <a:rPr lang="fr-BE" dirty="0"/>
              <a:t> statique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A935B99-4DDF-4AA0-9053-DD13CACF8F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21</a:t>
            </a:fld>
            <a:endParaRPr lang="fr-BE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664A5D8-FB5D-40E9-A08D-93ED1B286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Avec les infos d’avant on peut par exemple encoder « tales »</a:t>
            </a:r>
          </a:p>
          <a:p>
            <a:pPr marL="0" indent="0" algn="ctr">
              <a:buNone/>
            </a:pPr>
            <a:r>
              <a:rPr lang="fr-BE" dirty="0"/>
              <a:t>00110011010010</a:t>
            </a:r>
          </a:p>
          <a:p>
            <a:pPr marL="0" indent="0">
              <a:buNone/>
            </a:pPr>
            <a:endParaRPr lang="fr-BE" dirty="0"/>
          </a:p>
          <a:p>
            <a:r>
              <a:rPr lang="fr-BE" dirty="0"/>
              <a:t>Et pour décoder il suffit de vérifier, à partir de la racine, bit par bit jusqu’à obtenir une feuille :</a:t>
            </a:r>
          </a:p>
          <a:p>
            <a:endParaRPr lang="fr-BE" dirty="0"/>
          </a:p>
          <a:p>
            <a:pPr marL="0" indent="0" algn="ctr">
              <a:buNone/>
            </a:pPr>
            <a:r>
              <a:rPr lang="fr-BE" dirty="0"/>
              <a:t>0110011101000</a:t>
            </a:r>
          </a:p>
          <a:p>
            <a:pPr marL="0" indent="0" algn="ctr">
              <a:buNone/>
            </a:pPr>
            <a:r>
              <a:rPr lang="fr-BE" dirty="0" err="1"/>
              <a:t>lost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5785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0F13A7E2-A63D-4648-B9D1-07B845B21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982C917-7728-43EF-98A7-A750E6D0D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1E07A7-A968-4802-9965-7830F0813F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22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24753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4B0B2BAF-4404-476C-8F40-1CD5C49F9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Exercices !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A70038A-86F6-43A8-A8EC-94CC9ADB46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23</a:t>
            </a:fld>
            <a:endParaRPr lang="fr-BE"/>
          </a:p>
        </p:txBody>
      </p:sp>
      <p:pic>
        <p:nvPicPr>
          <p:cNvPr id="5122" name="Picture 2" descr="Pikachu Happy Dance GIF - Pikachu Happy Dance Dance Moves GIFs">
            <a:extLst>
              <a:ext uri="{FF2B5EF4-FFF2-40B4-BE49-F238E27FC236}">
                <a16:creationId xmlns:a16="http://schemas.microsoft.com/office/drawing/2014/main" id="{E599A054-7738-48DF-AAF6-0CFFC5E28A56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354" y="1594861"/>
            <a:ext cx="3267292" cy="3668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182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6725FBF4-5B9A-43C8-B504-DFD0C95F6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En utilisant l’arbre d’</a:t>
            </a:r>
            <a:r>
              <a:rPr lang="fr-BE" dirty="0" err="1"/>
              <a:t>Huffman</a:t>
            </a:r>
            <a:r>
              <a:rPr lang="fr-BE" dirty="0"/>
              <a:t> réalisé durant la séance, décoder les séries de bits suivants, si c’est possible. Si ce n’est pas possible, expliquer où le </a:t>
            </a:r>
            <a:r>
              <a:rPr lang="fr-BE" dirty="0" err="1"/>
              <a:t>decodage</a:t>
            </a:r>
            <a:r>
              <a:rPr lang="fr-BE" dirty="0"/>
              <a:t> plante.</a:t>
            </a:r>
          </a:p>
          <a:p>
            <a:pPr marL="0" indent="0" algn="ctr">
              <a:buNone/>
            </a:pPr>
            <a:r>
              <a:rPr lang="fr-BE" dirty="0"/>
              <a:t>10100010111010001000010011</a:t>
            </a:r>
          </a:p>
          <a:p>
            <a:pPr marL="0" indent="0" algn="ctr">
              <a:buNone/>
            </a:pPr>
            <a:r>
              <a:rPr lang="fr-BE" dirty="0"/>
              <a:t>001001101111000</a:t>
            </a:r>
          </a:p>
          <a:p>
            <a:pPr marL="0" indent="0" algn="ctr">
              <a:buNone/>
            </a:pPr>
            <a:r>
              <a:rPr lang="fr-BE" dirty="0"/>
              <a:t>001001000</a:t>
            </a:r>
          </a:p>
          <a:p>
            <a:pPr marL="0" indent="0" algn="ctr">
              <a:buNone/>
            </a:pPr>
            <a:r>
              <a:rPr lang="fr-BE" dirty="0"/>
              <a:t>00100</a:t>
            </a:r>
          </a:p>
          <a:p>
            <a:endParaRPr lang="fr-BE" dirty="0"/>
          </a:p>
          <a:p>
            <a:r>
              <a:rPr lang="fr-BE" dirty="0"/>
              <a:t>Encoder « states » et « notes »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D3DEBA3-2866-45B7-BE1C-296268840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Exercices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4D9E9B-AF27-4576-AC5F-2530C8C5A4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24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45297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12F16E4-2A4E-4700-90E4-5E0258C75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Réaliser l’arbre d’</a:t>
            </a:r>
            <a:r>
              <a:rPr lang="fr-BE" dirty="0" err="1"/>
              <a:t>huffman</a:t>
            </a:r>
            <a:r>
              <a:rPr lang="fr-BE" dirty="0"/>
              <a:t> pour les fréquences suivantes :</a:t>
            </a:r>
          </a:p>
          <a:p>
            <a:pPr marL="0" indent="0">
              <a:buNone/>
            </a:pPr>
            <a:r>
              <a:rPr lang="fr-BE" dirty="0"/>
              <a:t>E : 102</a:t>
            </a:r>
          </a:p>
          <a:p>
            <a:pPr marL="0" indent="0">
              <a:buNone/>
            </a:pPr>
            <a:r>
              <a:rPr lang="fr-BE" dirty="0"/>
              <a:t>A : 64</a:t>
            </a:r>
          </a:p>
          <a:p>
            <a:pPr marL="0" indent="0">
              <a:buNone/>
            </a:pPr>
            <a:r>
              <a:rPr lang="fr-BE" dirty="0"/>
              <a:t>C : 35</a:t>
            </a:r>
          </a:p>
          <a:p>
            <a:pPr marL="0" indent="0">
              <a:buNone/>
            </a:pPr>
            <a:r>
              <a:rPr lang="fr-BE" dirty="0"/>
              <a:t>G : 12</a:t>
            </a:r>
          </a:p>
          <a:p>
            <a:pPr marL="0" indent="0">
              <a:buNone/>
            </a:pPr>
            <a:r>
              <a:rPr lang="fr-BE" dirty="0"/>
              <a:t>S : 48</a:t>
            </a:r>
          </a:p>
          <a:p>
            <a:pPr marL="0" indent="0">
              <a:buNone/>
            </a:pPr>
            <a:r>
              <a:rPr lang="fr-BE" dirty="0"/>
              <a:t>T : 35</a:t>
            </a:r>
          </a:p>
          <a:p>
            <a:pPr marL="0" indent="0">
              <a:buNone/>
            </a:pPr>
            <a:r>
              <a:rPr lang="fr-BE" dirty="0"/>
              <a:t>H : 9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34DF88F-CB04-447F-9EB6-1A46C6BF1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Exercices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DC8BC3-BE12-4894-B1CF-3CB8A68FF5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25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81460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349632F-93CD-4C24-BEF5-E900B9951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Compresser et décompresser la chaine de caractères suivantes selon LZW :</a:t>
            </a:r>
          </a:p>
          <a:p>
            <a:endParaRPr lang="fr-BE" dirty="0"/>
          </a:p>
          <a:p>
            <a:pPr marL="457200" lvl="1" indent="0" algn="ctr">
              <a:buNone/>
            </a:pPr>
            <a:r>
              <a:rPr lang="fr-BE" dirty="0"/>
              <a:t>TOBEORNOTTOBEORTOBEORNOT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198E282-DDE9-4A40-B41C-0C8E4562E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Exercices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FB7AA2-128C-4051-97F5-3011120B21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26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835359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F923C00-0F74-4484-ADC5-8048FAA6E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BBBBHHDDXXXXKKKKWWZZZZ</a:t>
            </a:r>
          </a:p>
          <a:p>
            <a:r>
              <a:rPr lang="fr-BE" dirty="0"/>
              <a:t>Va devenir : B4H2D2X4K4W2Z3</a:t>
            </a:r>
          </a:p>
          <a:p>
            <a:endParaRPr lang="fr-BE" dirty="0"/>
          </a:p>
          <a:p>
            <a:endParaRPr lang="fr-BE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9697513-C193-4DC9-85CC-5397E4E14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2AECC9-F1F3-489F-938C-0E92C04546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27</a:t>
            </a:fld>
            <a:endParaRPr lang="fr-BE"/>
          </a:p>
        </p:txBody>
      </p:sp>
      <p:pic>
        <p:nvPicPr>
          <p:cNvPr id="2050" name="Picture 2" descr="RLE | MrDoranComputing.com">
            <a:extLst>
              <a:ext uri="{FF2B5EF4-FFF2-40B4-BE49-F238E27FC236}">
                <a16:creationId xmlns:a16="http://schemas.microsoft.com/office/drawing/2014/main" id="{87123F64-32C7-4E03-AEF5-7E4031653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335" y="2832707"/>
            <a:ext cx="6672555" cy="324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10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816EFC4-F229-481D-B6E9-EA1F4EA12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/>
          </a:p>
          <a:p>
            <a:r>
              <a:rPr lang="fr-BE" dirty="0"/>
              <a:t>Les données répétitives sont remplacées par des codes plus court, afin de réduire la perte d’informations</a:t>
            </a:r>
          </a:p>
          <a:p>
            <a:pPr marL="0" indent="0">
              <a:buNone/>
            </a:pPr>
            <a:endParaRPr lang="fr-BE" dirty="0"/>
          </a:p>
          <a:p>
            <a:r>
              <a:rPr lang="fr-FR" dirty="0"/>
              <a:t>Les données compressées ne peuvent pas être décompressées pour récupérer exactement les données d'origine.</a:t>
            </a:r>
            <a:endParaRPr lang="fr-BE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EFD24C4-E1CF-4DBE-8DB4-A304FD319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1098" y="228600"/>
            <a:ext cx="5267152" cy="962247"/>
          </a:xfrm>
        </p:spPr>
        <p:txBody>
          <a:bodyPr>
            <a:normAutofit/>
          </a:bodyPr>
          <a:lstStyle/>
          <a:p>
            <a:r>
              <a:rPr lang="fr-BE" dirty="0"/>
              <a:t>Compression avec perte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39DDDB3-0661-4A0B-8F8F-DCBD92CAB4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28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1717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501AD4BA-2789-458C-9BFE-D122CFC3A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JPEG (Joint </a:t>
            </a:r>
            <a:r>
              <a:rPr lang="fr-BE" dirty="0" err="1"/>
              <a:t>Photographic</a:t>
            </a:r>
            <a:r>
              <a:rPr lang="fr-BE" dirty="0"/>
              <a:t> Expert Group)</a:t>
            </a:r>
          </a:p>
          <a:p>
            <a:pPr marL="457200" lvl="1" indent="0">
              <a:buNone/>
            </a:pPr>
            <a:r>
              <a:rPr lang="fr-BE" dirty="0"/>
              <a:t>Utilisé dans la compression d’image. </a:t>
            </a:r>
          </a:p>
          <a:p>
            <a:pPr marL="457200" lvl="1" indent="0">
              <a:buNone/>
            </a:pPr>
            <a:endParaRPr lang="fr-BE" dirty="0"/>
          </a:p>
          <a:p>
            <a:r>
              <a:rPr lang="fr-BE" dirty="0"/>
              <a:t>MPEG (Moving Picture Experts Group)</a:t>
            </a:r>
          </a:p>
          <a:p>
            <a:pPr marL="457200" lvl="1" indent="0">
              <a:buNone/>
            </a:pPr>
            <a:r>
              <a:rPr lang="fr-BE" dirty="0"/>
              <a:t>Utilisé dans la compression vidéo.</a:t>
            </a:r>
          </a:p>
          <a:p>
            <a:pPr marL="457200" lvl="1" indent="0">
              <a:buNone/>
            </a:pPr>
            <a:endParaRPr lang="fr-BE" dirty="0"/>
          </a:p>
          <a:p>
            <a:r>
              <a:rPr lang="fr-BE" dirty="0"/>
              <a:t>MP3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3CA13EE-37DE-41C4-80D1-6EAF75DA6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Les algorithmes de compression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2107836-9D3E-43C4-8A89-1B6085312F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29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63238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87B051-16F8-4B50-803C-8505DBE9E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843" y="3110491"/>
            <a:ext cx="7886700" cy="1169698"/>
          </a:xfrm>
        </p:spPr>
        <p:txBody>
          <a:bodyPr>
            <a:normAutofit/>
          </a:bodyPr>
          <a:lstStyle/>
          <a:p>
            <a:r>
              <a:rPr lang="fr-FR" sz="4400" dirty="0"/>
              <a:t>Compression de données</a:t>
            </a:r>
            <a:endParaRPr lang="fr-BE" sz="440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92B0AA5-3545-4384-864F-D1FEEA8C7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3</a:t>
            </a:fld>
            <a:endParaRPr lang="fr-BE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EAFDF04-9D2B-48C6-A627-7D5E1C9B278B}"/>
              </a:ext>
            </a:extLst>
          </p:cNvPr>
          <p:cNvSpPr txBox="1"/>
          <p:nvPr/>
        </p:nvSpPr>
        <p:spPr>
          <a:xfrm>
            <a:off x="1519843" y="3110491"/>
            <a:ext cx="298132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Chapitre 10 </a:t>
            </a:r>
            <a:endParaRPr lang="fr-B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2090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2B63FB71-DDC2-4917-B3F9-F85D21090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JPEG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A14A32-AF05-4DFB-9AED-5754B7CE1F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30</a:t>
            </a:fld>
            <a:endParaRPr lang="fr-BE"/>
          </a:p>
        </p:txBody>
      </p:sp>
      <p:pic>
        <p:nvPicPr>
          <p:cNvPr id="1026" name="Picture 2" descr="Schéma de la compression et de la décompression JPEG">
            <a:extLst>
              <a:ext uri="{FF2B5EF4-FFF2-40B4-BE49-F238E27FC236}">
                <a16:creationId xmlns:a16="http://schemas.microsoft.com/office/drawing/2014/main" id="{E7EC1D2C-5FD8-4CFC-8E81-3500E7B6E6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71" y="1793618"/>
            <a:ext cx="8809257" cy="3270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187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E32F9133-1802-4CEA-B6B5-A0B800AC3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Processus permettant de réduire la taille des données pour économiser de l’espace de stockage et améliorer les performances de transmission</a:t>
            </a:r>
          </a:p>
          <a:p>
            <a:endParaRPr lang="fr-BE" dirty="0"/>
          </a:p>
          <a:p>
            <a:r>
              <a:rPr lang="fr-BE" dirty="0"/>
              <a:t>Données de + en + volumineuses</a:t>
            </a:r>
          </a:p>
          <a:p>
            <a:endParaRPr lang="fr-BE" dirty="0"/>
          </a:p>
          <a:p>
            <a:r>
              <a:rPr lang="fr-BE" dirty="0"/>
              <a:t>Importance d’optimiser l’espace et l’échange de données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C43CA36-144B-4127-AB8C-57E2E1DD3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Introduction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25A1CF-73CC-470D-95C6-6C45F53852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5784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4F76F547-D8F8-4D80-A084-6B57F2AD0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Compression sans perte</a:t>
            </a:r>
          </a:p>
          <a:p>
            <a:pPr marL="457200" lvl="1" indent="0">
              <a:buNone/>
            </a:pPr>
            <a:r>
              <a:rPr lang="fr-BE" dirty="0"/>
              <a:t>Aucune perte des données d’origine, réécriture de façon concise. Pas de solution universelle</a:t>
            </a:r>
          </a:p>
          <a:p>
            <a:endParaRPr lang="fr-BE" dirty="0"/>
          </a:p>
          <a:p>
            <a:r>
              <a:rPr lang="fr-BE" dirty="0"/>
              <a:t>Compression avec perte</a:t>
            </a:r>
          </a:p>
          <a:p>
            <a:pPr marL="457200" lvl="1" indent="0">
              <a:buNone/>
            </a:pPr>
            <a:r>
              <a:rPr lang="fr-BE" dirty="0"/>
              <a:t>Utilisée pour les données sonores ou visuelles où la perte d’informations est imperceptible pour l’œil humain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DFFE38C7-6703-4F80-BE6D-B2DAC7018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Méthodes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6E43FD-7BBC-4441-9610-83F63C351D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70090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D8892CE-0C55-434D-A981-69B037382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Possibilités de décompresser les données pour revenir à l’origine</a:t>
            </a:r>
          </a:p>
          <a:p>
            <a:endParaRPr lang="fr-BE" dirty="0"/>
          </a:p>
          <a:p>
            <a:r>
              <a:rPr lang="fr-BE" dirty="0"/>
              <a:t>Exemples :</a:t>
            </a:r>
          </a:p>
          <a:p>
            <a:pPr marL="457200" lvl="1" indent="0">
              <a:buNone/>
            </a:pPr>
            <a:r>
              <a:rPr lang="fr-BE" dirty="0"/>
              <a:t>Compression de fichiers textes</a:t>
            </a:r>
          </a:p>
          <a:p>
            <a:pPr marL="457200" lvl="1" indent="0">
              <a:buNone/>
            </a:pPr>
            <a:r>
              <a:rPr lang="fr-BE" dirty="0"/>
              <a:t>Compression d’archives</a:t>
            </a:r>
          </a:p>
          <a:p>
            <a:pPr marL="457200" lvl="1" indent="0">
              <a:buNone/>
            </a:pPr>
            <a:r>
              <a:rPr lang="fr-BE" dirty="0"/>
              <a:t>Compression de fichiers de configuration</a:t>
            </a:r>
          </a:p>
          <a:p>
            <a:pPr marL="457200" lvl="1" indent="0">
              <a:buNone/>
            </a:pPr>
            <a:endParaRPr lang="fr-BE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650B876-465F-4795-AEE1-0720B9A6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2292" y="228600"/>
            <a:ext cx="5075958" cy="962247"/>
          </a:xfrm>
        </p:spPr>
        <p:txBody>
          <a:bodyPr>
            <a:normAutofit/>
          </a:bodyPr>
          <a:lstStyle/>
          <a:p>
            <a:r>
              <a:rPr lang="fr-BE" dirty="0"/>
              <a:t>Compression sans perte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2FF829-1061-46FE-91C3-1EEEE5A690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2504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9D44A5D0-DEF6-4CFB-908F-F92519883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/>
          </a:p>
          <a:p>
            <a:r>
              <a:rPr lang="fr-BE" dirty="0"/>
              <a:t>Basé sur la redondance, l’entropie</a:t>
            </a:r>
          </a:p>
          <a:p>
            <a:endParaRPr lang="fr-BE" dirty="0"/>
          </a:p>
          <a:p>
            <a:r>
              <a:rPr lang="fr-BE" dirty="0"/>
              <a:t>Implémenté de manière statique ou sur base d’un dictionnaire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1E3F5ECE-89CB-4A49-A4FC-3743EA00A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0" y="228600"/>
            <a:ext cx="5109210" cy="962247"/>
          </a:xfrm>
        </p:spPr>
        <p:txBody>
          <a:bodyPr>
            <a:normAutofit/>
          </a:bodyPr>
          <a:lstStyle/>
          <a:p>
            <a:r>
              <a:rPr lang="fr-BE" dirty="0"/>
              <a:t>Compression sans perte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09AD69-6050-4E26-9173-448E53B4D5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442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9D44A5D0-DEF6-4CFB-908F-F92519883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/>
          </a:p>
          <a:p>
            <a:r>
              <a:rPr lang="fr-BE" dirty="0"/>
              <a:t>Quelques algorithmes :</a:t>
            </a:r>
          </a:p>
          <a:p>
            <a:endParaRPr lang="fr-BE" dirty="0"/>
          </a:p>
          <a:p>
            <a:pPr lvl="1"/>
            <a:r>
              <a:rPr lang="fr-BE" dirty="0" err="1"/>
              <a:t>Lempel</a:t>
            </a:r>
            <a:r>
              <a:rPr lang="fr-BE" dirty="0"/>
              <a:t>-Ziv-Welch (LZW)</a:t>
            </a:r>
          </a:p>
          <a:p>
            <a:pPr lvl="1"/>
            <a:endParaRPr lang="fr-BE" dirty="0"/>
          </a:p>
          <a:p>
            <a:pPr lvl="1"/>
            <a:r>
              <a:rPr lang="fr-BE" dirty="0" err="1"/>
              <a:t>Huffman</a:t>
            </a:r>
            <a:endParaRPr lang="fr-BE" dirty="0"/>
          </a:p>
          <a:p>
            <a:pPr lvl="1"/>
            <a:endParaRPr lang="fr-BE" dirty="0"/>
          </a:p>
          <a:p>
            <a:pPr lvl="1"/>
            <a:r>
              <a:rPr lang="fr-BE" dirty="0"/>
              <a:t>Run </a:t>
            </a:r>
            <a:r>
              <a:rPr lang="fr-BE" dirty="0" err="1"/>
              <a:t>Legnth</a:t>
            </a:r>
            <a:r>
              <a:rPr lang="fr-BE" dirty="0"/>
              <a:t> </a:t>
            </a:r>
            <a:r>
              <a:rPr lang="fr-BE" dirty="0" err="1"/>
              <a:t>Encoding</a:t>
            </a:r>
            <a:r>
              <a:rPr lang="fr-BE" dirty="0"/>
              <a:t> (RLE)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1E3F5ECE-89CB-4A49-A4FC-3743EA00A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0" y="228600"/>
            <a:ext cx="5109210" cy="962247"/>
          </a:xfrm>
        </p:spPr>
        <p:txBody>
          <a:bodyPr>
            <a:normAutofit/>
          </a:bodyPr>
          <a:lstStyle/>
          <a:p>
            <a:r>
              <a:rPr lang="fr-BE" dirty="0"/>
              <a:t>Compression sans perte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09AD69-6050-4E26-9173-448E53B4D5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2990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C55E18FA-B442-4854-B7EF-C31DE50E5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Très souvent utilisé avec les .GIF, les .PDF et les .TIFF</a:t>
            </a:r>
          </a:p>
          <a:p>
            <a:endParaRPr lang="fr-BE" dirty="0"/>
          </a:p>
          <a:p>
            <a:r>
              <a:rPr lang="fr-BE" dirty="0"/>
              <a:t>Regroupement de symboles en chaînes</a:t>
            </a:r>
          </a:p>
          <a:p>
            <a:endParaRPr lang="fr-BE" dirty="0"/>
          </a:p>
          <a:p>
            <a:r>
              <a:rPr lang="fr-BE" dirty="0"/>
              <a:t>Convertir chaînes en codes</a:t>
            </a:r>
          </a:p>
          <a:p>
            <a:endParaRPr lang="fr-BE" dirty="0"/>
          </a:p>
          <a:p>
            <a:r>
              <a:rPr lang="fr-BE" dirty="0"/>
              <a:t>Codes moins de places que les chaînes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16BDEE83-4469-4E5C-8566-C3D8166B5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LZW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65C4598-B2B8-43D6-B695-6DD1DB3524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7325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nalisé 1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e-de-presentation-HEHbe--Sciences-et-technologies--2020" id="{A498BD53-F83B-4021-AAB3-AA6C29EFDC9D}" vid="{7280D352-7A7E-41A1-9B4F-543AFC5CCCB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6F9332DBAAE34EB4D369C3E7635BCA" ma:contentTypeVersion="14" ma:contentTypeDescription="Create a new document." ma:contentTypeScope="" ma:versionID="0bf61ce21533adb84eb43b3ec4771bd8">
  <xsd:schema xmlns:xsd="http://www.w3.org/2001/XMLSchema" xmlns:xs="http://www.w3.org/2001/XMLSchema" xmlns:p="http://schemas.microsoft.com/office/2006/metadata/properties" xmlns:ns3="aa5bc7a9-cc2d-4967-86bf-4c9345f199a0" xmlns:ns4="3be824c0-18cf-4a74-a4f3-cf27849b7faf" targetNamespace="http://schemas.microsoft.com/office/2006/metadata/properties" ma:root="true" ma:fieldsID="fb39078b3da540a6eff51a3339a20cae" ns3:_="" ns4:_="">
    <xsd:import namespace="aa5bc7a9-cc2d-4967-86bf-4c9345f199a0"/>
    <xsd:import namespace="3be824c0-18cf-4a74-a4f3-cf27849b7fa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5bc7a9-cc2d-4967-86bf-4c9345f199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e824c0-18cf-4a74-a4f3-cf27849b7fa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a5bc7a9-cc2d-4967-86bf-4c9345f199a0" xsi:nil="true"/>
  </documentManagement>
</p:properties>
</file>

<file path=customXml/itemProps1.xml><?xml version="1.0" encoding="utf-8"?>
<ds:datastoreItem xmlns:ds="http://schemas.openxmlformats.org/officeDocument/2006/customXml" ds:itemID="{72E438F0-3344-4518-B57A-AB02F134CB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5bc7a9-cc2d-4967-86bf-4c9345f199a0"/>
    <ds:schemaRef ds:uri="3be824c0-18cf-4a74-a4f3-cf27849b7f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7DD30C-1672-447A-A11D-DE787FFA9D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FA607F-039E-4B04-ACDD-7948617819F9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openxmlformats.org/package/2006/metadata/core-properties"/>
    <ds:schemaRef ds:uri="3be824c0-18cf-4a74-a4f3-cf27849b7faf"/>
    <ds:schemaRef ds:uri="http://www.w3.org/XML/1998/namespace"/>
    <ds:schemaRef ds:uri="http://purl.org/dc/elements/1.1/"/>
    <ds:schemaRef ds:uri="http://schemas.microsoft.com/office/infopath/2007/PartnerControls"/>
    <ds:schemaRef ds:uri="aa5bc7a9-cc2d-4967-86bf-4c9345f199a0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22685</TotalTime>
  <Words>598</Words>
  <Application>Microsoft Office PowerPoint</Application>
  <PresentationFormat>Affichage à l'écran (4:3)</PresentationFormat>
  <Paragraphs>178</Paragraphs>
  <Slides>30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6" baseType="lpstr">
      <vt:lpstr>Arial</vt:lpstr>
      <vt:lpstr>Calibri</vt:lpstr>
      <vt:lpstr>Roboto</vt:lpstr>
      <vt:lpstr>Roboto </vt:lpstr>
      <vt:lpstr>Roboto Condensed</vt:lpstr>
      <vt:lpstr>Thème Office</vt:lpstr>
      <vt:lpstr>Base de programmation</vt:lpstr>
      <vt:lpstr>Présentation PowerPoint</vt:lpstr>
      <vt:lpstr>Compression de données</vt:lpstr>
      <vt:lpstr>Introduction</vt:lpstr>
      <vt:lpstr>Méthodes</vt:lpstr>
      <vt:lpstr>Compression sans perte</vt:lpstr>
      <vt:lpstr>Compression sans perte</vt:lpstr>
      <vt:lpstr>Compression sans perte</vt:lpstr>
      <vt:lpstr>LZW</vt:lpstr>
      <vt:lpstr>LZW</vt:lpstr>
      <vt:lpstr>LZW</vt:lpstr>
      <vt:lpstr>LZW</vt:lpstr>
      <vt:lpstr>Codage de Huffman statique</vt:lpstr>
      <vt:lpstr>Codage de Huffman statique</vt:lpstr>
      <vt:lpstr>Codage de Huffman statique</vt:lpstr>
      <vt:lpstr>Codage de Huffman statique</vt:lpstr>
      <vt:lpstr>Codage de Huffman statique</vt:lpstr>
      <vt:lpstr>Codage de Huffman statique</vt:lpstr>
      <vt:lpstr>Codage de Huffman statique</vt:lpstr>
      <vt:lpstr>Codage de Huffman statique</vt:lpstr>
      <vt:lpstr>Codage de Huffman statique</vt:lpstr>
      <vt:lpstr>Présentation PowerPoint</vt:lpstr>
      <vt:lpstr>Exercices !</vt:lpstr>
      <vt:lpstr>Exercices</vt:lpstr>
      <vt:lpstr>Exercices</vt:lpstr>
      <vt:lpstr>Exercices</vt:lpstr>
      <vt:lpstr>RLE</vt:lpstr>
      <vt:lpstr>Compression avec perte</vt:lpstr>
      <vt:lpstr>Les algorithmes de compression </vt:lpstr>
      <vt:lpstr>JPEG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de la présentation</dc:title>
  <dc:creator>DEPRETER Johan</dc:creator>
  <cp:lastModifiedBy>DEPRETER Johan</cp:lastModifiedBy>
  <cp:revision>78</cp:revision>
  <dcterms:created xsi:type="dcterms:W3CDTF">2022-01-27T22:00:53Z</dcterms:created>
  <dcterms:modified xsi:type="dcterms:W3CDTF">2023-11-27T15:44:18Z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0x010100C06F9332DBAAE34EB4D369C3E7635BCA</vt:lpwstr>
  </property>
</Properties>
</file>