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945600" cy="32918400"/>
  <p:notesSz cx="6934200" cy="9234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1">
          <p15:clr>
            <a:srgbClr val="A4A3A4"/>
          </p15:clr>
        </p15:guide>
        <p15:guide id="2" pos="16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662"/>
    <a:srgbClr val="717AE0"/>
    <a:srgbClr val="69A0E9"/>
    <a:srgbClr val="60BEF2"/>
    <a:srgbClr val="627AE0"/>
    <a:srgbClr val="0000FF"/>
    <a:srgbClr val="FF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 autoAdjust="0"/>
  </p:normalViewPr>
  <p:slideViewPr>
    <p:cSldViewPr snapToGrid="0">
      <p:cViewPr varScale="1">
        <p:scale>
          <a:sx n="25" d="100"/>
          <a:sy n="25" d="100"/>
        </p:scale>
        <p:origin x="3732" y="114"/>
      </p:cViewPr>
      <p:guideLst>
        <p:guide orient="horz" pos="1191"/>
        <p:guide pos="16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95" tIns="46498" rIns="92995" bIns="46498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95" tIns="46498" rIns="92995" bIns="46498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3000"/>
            <a:ext cx="30051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95" tIns="46498" rIns="92995" bIns="46498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63000"/>
            <a:ext cx="300513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95" tIns="46498" rIns="92995" bIns="46498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/>
            </a:lvl1pPr>
          </a:lstStyle>
          <a:p>
            <a:pPr>
              <a:defRPr/>
            </a:pPr>
            <a:fld id="{46CE90FD-E384-48AA-BEB1-0EA3D7D2CA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03463" y="690563"/>
            <a:ext cx="2332037" cy="34988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2338" y="4418013"/>
            <a:ext cx="5089525" cy="41132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995" tIns="46498" rIns="92995" bIns="46498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238" y="10226675"/>
            <a:ext cx="18653125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2475" y="18653125"/>
            <a:ext cx="15360650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76AC1-DD8A-4045-84A9-BBB0D01723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49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C6E0B-E29B-4371-A239-057C29F218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57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36875" y="2925763"/>
            <a:ext cx="4662488" cy="26335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2925763"/>
            <a:ext cx="13838237" cy="26335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ADB79-7472-4B69-869F-C30E66D35C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21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9956-3E4A-4CEB-AC79-4816F59261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02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21153438"/>
            <a:ext cx="18653125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0" y="13952538"/>
            <a:ext cx="18653125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B68B1-88E6-4588-82E5-243BBE5F47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00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9510713"/>
            <a:ext cx="9250362" cy="19750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0" y="9510713"/>
            <a:ext cx="9250363" cy="19750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6DE38-4A18-424F-A20F-34769EC861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68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7625"/>
            <a:ext cx="19751675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7369175"/>
            <a:ext cx="969645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10439400"/>
            <a:ext cx="969645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5" y="7369175"/>
            <a:ext cx="9701213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5" y="10439400"/>
            <a:ext cx="9701213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30B39-5DA6-4CFC-912C-7E7F4D08AD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45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AEE71-45AF-4915-9800-C53796F59E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19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662B6-EB07-4456-A2B9-EA3C96E6F1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69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1275"/>
            <a:ext cx="721995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8" y="1311275"/>
            <a:ext cx="122682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3" y="6888163"/>
            <a:ext cx="721995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C7C8C-2899-48FB-9E29-89FE6FF8E6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98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5" y="23042563"/>
            <a:ext cx="13166725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5" y="2941638"/>
            <a:ext cx="13166725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5" y="25763538"/>
            <a:ext cx="13166725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3E0FE-7573-473F-BB2A-3B9705B8EB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34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2925763"/>
            <a:ext cx="186531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5670" tIns="157835" rIns="315670" bIns="1578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9510713"/>
            <a:ext cx="18653125" cy="1975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5670" tIns="157835" rIns="315670" bIns="1578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8" y="29992638"/>
            <a:ext cx="45720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5670" tIns="157835" rIns="315670" bIns="157835" numCol="1" anchor="ctr" anchorCtr="0" compatLnSpc="1">
            <a:prstTxWarp prst="textNoShape">
              <a:avLst/>
            </a:prstTxWarp>
          </a:bodyPr>
          <a:lstStyle>
            <a:lvl1pPr defTabSz="3135313" eaLnBrk="0" hangingPunct="0">
              <a:defRPr sz="4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97763" y="29992638"/>
            <a:ext cx="6950075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5670" tIns="157835" rIns="315670" bIns="157835" numCol="1" anchor="ctr" anchorCtr="0" compatLnSpc="1">
            <a:prstTxWarp prst="textNoShape">
              <a:avLst/>
            </a:prstTxWarp>
          </a:bodyPr>
          <a:lstStyle>
            <a:lvl1pPr algn="ctr" defTabSz="3135313" eaLnBrk="0" hangingPunct="0">
              <a:defRPr sz="4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727363" y="29992638"/>
            <a:ext cx="45720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5670" tIns="157835" rIns="315670" bIns="157835" numCol="1" anchor="ctr" anchorCtr="0" compatLnSpc="1">
            <a:prstTxWarp prst="textNoShape">
              <a:avLst/>
            </a:prstTxWarp>
          </a:bodyPr>
          <a:lstStyle>
            <a:lvl1pPr algn="r" defTabSz="3135313" eaLnBrk="0" hangingPunct="0">
              <a:defRPr sz="48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59A26FA-FDF6-49F2-A481-1BBFC38040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2pPr>
      <a:lvl3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3pPr>
      <a:lvl4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4pPr>
      <a:lvl5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9pPr>
    </p:titleStyle>
    <p:bodyStyle>
      <a:lvl1pPr marL="1176338" indent="-1176338" algn="l" defTabSz="31353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  <a:cs typeface="+mn-cs"/>
        </a:defRPr>
      </a:lvl1pPr>
      <a:lvl2pPr marL="2546350" indent="-979488" algn="l" defTabSz="3135313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2pPr>
      <a:lvl3pPr marL="3917950" indent="-782638" algn="l" defTabSz="3135313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</a:defRPr>
      </a:lvl3pPr>
      <a:lvl4pPr marL="5486400" indent="-78422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</a:defRPr>
      </a:lvl4pPr>
      <a:lvl5pPr marL="7053263" indent="-782638" algn="l" defTabSz="3135313" rtl="0" eaLnBrk="0" fontAlgn="base" hangingPunct="0">
        <a:spcBef>
          <a:spcPct val="20000"/>
        </a:spcBef>
        <a:spcAft>
          <a:spcPct val="0"/>
        </a:spcAft>
        <a:buChar char="•"/>
        <a:defRPr sz="6900">
          <a:solidFill>
            <a:schemeClr val="tx1"/>
          </a:solidFill>
          <a:latin typeface="+mn-lt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•"/>
        <a:defRPr sz="6900">
          <a:solidFill>
            <a:schemeClr val="tx1"/>
          </a:solidFill>
          <a:latin typeface="+mn-lt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•"/>
        <a:defRPr sz="6900">
          <a:solidFill>
            <a:schemeClr val="tx1"/>
          </a:solidFill>
          <a:latin typeface="+mn-lt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•"/>
        <a:defRPr sz="6900">
          <a:solidFill>
            <a:schemeClr val="tx1"/>
          </a:solidFill>
          <a:latin typeface="+mn-lt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•"/>
        <a:defRPr sz="6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335"/>
          <p:cNvGrpSpPr>
            <a:grpSpLocks/>
          </p:cNvGrpSpPr>
          <p:nvPr/>
        </p:nvGrpSpPr>
        <p:grpSpPr bwMode="auto">
          <a:xfrm>
            <a:off x="646113" y="1114425"/>
            <a:ext cx="20653375" cy="31678563"/>
            <a:chOff x="389" y="416"/>
            <a:chExt cx="13010" cy="19955"/>
          </a:xfrm>
        </p:grpSpPr>
        <p:sp>
          <p:nvSpPr>
            <p:cNvPr id="3085" name="Line 2"/>
            <p:cNvSpPr>
              <a:spLocks noChangeShapeType="1"/>
            </p:cNvSpPr>
            <p:nvPr/>
          </p:nvSpPr>
          <p:spPr bwMode="auto">
            <a:xfrm>
              <a:off x="389" y="3680"/>
              <a:ext cx="13010" cy="0"/>
            </a:xfrm>
            <a:prstGeom prst="line">
              <a:avLst/>
            </a:prstGeom>
            <a:noFill/>
            <a:ln w="12700">
              <a:solidFill>
                <a:srgbClr val="60BEF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Line 4"/>
            <p:cNvSpPr>
              <a:spLocks noChangeShapeType="1"/>
            </p:cNvSpPr>
            <p:nvPr/>
          </p:nvSpPr>
          <p:spPr bwMode="auto">
            <a:xfrm flipH="1">
              <a:off x="2842" y="516"/>
              <a:ext cx="1" cy="3164"/>
            </a:xfrm>
            <a:prstGeom prst="line">
              <a:avLst/>
            </a:prstGeom>
            <a:noFill/>
            <a:ln w="12700">
              <a:solidFill>
                <a:srgbClr val="60BEF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Rectangle 5"/>
            <p:cNvSpPr>
              <a:spLocks noChangeArrowheads="1"/>
            </p:cNvSpPr>
            <p:nvPr/>
          </p:nvSpPr>
          <p:spPr bwMode="auto">
            <a:xfrm>
              <a:off x="389" y="416"/>
              <a:ext cx="13010" cy="19955"/>
            </a:xfrm>
            <a:prstGeom prst="rect">
              <a:avLst/>
            </a:prstGeom>
            <a:noFill/>
            <a:ln w="28575">
              <a:solidFill>
                <a:srgbClr val="33CC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1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9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8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088" name="Rectangle 306"/>
            <p:cNvSpPr>
              <a:spLocks noChangeArrowheads="1"/>
            </p:cNvSpPr>
            <p:nvPr/>
          </p:nvSpPr>
          <p:spPr bwMode="auto">
            <a:xfrm>
              <a:off x="389" y="516"/>
              <a:ext cx="13010" cy="19756"/>
            </a:xfrm>
            <a:prstGeom prst="rect">
              <a:avLst/>
            </a:prstGeom>
            <a:noFill/>
            <a:ln w="28575">
              <a:solidFill>
                <a:srgbClr val="33CC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1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9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8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3075" name="Rectangle 329"/>
          <p:cNvSpPr>
            <a:spLocks noChangeArrowheads="1"/>
          </p:cNvSpPr>
          <p:nvPr/>
        </p:nvSpPr>
        <p:spPr bwMode="auto">
          <a:xfrm>
            <a:off x="4532415" y="2186844"/>
            <a:ext cx="16632238" cy="308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15670" tIns="157835" rIns="315670" bIns="157835">
            <a:spAutoFit/>
          </a:bodyPr>
          <a:lstStyle>
            <a:lvl1pPr defTabSz="3135313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135313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135313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135313">
              <a:spcBef>
                <a:spcPct val="20000"/>
              </a:spcBef>
              <a:buChar char="–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135313"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6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Virtualization and Programmability in Mobile Wireless Networks: Architecture and Resource Management</a:t>
            </a:r>
            <a:endParaRPr lang="en-US" altLang="en-US" sz="6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Rectangle 330"/>
          <p:cNvSpPr>
            <a:spLocks noChangeArrowheads="1"/>
          </p:cNvSpPr>
          <p:nvPr/>
        </p:nvSpPr>
        <p:spPr bwMode="auto">
          <a:xfrm>
            <a:off x="6540500" y="1193800"/>
            <a:ext cx="12820650" cy="93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15670" tIns="157835" rIns="315670" bIns="157835">
            <a:spAutoFit/>
          </a:bodyPr>
          <a:lstStyle>
            <a:lvl1pPr defTabSz="3135313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135313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135313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135313">
              <a:spcBef>
                <a:spcPct val="20000"/>
              </a:spcBef>
              <a:buChar char="–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135313"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i="1" dirty="0">
                <a:solidFill>
                  <a:srgbClr val="000000"/>
                </a:solidFill>
                <a:latin typeface="Arial" panose="020B0604020202020204" pitchFamily="34" charset="0"/>
              </a:rPr>
              <a:t>Sponsored by: NSF and </a:t>
            </a:r>
            <a:r>
              <a:rPr lang="en-US" altLang="en-US" sz="4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CNPq</a:t>
            </a:r>
            <a:r>
              <a:rPr lang="en-US" altLang="en-US" sz="4000" i="1" dirty="0">
                <a:solidFill>
                  <a:srgbClr val="000000"/>
                </a:solidFill>
                <a:latin typeface="Arial" panose="020B0604020202020204" pitchFamily="34" charset="0"/>
              </a:rPr>
              <a:t> (Brazil)</a:t>
            </a:r>
          </a:p>
        </p:txBody>
      </p:sp>
      <p:sp>
        <p:nvSpPr>
          <p:cNvPr id="3077" name="Rectangle 331"/>
          <p:cNvSpPr>
            <a:spLocks noChangeArrowheads="1"/>
          </p:cNvSpPr>
          <p:nvPr/>
        </p:nvSpPr>
        <p:spPr bwMode="auto">
          <a:xfrm>
            <a:off x="4605338" y="4862054"/>
            <a:ext cx="16630650" cy="154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15670" tIns="157835" rIns="315670" bIns="157835">
            <a:spAutoFit/>
          </a:bodyPr>
          <a:lstStyle>
            <a:lvl1pPr defTabSz="3135313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135313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135313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135313">
              <a:spcBef>
                <a:spcPct val="20000"/>
              </a:spcBef>
              <a:buChar char="–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135313"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Kleber</a:t>
            </a:r>
            <a:r>
              <a:rPr lang="en-US" altLang="en-US" sz="4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Cardoso, Mohammad Abdel-Rahman, Kory Teague, Allen </a:t>
            </a:r>
            <a:r>
              <a:rPr lang="en-US" altLang="en-US" sz="4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MacKenzie</a:t>
            </a:r>
            <a:r>
              <a:rPr lang="en-US" altLang="en-US" sz="40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and Luiz DaSilva</a:t>
            </a:r>
            <a:endParaRPr lang="en-US" altLang="en-US" sz="4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9" name="Text Box 333"/>
          <p:cNvSpPr txBox="1">
            <a:spLocks noChangeArrowheads="1"/>
          </p:cNvSpPr>
          <p:nvPr/>
        </p:nvSpPr>
        <p:spPr bwMode="auto">
          <a:xfrm>
            <a:off x="19564350" y="1331913"/>
            <a:ext cx="2381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Arial" panose="020B0604020202020204" pitchFamily="34" charset="0"/>
              </a:rPr>
              <a:t>#XX</a:t>
            </a:r>
          </a:p>
        </p:txBody>
      </p:sp>
      <p:sp>
        <p:nvSpPr>
          <p:cNvPr id="3080" name="Text Box 334"/>
          <p:cNvSpPr txBox="1">
            <a:spLocks noChangeArrowheads="1"/>
          </p:cNvSpPr>
          <p:nvPr/>
        </p:nvSpPr>
        <p:spPr bwMode="auto">
          <a:xfrm>
            <a:off x="764379" y="3341941"/>
            <a:ext cx="3497263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7200" b="1" dirty="0" smtClean="0">
                <a:solidFill>
                  <a:srgbClr val="69A0E9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 Narrow" panose="020B0606020202030204" pitchFamily="34" charset="0"/>
              </a:rPr>
              <a:t>2016</a:t>
            </a:r>
          </a:p>
        </p:txBody>
      </p:sp>
      <p:sp>
        <p:nvSpPr>
          <p:cNvPr id="3081" name="Line 3"/>
          <p:cNvSpPr>
            <a:spLocks noChangeShapeType="1"/>
          </p:cNvSpPr>
          <p:nvPr/>
        </p:nvSpPr>
        <p:spPr bwMode="auto">
          <a:xfrm>
            <a:off x="4572000" y="2128106"/>
            <a:ext cx="16757650" cy="0"/>
          </a:xfrm>
          <a:prstGeom prst="line">
            <a:avLst/>
          </a:prstGeom>
          <a:noFill/>
          <a:ln w="12700">
            <a:solidFill>
              <a:srgbClr val="60BEF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82" name="Picture 341" descr="Logo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7" y="1431224"/>
            <a:ext cx="3637759" cy="137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3885" y="4654213"/>
            <a:ext cx="3778253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000" b="1" dirty="0">
                <a:solidFill>
                  <a:srgbClr val="69A0E9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 Narrow" panose="020B0606020202030204" pitchFamily="34" charset="0"/>
              </a:rPr>
              <a:t>26</a:t>
            </a:r>
            <a:r>
              <a:rPr lang="en-US" sz="4000" b="1" baseline="30000" dirty="0">
                <a:solidFill>
                  <a:srgbClr val="69A0E9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 Narrow" panose="020B0606020202030204" pitchFamily="34" charset="0"/>
              </a:rPr>
              <a:t>th</a:t>
            </a:r>
            <a:r>
              <a:rPr lang="en-US" sz="4000" b="1" dirty="0">
                <a:solidFill>
                  <a:srgbClr val="69A0E9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 Narrow" panose="020B0606020202030204" pitchFamily="34" charset="0"/>
              </a:rPr>
              <a:t> </a:t>
            </a:r>
            <a:r>
              <a:rPr lang="en-US" b="1" dirty="0">
                <a:solidFill>
                  <a:srgbClr val="69A0E9"/>
                </a:solidFill>
                <a:latin typeface="Arial Narrow" panose="020B0606020202030204" pitchFamily="34" charset="0"/>
              </a:rPr>
              <a:t> Wireless Personal </a:t>
            </a:r>
          </a:p>
          <a:p>
            <a:pPr algn="ctr" eaLnBrk="1" hangingPunct="1">
              <a:defRPr/>
            </a:pPr>
            <a:r>
              <a:rPr lang="en-US" b="1" dirty="0">
                <a:solidFill>
                  <a:srgbClr val="69A0E9"/>
                </a:solidFill>
                <a:latin typeface="Arial Narrow" panose="020B0606020202030204" pitchFamily="34" charset="0"/>
              </a:rPr>
              <a:t>Communications Symposium &amp; Summer School</a:t>
            </a:r>
          </a:p>
        </p:txBody>
      </p:sp>
      <p:sp>
        <p:nvSpPr>
          <p:cNvPr id="3084" name="TextBox 2"/>
          <p:cNvSpPr txBox="1">
            <a:spLocks noChangeArrowheads="1"/>
          </p:cNvSpPr>
          <p:nvPr/>
        </p:nvSpPr>
        <p:spPr bwMode="auto">
          <a:xfrm>
            <a:off x="869950" y="2703513"/>
            <a:ext cx="36020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rgbClr val="69A0E9"/>
                </a:solidFill>
                <a:latin typeface="Arial Narrow" panose="020B0606020202030204" pitchFamily="34" charset="0"/>
              </a:rPr>
              <a:t>June 1 - 3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79488" y="24276050"/>
            <a:ext cx="20029487" cy="60325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3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altLang="en-US" sz="3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Allocation</a:t>
            </a:r>
          </a:p>
          <a:p>
            <a:pPr algn="ctr" eaLnBrk="1" hangingPunct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en-US" altLang="en-US" sz="3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en-US" altLang="en-US" sz="3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en-US" altLang="en-US" sz="3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en-US" altLang="en-US" sz="3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en-US" altLang="en-US" sz="3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en-US" altLang="en-US" sz="3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en-US" altLang="en-US" sz="3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en-US" alt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79488" y="10829925"/>
            <a:ext cx="20029487" cy="12803188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Aft>
                <a:spcPts val="1200"/>
              </a:spcAft>
              <a:defRPr/>
            </a:pPr>
            <a:r>
              <a:rPr lang="en-US" altLang="en-US" sz="3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Architecture for Networks without Borders</a:t>
            </a:r>
          </a:p>
          <a:p>
            <a:pPr algn="ctr" eaLnBrk="1" hangingPunct="1">
              <a:spcAft>
                <a:spcPts val="1200"/>
              </a:spcAft>
              <a:defRPr/>
            </a:pPr>
            <a:endParaRPr lang="en-US" altLang="en-US" sz="3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defRPr/>
            </a:pPr>
            <a:endParaRPr lang="en-US" altLang="en-US" sz="3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defRPr/>
            </a:pPr>
            <a:endParaRPr lang="en-US" altLang="en-US" sz="3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defRPr/>
            </a:pPr>
            <a:endParaRPr lang="en-US" altLang="en-US" sz="3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defRPr/>
            </a:pPr>
            <a:endParaRPr lang="en-US" altLang="en-US" sz="3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defRPr/>
            </a:pPr>
            <a:endParaRPr lang="en-US" altLang="en-US" sz="3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defRPr/>
            </a:pPr>
            <a:endParaRPr lang="en-US" altLang="en-US" sz="3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defRPr/>
            </a:pPr>
            <a:endParaRPr lang="en-US" altLang="en-US" sz="3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defRPr/>
            </a:pPr>
            <a:endParaRPr lang="en-US" altLang="en-US" sz="3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defRPr/>
            </a:pPr>
            <a:endParaRPr lang="en-US" altLang="en-US" sz="3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defRPr/>
            </a:pPr>
            <a:endParaRPr lang="en-US" altLang="en-US" sz="3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defRPr/>
            </a:pPr>
            <a:endParaRPr lang="en-US" altLang="en-US" sz="3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defRPr/>
            </a:pPr>
            <a:endParaRPr lang="en-US" altLang="en-US" sz="3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defRPr/>
            </a:pPr>
            <a:endParaRPr lang="en-US" altLang="en-US" sz="3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defRPr/>
            </a:pPr>
            <a:endParaRPr lang="en-US" altLang="en-US" sz="3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defRPr/>
            </a:pPr>
            <a:endParaRPr lang="en-US" altLang="en-US" sz="3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defRPr/>
            </a:pPr>
            <a:endParaRPr lang="en-US" altLang="en-US" sz="3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1200"/>
              </a:spcAft>
              <a:defRPr/>
            </a:pPr>
            <a:endParaRPr lang="en-US" altLang="en-US" sz="34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32" name="Picture 2" descr="rol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12657138"/>
            <a:ext cx="9272587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" descr="slicin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950" y="25373013"/>
            <a:ext cx="9955213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968375" y="6748463"/>
            <a:ext cx="20029488" cy="35083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34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I. Motivation</a:t>
            </a:r>
          </a:p>
          <a:p>
            <a:pPr algn="just" eaLnBrk="1" hangingPunct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Virtualization and programmability are two fundamental concepts in the cloud computing paradigm and in the idea of providing everything as a service, a.k.a. </a:t>
            </a:r>
            <a:r>
              <a:rPr lang="en-US" altLang="en-US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XaaS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or *</a:t>
            </a:r>
            <a:r>
              <a:rPr lang="en-US" altLang="en-US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aaS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. In the networking context, software-defined networking (SDN) has been the main initiative in this direction. While SDN has established a rather solid basis in wired networks, a similar solution for mobile wireless networks (MWNs) is still lacking. Software-defined wireless networking (SDWN) is evolving, however, virtualization and programmability applied in an end-to-end context have aspects that demand a broader view, which cannot be encapsulated on a single SDWN.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We present our view for next-generation MWNs through a high-level end-to-end architecture. Our view is grounded in the Network without Borders (</a:t>
            </a:r>
            <a:r>
              <a:rPr lang="en-US" altLang="en-US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NwoB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) paradigm [1], which introduces the service-oriented concept as a natural motivation for virtualization and programmability in the MWNs.</a:t>
            </a: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1389063" y="16714788"/>
            <a:ext cx="9698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1">
                <a:cs typeface="Arial" panose="020B0604020202020204" pitchFamily="34" charset="0"/>
              </a:rPr>
              <a:t>Fig. 1. Roles that an entity can play in the NwoB paradigm.</a:t>
            </a:r>
          </a:p>
        </p:txBody>
      </p:sp>
      <p:pic>
        <p:nvPicPr>
          <p:cNvPr id="36" name="Picture 3" descr="interaction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025" y="12742863"/>
            <a:ext cx="8996363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11279188" y="15419388"/>
            <a:ext cx="9463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b="1"/>
              <a:t>Fig. 2. Interactions between some typical entities.</a:t>
            </a: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1238250" y="11896725"/>
            <a:ext cx="9510713" cy="111887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altLang="en-US" sz="2800" b="1">
                <a:solidFill>
                  <a:srgbClr val="FF0000"/>
                </a:solidFill>
                <a:cs typeface="Arial" panose="020B0604020202020204" pitchFamily="34" charset="0"/>
              </a:rPr>
              <a:t>Roles</a:t>
            </a:r>
          </a:p>
          <a:p>
            <a:pPr algn="ctr"/>
            <a:endParaRPr lang="en-US" altLang="en-US" sz="2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/>
            <a:endParaRPr lang="en-US" altLang="en-US" sz="2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/>
            <a:endParaRPr lang="en-US" altLang="en-US" sz="2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/>
            <a:endParaRPr lang="en-US" altLang="en-US" sz="2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/>
            <a:endParaRPr lang="en-US" altLang="en-US" sz="2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/>
            <a:endParaRPr lang="en-US" altLang="en-US" sz="2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/>
            <a:endParaRPr lang="en-US" altLang="en-US" sz="2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/>
            <a:endParaRPr lang="en-US" altLang="en-US" sz="2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/>
            <a:endParaRPr lang="en-US" altLang="en-US" sz="2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/>
            <a:endParaRPr lang="en-US" altLang="en-US" sz="2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just" eaLnBrk="1" hangingPunct="1">
              <a:spcAft>
                <a:spcPts val="1200"/>
              </a:spcAft>
              <a:buFont typeface="Wingdings" panose="05000000000000000000" pitchFamily="2" charset="2"/>
              <a:buNone/>
            </a:pPr>
            <a:endParaRPr lang="en-US" altLang="en-US" sz="2800" b="1">
              <a:solidFill>
                <a:srgbClr val="0000FF"/>
              </a:solidFill>
            </a:endParaRPr>
          </a:p>
          <a:p>
            <a:pPr algn="just" eaLnBrk="1" hangingPunct="1">
              <a:spcAft>
                <a:spcPts val="1200"/>
              </a:spcAft>
              <a:buFont typeface="Wingdings" panose="05000000000000000000" pitchFamily="2" charset="2"/>
              <a:buNone/>
            </a:pPr>
            <a:endParaRPr lang="en-US" altLang="en-US" sz="2800" b="1">
              <a:solidFill>
                <a:srgbClr val="0000FF"/>
              </a:solidFill>
            </a:endParaRPr>
          </a:p>
          <a:p>
            <a:pPr algn="just" eaLnBrk="1" hangingPunct="1">
              <a:spcAft>
                <a:spcPts val="1200"/>
              </a:spcAft>
            </a:pPr>
            <a:r>
              <a:rPr lang="en-US" altLang="en-US" b="1">
                <a:solidFill>
                  <a:srgbClr val="0000FF"/>
                </a:solidFill>
              </a:rPr>
              <a:t>Service Provider (SP): </a:t>
            </a:r>
            <a:r>
              <a:rPr lang="en-US" altLang="en-US"/>
              <a:t>Can be a traditional mobile virtual network operator (MVNO) that offers data, voice, and messaging services, a specialized MVNO that offers data services for specific applications (e.g., support for IoT devices), or any of the present over-the-top services.</a:t>
            </a:r>
          </a:p>
          <a:p>
            <a:pPr algn="just" eaLnBrk="1" hangingPunct="1">
              <a:spcAft>
                <a:spcPts val="1200"/>
              </a:spcAft>
            </a:pPr>
            <a:r>
              <a:rPr lang="en-US" altLang="en-US" b="1">
                <a:solidFill>
                  <a:srgbClr val="0000FF"/>
                </a:solidFill>
              </a:rPr>
              <a:t>Virtual Network Builder (VNB): </a:t>
            </a:r>
            <a:r>
              <a:rPr lang="en-US" altLang="en-US"/>
              <a:t>Consists of a Virtual Network Architect and Network Aggregator. It composes and aggregates the virtual resources from the resource providers (RPs) to build virtual networks for the SPs. </a:t>
            </a:r>
          </a:p>
          <a:p>
            <a:pPr algn="just" eaLnBrk="1" hangingPunct="1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FF"/>
                </a:solidFill>
              </a:rPr>
              <a:t>Resource Provider (RP): </a:t>
            </a:r>
            <a:r>
              <a:rPr lang="en-US" altLang="en-US"/>
              <a:t>The owner of a set of resources that can be offered as virtual resources in a set of pools, according to contracts established with VNBs or NAs, for example. In general, an RP will define how to slice and share its resources as virtual ones.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233150" y="11893550"/>
            <a:ext cx="9509125" cy="111918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2800" b="1" dirty="0">
                <a:solidFill>
                  <a:srgbClr val="FF0000"/>
                </a:solidFill>
                <a:ea typeface="+mn-ea"/>
                <a:cs typeface="Arial" panose="020B0604020202020204" pitchFamily="34" charset="0"/>
              </a:rPr>
              <a:t>Interactions</a:t>
            </a:r>
          </a:p>
          <a:p>
            <a:pPr algn="ctr">
              <a:spcAft>
                <a:spcPts val="600"/>
              </a:spcAft>
              <a:defRPr/>
            </a:pPr>
            <a:endParaRPr lang="en-US" sz="2800" b="1" dirty="0">
              <a:solidFill>
                <a:srgbClr val="FF0000"/>
              </a:solidFill>
              <a:ea typeface="+mn-ea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2800" b="1" dirty="0">
              <a:solidFill>
                <a:srgbClr val="FF0000"/>
              </a:solidFill>
              <a:ea typeface="+mn-ea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2800" b="1" dirty="0">
              <a:solidFill>
                <a:srgbClr val="FF0000"/>
              </a:solidFill>
              <a:ea typeface="+mn-ea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2800" b="1" dirty="0">
              <a:solidFill>
                <a:srgbClr val="FF0000"/>
              </a:solidFill>
              <a:ea typeface="+mn-ea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en-US" altLang="en-US" sz="1600" dirty="0"/>
          </a:p>
          <a:p>
            <a:pPr algn="just" eaLnBrk="1" hangingPunct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en-US" altLang="en-US" sz="2800" b="1" dirty="0">
              <a:solidFill>
                <a:srgbClr val="0000FF"/>
              </a:solidFill>
            </a:endParaRPr>
          </a:p>
          <a:p>
            <a:pPr algn="just" eaLnBrk="1" hangingPunct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en-US" altLang="en-US" b="1" dirty="0">
              <a:solidFill>
                <a:srgbClr val="0000FF"/>
              </a:solidFill>
            </a:endParaRPr>
          </a:p>
          <a:p>
            <a:pPr algn="just" eaLnBrk="1" hangingPunct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en-US" altLang="en-US" b="1" dirty="0">
              <a:solidFill>
                <a:srgbClr val="0000FF"/>
              </a:solidFill>
            </a:endParaRPr>
          </a:p>
          <a:p>
            <a:pPr algn="just" eaLnBrk="1" hangingPunct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0000FF"/>
                </a:solidFill>
              </a:rPr>
              <a:t>Interaction A: </a:t>
            </a:r>
            <a:r>
              <a:rPr lang="en-US" altLang="en-US" dirty="0"/>
              <a:t>May occur because an SP can bundle services from other SPs to offer to the users, or because an SP (e.g., a content provider) prefers to outsource the virtual network operation to an SP with this expertise (e.g., an MVNO).</a:t>
            </a:r>
            <a:endParaRPr lang="en-US" altLang="en-US" b="1" dirty="0">
              <a:solidFill>
                <a:srgbClr val="0000FF"/>
              </a:solidFill>
            </a:endParaRPr>
          </a:p>
          <a:p>
            <a:pPr algn="just" eaLnBrk="1" hangingPunct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0000FF"/>
                </a:solidFill>
              </a:rPr>
              <a:t>Interaction B: </a:t>
            </a:r>
            <a:r>
              <a:rPr lang="en-US" altLang="en-US" dirty="0"/>
              <a:t>One of the most frequent and important interactions in </a:t>
            </a:r>
            <a:r>
              <a:rPr lang="en-US" altLang="en-US" smtClean="0"/>
              <a:t>NwoB</a:t>
            </a:r>
            <a:r>
              <a:rPr lang="en-US" altLang="en-US" dirty="0"/>
              <a:t>; because it involves the demand for and the offer of virtual networks. </a:t>
            </a:r>
            <a:endParaRPr lang="en-US" altLang="en-US" b="1" dirty="0">
              <a:solidFill>
                <a:srgbClr val="0000FF"/>
              </a:solidFill>
            </a:endParaRPr>
          </a:p>
          <a:p>
            <a:pPr algn="just" eaLnBrk="1" hangingPunct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0000FF"/>
                </a:solidFill>
              </a:rPr>
              <a:t>Interaction C: </a:t>
            </a:r>
            <a:r>
              <a:rPr lang="en-US" altLang="en-US" dirty="0">
                <a:solidFill>
                  <a:srgbClr val="000000"/>
                </a:solidFill>
              </a:rPr>
              <a:t>VNBs tend to compete with each other for offering virtual networks to the SPs, but they may also cooperate under certain scenarios. For example, when a VNB cannot cover the geographical area requested by an SP.</a:t>
            </a:r>
            <a:endParaRPr lang="en-US" altLang="en-US" dirty="0"/>
          </a:p>
          <a:p>
            <a:pPr algn="just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0000FF"/>
                </a:solidFill>
              </a:rPr>
              <a:t>Interaction D:</a:t>
            </a:r>
            <a:r>
              <a:rPr lang="en-US" altLang="en-US" dirty="0"/>
              <a:t> Is a frequent and critical interaction in </a:t>
            </a:r>
            <a:r>
              <a:rPr lang="en-US" altLang="en-US" dirty="0" err="1"/>
              <a:t>NowB</a:t>
            </a:r>
            <a:r>
              <a:rPr lang="en-US" altLang="en-US" dirty="0"/>
              <a:t>; because it involves the mapping of the virtual networks in the substrate. From a VNB to an RP, this interaction arises to request resources, to update a previous request, or to release resources.</a:t>
            </a:r>
            <a:endParaRPr lang="en-US" altLang="en-US" sz="2800" dirty="0"/>
          </a:p>
          <a:p>
            <a:pPr algn="just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10596563" y="29495750"/>
            <a:ext cx="10074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b="1"/>
              <a:t>Fig. 3. Scenarios with the same set of RPs and different sets of SPs.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238250" y="25357138"/>
            <a:ext cx="8950325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/>
              <a:t>The VNB is in a better position to slice the resources than the RPs. The way a resource is sliced and configured can affect properties such as capacity and coverage. Based on the demands from the SPs, a VNB can make its choices about slicing and configuration of the resources in order to minimize the cost.</a:t>
            </a:r>
          </a:p>
          <a:p>
            <a:pPr algn="just" eaLnBrk="1" hangingPunct="1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/>
              <a:t>Figure 3 illustrates two scenarios. In </a:t>
            </a:r>
            <a:r>
              <a:rPr lang="en-US" altLang="en-US">
                <a:solidFill>
                  <a:srgbClr val="0000FF"/>
                </a:solidFill>
              </a:rPr>
              <a:t>scenario A</a:t>
            </a:r>
            <a:r>
              <a:rPr lang="en-US" altLang="en-US"/>
              <a:t>, the VNB chooses to allocate all capacity of one BS of each RP for a single SP, i.e., BSs 1, 3, 4, and 6. In </a:t>
            </a:r>
            <a:r>
              <a:rPr lang="en-US" altLang="en-US">
                <a:solidFill>
                  <a:srgbClr val="0000FF"/>
                </a:solidFill>
              </a:rPr>
              <a:t>scenario B</a:t>
            </a:r>
            <a:r>
              <a:rPr lang="en-US" altLang="en-US"/>
              <a:t>, the VNB chooses to share some BSs (1, 2, 4, and 5) and increase the minimum transmission rate.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57263" y="30695900"/>
            <a:ext cx="20031075" cy="14763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32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References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[1] L. Doyle, J. </a:t>
            </a:r>
            <a:r>
              <a:rPr lang="en-US" altLang="en-US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Kibilda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, T. Forde, and L. DaSilva, “Spectrum Without Bounds, Networks Without Borders,” </a:t>
            </a:r>
            <a:r>
              <a:rPr lang="en-US" altLang="en-US" i="1" dirty="0" smtClean="0">
                <a:solidFill>
                  <a:srgbClr val="000000"/>
                </a:solidFill>
                <a:cs typeface="Arial" panose="020B0604020202020204" pitchFamily="34" charset="0"/>
              </a:rPr>
              <a:t>Proceedings of the IEEE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, vol. 102, no. 3, pp. 351–365, March 2014.</a:t>
            </a:r>
            <a:endParaRPr lang="en-US" altLang="en-US" sz="32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6501</TotalTime>
  <Words>760</Words>
  <Application>Microsoft Office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Arial Narrow</vt:lpstr>
      <vt:lpstr>Times New Roman</vt:lpstr>
      <vt:lpstr>Wingdings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Preferred Customer</dc:creator>
  <cp:lastModifiedBy>Kory Teague</cp:lastModifiedBy>
  <cp:revision>117</cp:revision>
  <cp:lastPrinted>1999-04-01T23:37:39Z</cp:lastPrinted>
  <dcterms:created xsi:type="dcterms:W3CDTF">1995-06-17T23:31:02Z</dcterms:created>
  <dcterms:modified xsi:type="dcterms:W3CDTF">2018-04-05T04:19:45Z</dcterms:modified>
</cp:coreProperties>
</file>