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934200" cy="92344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91">
          <p15:clr>
            <a:srgbClr val="A4A3A4"/>
          </p15:clr>
        </p15:guide>
        <p15:guide id="2" pos="1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62"/>
    <a:srgbClr val="717AE0"/>
    <a:srgbClr val="69A0E9"/>
    <a:srgbClr val="60BEF2"/>
    <a:srgbClr val="627AE0"/>
    <a:srgbClr val="0000FF"/>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autoAdjust="0"/>
  </p:normalViewPr>
  <p:slideViewPr>
    <p:cSldViewPr snapToGrid="0">
      <p:cViewPr>
        <p:scale>
          <a:sx n="33" d="100"/>
          <a:sy n="33" d="100"/>
        </p:scale>
        <p:origin x="342" y="-378"/>
      </p:cViewPr>
      <p:guideLst>
        <p:guide orient="horz" pos="1191"/>
        <p:guide pos="16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3929063" y="0"/>
            <a:ext cx="30051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algn="r" defTabSz="922338" eaLnBrk="0" hangingPunct="0">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8763000"/>
            <a:ext cx="30051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3929063" y="8763000"/>
            <a:ext cx="30051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algn="r" defTabSz="922338" eaLnBrk="0" hangingPunct="0">
              <a:defRPr sz="1200"/>
            </a:lvl1pPr>
          </a:lstStyle>
          <a:p>
            <a:pPr>
              <a:defRPr/>
            </a:pPr>
            <a:fld id="{AE19E492-AD7F-4123-9699-2BC465F9E7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303463" y="690563"/>
            <a:ext cx="2332037" cy="3498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922338" y="4418013"/>
            <a:ext cx="5089525" cy="411321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95" tIns="46498" rIns="92995" bIns="4649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9E785-CA5F-48C2-A33C-3B39BD85E8AA}" type="slidenum">
              <a:rPr lang="en-US" altLang="en-US"/>
              <a:pPr>
                <a:defRPr/>
              </a:pPr>
              <a:t>‹#›</a:t>
            </a:fld>
            <a:endParaRPr lang="en-US" altLang="en-US"/>
          </a:p>
        </p:txBody>
      </p:sp>
    </p:spTree>
    <p:extLst>
      <p:ext uri="{BB962C8B-B14F-4D97-AF65-F5344CB8AC3E}">
        <p14:creationId xmlns:p14="http://schemas.microsoft.com/office/powerpoint/2010/main" val="349360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832AF-E98E-4A1B-8E27-5F8D78C8FB58}" type="slidenum">
              <a:rPr lang="en-US" altLang="en-US"/>
              <a:pPr>
                <a:defRPr/>
              </a:pPr>
              <a:t>‹#›</a:t>
            </a:fld>
            <a:endParaRPr lang="en-US" altLang="en-US"/>
          </a:p>
        </p:txBody>
      </p:sp>
    </p:spTree>
    <p:extLst>
      <p:ext uri="{BB962C8B-B14F-4D97-AF65-F5344CB8AC3E}">
        <p14:creationId xmlns:p14="http://schemas.microsoft.com/office/powerpoint/2010/main" val="2253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875" y="2925763"/>
            <a:ext cx="46624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2925763"/>
            <a:ext cx="138382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FBCA2E-322D-40CE-969C-98E4E7DB4CA6}" type="slidenum">
              <a:rPr lang="en-US" altLang="en-US"/>
              <a:pPr>
                <a:defRPr/>
              </a:pPr>
              <a:t>‹#›</a:t>
            </a:fld>
            <a:endParaRPr lang="en-US" altLang="en-US"/>
          </a:p>
        </p:txBody>
      </p:sp>
    </p:spTree>
    <p:extLst>
      <p:ext uri="{BB962C8B-B14F-4D97-AF65-F5344CB8AC3E}">
        <p14:creationId xmlns:p14="http://schemas.microsoft.com/office/powerpoint/2010/main" val="936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63DD4B-7293-46E5-AB03-EBFBF2947C61}" type="slidenum">
              <a:rPr lang="en-US" altLang="en-US"/>
              <a:pPr>
                <a:defRPr/>
              </a:pPr>
              <a:t>‹#›</a:t>
            </a:fld>
            <a:endParaRPr lang="en-US" altLang="en-US"/>
          </a:p>
        </p:txBody>
      </p:sp>
    </p:spTree>
    <p:extLst>
      <p:ext uri="{BB962C8B-B14F-4D97-AF65-F5344CB8AC3E}">
        <p14:creationId xmlns:p14="http://schemas.microsoft.com/office/powerpoint/2010/main" val="10166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A5A126-1C09-4EF7-89F2-73F90E705BDB}" type="slidenum">
              <a:rPr lang="en-US" altLang="en-US"/>
              <a:pPr>
                <a:defRPr/>
              </a:pPr>
              <a:t>‹#›</a:t>
            </a:fld>
            <a:endParaRPr lang="en-US" altLang="en-US"/>
          </a:p>
        </p:txBody>
      </p:sp>
    </p:spTree>
    <p:extLst>
      <p:ext uri="{BB962C8B-B14F-4D97-AF65-F5344CB8AC3E}">
        <p14:creationId xmlns:p14="http://schemas.microsoft.com/office/powerpoint/2010/main" val="14098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10713"/>
            <a:ext cx="925036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9510713"/>
            <a:ext cx="925036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3F3A75-5735-4448-9E0A-5B97FC4994EE}" type="slidenum">
              <a:rPr lang="en-US" altLang="en-US"/>
              <a:pPr>
                <a:defRPr/>
              </a:pPr>
              <a:t>‹#›</a:t>
            </a:fld>
            <a:endParaRPr lang="en-US" altLang="en-US"/>
          </a:p>
        </p:txBody>
      </p:sp>
    </p:spTree>
    <p:extLst>
      <p:ext uri="{BB962C8B-B14F-4D97-AF65-F5344CB8AC3E}">
        <p14:creationId xmlns:p14="http://schemas.microsoft.com/office/powerpoint/2010/main" val="21897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3C75AC-B9E9-48E4-B122-F6EEF02D813C}" type="slidenum">
              <a:rPr lang="en-US" altLang="en-US"/>
              <a:pPr>
                <a:defRPr/>
              </a:pPr>
              <a:t>‹#›</a:t>
            </a:fld>
            <a:endParaRPr lang="en-US" altLang="en-US"/>
          </a:p>
        </p:txBody>
      </p:sp>
    </p:spTree>
    <p:extLst>
      <p:ext uri="{BB962C8B-B14F-4D97-AF65-F5344CB8AC3E}">
        <p14:creationId xmlns:p14="http://schemas.microsoft.com/office/powerpoint/2010/main" val="3184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00302B-6760-44D1-9CA5-D93B1F398A43}" type="slidenum">
              <a:rPr lang="en-US" altLang="en-US"/>
              <a:pPr>
                <a:defRPr/>
              </a:pPr>
              <a:t>‹#›</a:t>
            </a:fld>
            <a:endParaRPr lang="en-US" altLang="en-US"/>
          </a:p>
        </p:txBody>
      </p:sp>
    </p:spTree>
    <p:extLst>
      <p:ext uri="{BB962C8B-B14F-4D97-AF65-F5344CB8AC3E}">
        <p14:creationId xmlns:p14="http://schemas.microsoft.com/office/powerpoint/2010/main" val="355651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316663-9DA5-4305-82F2-F57A2599C95C}" type="slidenum">
              <a:rPr lang="en-US" altLang="en-US"/>
              <a:pPr>
                <a:defRPr/>
              </a:pPr>
              <a:t>‹#›</a:t>
            </a:fld>
            <a:endParaRPr lang="en-US" altLang="en-US"/>
          </a:p>
        </p:txBody>
      </p:sp>
    </p:spTree>
    <p:extLst>
      <p:ext uri="{BB962C8B-B14F-4D97-AF65-F5344CB8AC3E}">
        <p14:creationId xmlns:p14="http://schemas.microsoft.com/office/powerpoint/2010/main" val="30330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3DFDA-A3B8-443C-97C0-92C8110C20EB}" type="slidenum">
              <a:rPr lang="en-US" altLang="en-US"/>
              <a:pPr>
                <a:defRPr/>
              </a:pPr>
              <a:t>‹#›</a:t>
            </a:fld>
            <a:endParaRPr lang="en-US" altLang="en-US"/>
          </a:p>
        </p:txBody>
      </p:sp>
    </p:spTree>
    <p:extLst>
      <p:ext uri="{BB962C8B-B14F-4D97-AF65-F5344CB8AC3E}">
        <p14:creationId xmlns:p14="http://schemas.microsoft.com/office/powerpoint/2010/main" val="10367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D511D9-4C57-4CFA-AB9A-2A025818CF1C}" type="slidenum">
              <a:rPr lang="en-US" altLang="en-US"/>
              <a:pPr>
                <a:defRPr/>
              </a:pPr>
              <a:t>‹#›</a:t>
            </a:fld>
            <a:endParaRPr lang="en-US" altLang="en-US"/>
          </a:p>
        </p:txBody>
      </p:sp>
    </p:spTree>
    <p:extLst>
      <p:ext uri="{BB962C8B-B14F-4D97-AF65-F5344CB8AC3E}">
        <p14:creationId xmlns:p14="http://schemas.microsoft.com/office/powerpoint/2010/main" val="38314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46238" y="9510713"/>
            <a:ext cx="186531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646238"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defTabSz="3135313" eaLnBrk="0" hangingPunct="0">
              <a:defRPr sz="480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7763" y="29992638"/>
            <a:ext cx="69500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ctr" defTabSz="3135313" eaLnBrk="0" hangingPunct="0">
              <a:defRPr sz="48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7363"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r" defTabSz="3135313" eaLnBrk="0" hangingPunct="0">
              <a:defRPr sz="4800">
                <a:latin typeface="Times New Roman" panose="02020603050405020304" pitchFamily="18" charset="0"/>
              </a:defRPr>
            </a:lvl1pPr>
          </a:lstStyle>
          <a:p>
            <a:pPr>
              <a:defRPr/>
            </a:pPr>
            <a:fld id="{8456EB0F-0252-4174-A592-ECDAD2E7A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Times New Roman" pitchFamily="18" charset="0"/>
        </a:defRPr>
      </a:lvl2pPr>
      <a:lvl3pPr algn="ctr" defTabSz="3135313" rtl="0" eaLnBrk="0" fontAlgn="base" hangingPunct="0">
        <a:spcBef>
          <a:spcPct val="0"/>
        </a:spcBef>
        <a:spcAft>
          <a:spcPct val="0"/>
        </a:spcAft>
        <a:defRPr sz="15100">
          <a:solidFill>
            <a:schemeClr val="tx2"/>
          </a:solidFill>
          <a:latin typeface="Times New Roman" pitchFamily="18" charset="0"/>
        </a:defRPr>
      </a:lvl3pPr>
      <a:lvl4pPr algn="ctr" defTabSz="3135313" rtl="0" eaLnBrk="0" fontAlgn="base" hangingPunct="0">
        <a:spcBef>
          <a:spcPct val="0"/>
        </a:spcBef>
        <a:spcAft>
          <a:spcPct val="0"/>
        </a:spcAft>
        <a:defRPr sz="15100">
          <a:solidFill>
            <a:schemeClr val="tx2"/>
          </a:solidFill>
          <a:latin typeface="Times New Roman" pitchFamily="18" charset="0"/>
        </a:defRPr>
      </a:lvl4pPr>
      <a:lvl5pPr algn="ctr" defTabSz="3135313" rtl="0" eaLnBrk="0" fontAlgn="base" hangingPunct="0">
        <a:spcBef>
          <a:spcPct val="0"/>
        </a:spcBef>
        <a:spcAft>
          <a:spcPct val="0"/>
        </a:spcAft>
        <a:defRPr sz="15100">
          <a:solidFill>
            <a:schemeClr val="tx2"/>
          </a:solidFill>
          <a:latin typeface="Times New Roman" pitchFamily="18" charset="0"/>
        </a:defRPr>
      </a:lvl5pPr>
      <a:lvl6pPr marL="457200" algn="ctr" defTabSz="3135313" rtl="0" fontAlgn="base">
        <a:spcBef>
          <a:spcPct val="0"/>
        </a:spcBef>
        <a:spcAft>
          <a:spcPct val="0"/>
        </a:spcAft>
        <a:defRPr sz="15100">
          <a:solidFill>
            <a:schemeClr val="tx2"/>
          </a:solidFill>
          <a:latin typeface="Times New Roman" pitchFamily="18" charset="0"/>
        </a:defRPr>
      </a:lvl6pPr>
      <a:lvl7pPr marL="914400" algn="ctr" defTabSz="3135313" rtl="0" fontAlgn="base">
        <a:spcBef>
          <a:spcPct val="0"/>
        </a:spcBef>
        <a:spcAft>
          <a:spcPct val="0"/>
        </a:spcAft>
        <a:defRPr sz="15100">
          <a:solidFill>
            <a:schemeClr val="tx2"/>
          </a:solidFill>
          <a:latin typeface="Times New Roman" pitchFamily="18" charset="0"/>
        </a:defRPr>
      </a:lvl7pPr>
      <a:lvl8pPr marL="1371600" algn="ctr" defTabSz="3135313" rtl="0" fontAlgn="base">
        <a:spcBef>
          <a:spcPct val="0"/>
        </a:spcBef>
        <a:spcAft>
          <a:spcPct val="0"/>
        </a:spcAft>
        <a:defRPr sz="15100">
          <a:solidFill>
            <a:schemeClr val="tx2"/>
          </a:solidFill>
          <a:latin typeface="Times New Roman" pitchFamily="18" charset="0"/>
        </a:defRPr>
      </a:lvl8pPr>
      <a:lvl9pPr marL="1828800" algn="ctr" defTabSz="3135313" rtl="0" fontAlgn="base">
        <a:spcBef>
          <a:spcPct val="0"/>
        </a:spcBef>
        <a:spcAft>
          <a:spcPct val="0"/>
        </a:spcAft>
        <a:defRPr sz="15100">
          <a:solidFill>
            <a:schemeClr val="tx2"/>
          </a:solidFill>
          <a:latin typeface="Times New Roman" pitchFamily="18"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5313" rtl="0" eaLnBrk="0" fontAlgn="base" hangingPunct="0">
        <a:spcBef>
          <a:spcPct val="20000"/>
        </a:spcBef>
        <a:spcAft>
          <a:spcPct val="0"/>
        </a:spcAft>
        <a:buChar char="–"/>
        <a:defRPr sz="9600">
          <a:solidFill>
            <a:schemeClr val="tx1"/>
          </a:solidFill>
          <a:latin typeface="+mn-lt"/>
        </a:defRPr>
      </a:lvl2pPr>
      <a:lvl3pPr marL="3917950" indent="-782638"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71737" y="6789738"/>
            <a:ext cx="9668958" cy="254531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III. VWN </a:t>
            </a:r>
            <a:r>
              <a:rPr lang="en-US" sz="3400" b="1" dirty="0" smtClean="0">
                <a:solidFill>
                  <a:srgbClr val="FF0000"/>
                </a:solidFill>
                <a:latin typeface="Arial" panose="020B0604020202020204" pitchFamily="34" charset="0"/>
                <a:cs typeface="Arial" panose="020B0604020202020204" pitchFamily="34" charset="0"/>
              </a:rPr>
              <a:t>Construction</a:t>
            </a: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lgn="ctr">
              <a:spcAft>
                <a:spcPts val="1200"/>
              </a:spcAft>
            </a:pPr>
            <a:r>
              <a:rPr lang="en-US" b="1" dirty="0" smtClean="0">
                <a:latin typeface="Arial" panose="020B0604020202020204" pitchFamily="34" charset="0"/>
                <a:cs typeface="Arial" panose="020B0604020202020204" pitchFamily="34" charset="0"/>
              </a:rPr>
              <a:t>Fig. 2.  Example area containing SP demand </a:t>
            </a:r>
            <a:r>
              <a:rPr lang="en-US" b="1" dirty="0">
                <a:latin typeface="Arial" panose="020B0604020202020204" pitchFamily="34" charset="0"/>
                <a:cs typeface="Arial" panose="020B0604020202020204" pitchFamily="34" charset="0"/>
              </a:rPr>
              <a:t>p</a:t>
            </a:r>
            <a:r>
              <a:rPr lang="en-US" b="1" dirty="0" smtClean="0">
                <a:latin typeface="Arial" panose="020B0604020202020204" pitchFamily="34" charset="0"/>
                <a:cs typeface="Arial" panose="020B0604020202020204" pitchFamily="34" charset="0"/>
              </a:rPr>
              <a:t>oints (red) and field (background; SSLT) </a:t>
            </a:r>
            <a:r>
              <a:rPr lang="en-US" b="1" dirty="0" smtClean="0">
                <a:latin typeface="Arial" panose="020B0604020202020204" pitchFamily="34" charset="0"/>
                <a:cs typeface="Arial" panose="020B0604020202020204" pitchFamily="34" charset="0"/>
              </a:rPr>
              <a:t>and available RP resources (points white, </a:t>
            </a:r>
            <a:r>
              <a:rPr lang="en-US" b="1" dirty="0" err="1" smtClean="0">
                <a:latin typeface="Arial" panose="020B0604020202020204" pitchFamily="34" charset="0"/>
                <a:cs typeface="Arial" panose="020B0604020202020204" pitchFamily="34" charset="0"/>
              </a:rPr>
              <a:t>Voronoi</a:t>
            </a:r>
            <a:r>
              <a:rPr lang="en-US" b="1" dirty="0" smtClean="0">
                <a:latin typeface="Arial" panose="020B0604020202020204" pitchFamily="34" charset="0"/>
                <a:cs typeface="Arial" panose="020B0604020202020204" pitchFamily="34" charset="0"/>
              </a:rPr>
              <a:t> tessellation </a:t>
            </a:r>
            <a:r>
              <a:rPr lang="en-US" b="1" dirty="0" smtClean="0">
                <a:latin typeface="Arial" panose="020B0604020202020204" pitchFamily="34" charset="0"/>
                <a:cs typeface="Arial" panose="020B0604020202020204" pitchFamily="34" charset="0"/>
              </a:rPr>
              <a:t>b</a:t>
            </a:r>
            <a:r>
              <a:rPr lang="en-US" b="1" dirty="0" smtClean="0">
                <a:latin typeface="Arial" panose="020B0604020202020204" pitchFamily="34" charset="0"/>
                <a:cs typeface="Arial" panose="020B0604020202020204" pitchFamily="34" charset="0"/>
              </a:rPr>
              <a:t>lack; PPP)</a:t>
            </a:r>
          </a:p>
          <a:p>
            <a:pPr>
              <a:spcAft>
                <a:spcPts val="1200"/>
              </a:spcAft>
            </a:pPr>
            <a:r>
              <a:rPr lang="en-US" dirty="0" smtClean="0">
                <a:latin typeface="Arial" panose="020B0604020202020204" pitchFamily="34" charset="0"/>
                <a:cs typeface="Arial" panose="020B0604020202020204" pitchFamily="34" charset="0"/>
              </a:rPr>
              <a:t>Consider a geographic area in which a VWN is to be constructed.  A set of base stations (BSs) are available to be rented from the local RPs, each with their own cost, capacity, and coverage range.  A SP has a known continuous demand density field to satisfy, which at any given time is realizable to a set of demand points (DPs) according to the continuous field.</a:t>
            </a:r>
          </a:p>
          <a:p>
            <a:pPr>
              <a:spcAft>
                <a:spcPts val="1200"/>
              </a:spcAft>
            </a:pPr>
            <a:r>
              <a:rPr lang="en-US" dirty="0" smtClean="0">
                <a:latin typeface="Arial" panose="020B0604020202020204" pitchFamily="34" charset="0"/>
                <a:cs typeface="Arial" panose="020B0604020202020204" pitchFamily="34" charset="0"/>
              </a:rPr>
              <a:t>The VNB aims to find and select the base stations with minimal cost that, when allocated to the SP demand points, generates maximal demand satisfaction.  This is modeled as a two-stage stochastic optimization model, with homogenous demand points in stochastic locations.  This is not possible to solve directly, so we present two approaches to solve the model that could be run within the VNB.</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Sampled Deterministic Equivalent Program (</a:t>
            </a:r>
            <a:r>
              <a:rPr lang="en-US" b="1" dirty="0" err="1" smtClean="0">
                <a:solidFill>
                  <a:schemeClr val="accent2"/>
                </a:solidFill>
                <a:latin typeface="Arial" panose="020B0604020202020204" pitchFamily="34" charset="0"/>
                <a:cs typeface="Arial" panose="020B0604020202020204" pitchFamily="34" charset="0"/>
              </a:rPr>
              <a:t>sDEP</a:t>
            </a:r>
            <a:r>
              <a:rPr lang="en-US" b="1" dirty="0" smtClean="0">
                <a:solidFill>
                  <a:schemeClr val="accent2"/>
                </a:solidFill>
                <a:latin typeface="Arial" panose="020B0604020202020204" pitchFamily="34" charset="0"/>
                <a:cs typeface="Arial" panose="020B0604020202020204" pitchFamily="34" charset="0"/>
              </a:rPr>
              <a:t>) Approach:</a:t>
            </a:r>
            <a:r>
              <a:rPr lang="en-US" dirty="0" smtClean="0">
                <a:solidFill>
                  <a:schemeClr val="tx1"/>
                </a:solidFill>
                <a:latin typeface="Arial" panose="020B0604020202020204" pitchFamily="34" charset="0"/>
                <a:cs typeface="Arial" panose="020B0604020202020204" pitchFamily="34" charset="0"/>
              </a:rPr>
              <a:t>  We convert the stochastic optimization model into a deterministic equivalent program (DEP), which replaces the stochastic variables with deterministic ones.  These are composed of a set containing all scenario realizations of the stochastic variables.  We use a sampling approach to trim the set to a solvable, </a:t>
            </a:r>
            <a:r>
              <a:rPr lang="en-US" dirty="0" smtClean="0">
                <a:solidFill>
                  <a:schemeClr val="tx1"/>
                </a:solidFill>
                <a:latin typeface="Arial" panose="020B0604020202020204" pitchFamily="34" charset="0"/>
                <a:cs typeface="Arial" panose="020B0604020202020204" pitchFamily="34" charset="0"/>
              </a:rPr>
              <a:t>finite form for a linear solver.</a:t>
            </a: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Genetic Algorithm (GA) Approach:</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 major restriction of </a:t>
            </a:r>
            <a:r>
              <a:rPr lang="en-US" dirty="0" err="1" smtClean="0">
                <a:solidFill>
                  <a:schemeClr val="tx1"/>
                </a:solidFill>
                <a:latin typeface="Arial" panose="020B0604020202020204" pitchFamily="34" charset="0"/>
                <a:cs typeface="Arial" panose="020B0604020202020204" pitchFamily="34" charset="0"/>
              </a:rPr>
              <a:t>sDEP</a:t>
            </a:r>
            <a:r>
              <a:rPr lang="en-US" dirty="0" smtClean="0">
                <a:solidFill>
                  <a:schemeClr val="tx1"/>
                </a:solidFill>
                <a:latin typeface="Arial" panose="020B0604020202020204" pitchFamily="34" charset="0"/>
                <a:cs typeface="Arial" panose="020B0604020202020204" pitchFamily="34" charset="0"/>
              </a:rPr>
              <a:t> approach is its intractability.  The GA approach attempts to find a tractable approximate solution to the base station selection stage.</a:t>
            </a: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lgn="ctr">
              <a:spcAft>
                <a:spcPts val="1200"/>
              </a:spcAft>
            </a:pPr>
            <a:r>
              <a:rPr lang="en-US" b="1" dirty="0" smtClean="0">
                <a:solidFill>
                  <a:schemeClr val="tx1"/>
                </a:solidFill>
                <a:latin typeface="Arial" panose="020B0604020202020204" pitchFamily="34" charset="0"/>
                <a:cs typeface="Arial" panose="020B0604020202020204" pitchFamily="34" charset="0"/>
              </a:rPr>
              <a:t>Fig</a:t>
            </a:r>
            <a:r>
              <a:rPr lang="en-US" b="1" dirty="0">
                <a:solidFill>
                  <a:schemeClr val="tx1"/>
                </a:solidFill>
                <a:latin typeface="Arial" panose="020B0604020202020204" pitchFamily="34" charset="0"/>
                <a:cs typeface="Arial" panose="020B0604020202020204" pitchFamily="34" charset="0"/>
              </a:rPr>
              <a:t>. 3. Genetic Algorithm </a:t>
            </a:r>
            <a:r>
              <a:rPr lang="en-US" b="1" dirty="0" smtClean="0">
                <a:solidFill>
                  <a:schemeClr val="tx1"/>
                </a:solidFill>
                <a:latin typeface="Arial" panose="020B0604020202020204" pitchFamily="34" charset="0"/>
                <a:cs typeface="Arial" panose="020B0604020202020204" pitchFamily="34" charset="0"/>
              </a:rPr>
              <a:t>Flowchart</a:t>
            </a:r>
            <a:endParaRPr lang="en-US" b="1" dirty="0">
              <a:solidFill>
                <a:schemeClr val="tx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6290" y="26437815"/>
            <a:ext cx="9207081" cy="5185185"/>
          </a:xfrm>
          <a:prstGeom prst="rect">
            <a:avLst/>
          </a:prstGeom>
        </p:spPr>
      </p:pic>
      <p:grpSp>
        <p:nvGrpSpPr>
          <p:cNvPr id="3074" name="Group 335"/>
          <p:cNvGrpSpPr>
            <a:grpSpLocks/>
          </p:cNvGrpSpPr>
          <p:nvPr/>
        </p:nvGrpSpPr>
        <p:grpSpPr bwMode="auto">
          <a:xfrm>
            <a:off x="646113" y="1114425"/>
            <a:ext cx="20653375" cy="31678563"/>
            <a:chOff x="389" y="416"/>
            <a:chExt cx="13010" cy="19955"/>
          </a:xfrm>
        </p:grpSpPr>
        <p:sp>
          <p:nvSpPr>
            <p:cNvPr id="3085" name="Line 2"/>
            <p:cNvSpPr>
              <a:spLocks noChangeShapeType="1"/>
            </p:cNvSpPr>
            <p:nvPr/>
          </p:nvSpPr>
          <p:spPr bwMode="auto">
            <a:xfrm>
              <a:off x="389" y="3680"/>
              <a:ext cx="1301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4"/>
            <p:cNvSpPr>
              <a:spLocks noChangeShapeType="1"/>
            </p:cNvSpPr>
            <p:nvPr/>
          </p:nvSpPr>
          <p:spPr bwMode="auto">
            <a:xfrm flipH="1">
              <a:off x="2842" y="516"/>
              <a:ext cx="1" cy="3164"/>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5"/>
            <p:cNvSpPr>
              <a:spLocks noChangeArrowheads="1"/>
            </p:cNvSpPr>
            <p:nvPr/>
          </p:nvSpPr>
          <p:spPr bwMode="auto">
            <a:xfrm>
              <a:off x="389" y="416"/>
              <a:ext cx="13010" cy="19955"/>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088" name="Rectangle 306"/>
            <p:cNvSpPr>
              <a:spLocks noChangeArrowheads="1"/>
            </p:cNvSpPr>
            <p:nvPr/>
          </p:nvSpPr>
          <p:spPr bwMode="auto">
            <a:xfrm>
              <a:off x="389" y="516"/>
              <a:ext cx="13010" cy="19756"/>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075" name="Rectangle 329"/>
          <p:cNvSpPr>
            <a:spLocks noChangeArrowheads="1"/>
          </p:cNvSpPr>
          <p:nvPr/>
        </p:nvSpPr>
        <p:spPr bwMode="auto">
          <a:xfrm>
            <a:off x="4594225" y="2828925"/>
            <a:ext cx="16632238" cy="21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6000" b="1" dirty="0" smtClean="0">
                <a:solidFill>
                  <a:srgbClr val="000000"/>
                </a:solidFill>
                <a:latin typeface="Arial" panose="020B0604020202020204" pitchFamily="34" charset="0"/>
              </a:rPr>
              <a:t>Joint Base Station Selection and Adaptive Slicing in Virtualized Wireless Networks</a:t>
            </a:r>
            <a:endParaRPr lang="en-US" altLang="en-US" sz="6000" b="1" dirty="0">
              <a:solidFill>
                <a:srgbClr val="000000"/>
              </a:solidFill>
              <a:latin typeface="Arial" panose="020B0604020202020204" pitchFamily="34" charset="0"/>
            </a:endParaRPr>
          </a:p>
        </p:txBody>
      </p:sp>
      <p:sp>
        <p:nvSpPr>
          <p:cNvPr id="3076" name="Rectangle 330"/>
          <p:cNvSpPr>
            <a:spLocks noChangeArrowheads="1"/>
          </p:cNvSpPr>
          <p:nvPr/>
        </p:nvSpPr>
        <p:spPr bwMode="auto">
          <a:xfrm>
            <a:off x="6540500" y="1193800"/>
            <a:ext cx="128206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3400" i="1">
                <a:solidFill>
                  <a:srgbClr val="000000"/>
                </a:solidFill>
                <a:latin typeface="Arial" panose="020B0604020202020204" pitchFamily="34" charset="0"/>
              </a:rPr>
              <a:t> </a:t>
            </a:r>
            <a:r>
              <a:rPr lang="en-US" altLang="en-US" sz="4000" i="1">
                <a:solidFill>
                  <a:srgbClr val="000000"/>
                </a:solidFill>
                <a:latin typeface="Arial" panose="020B0604020202020204" pitchFamily="34" charset="0"/>
              </a:rPr>
              <a:t>Sponsored by: (40 point)</a:t>
            </a:r>
          </a:p>
        </p:txBody>
      </p:sp>
      <p:sp>
        <p:nvSpPr>
          <p:cNvPr id="3077" name="Rectangle 331"/>
          <p:cNvSpPr>
            <a:spLocks noChangeArrowheads="1"/>
          </p:cNvSpPr>
          <p:nvPr/>
        </p:nvSpPr>
        <p:spPr bwMode="auto">
          <a:xfrm>
            <a:off x="4643438" y="4684713"/>
            <a:ext cx="166306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4000" dirty="0" smtClean="0">
                <a:solidFill>
                  <a:srgbClr val="000000"/>
                </a:solidFill>
                <a:latin typeface="Arial" panose="020B0604020202020204" pitchFamily="34" charset="0"/>
              </a:rPr>
              <a:t>Kory Teague, Mohammad Abdel-Rahman, Allen </a:t>
            </a:r>
            <a:r>
              <a:rPr lang="en-US" altLang="en-US" sz="4000" dirty="0" err="1" smtClean="0">
                <a:solidFill>
                  <a:srgbClr val="000000"/>
                </a:solidFill>
                <a:latin typeface="Arial" panose="020B0604020202020204" pitchFamily="34" charset="0"/>
              </a:rPr>
              <a:t>MacKenzie</a:t>
            </a:r>
            <a:endParaRPr lang="en-US" altLang="en-US" sz="4000" dirty="0">
              <a:solidFill>
                <a:srgbClr val="000000"/>
              </a:solidFill>
              <a:latin typeface="Arial" panose="020B0604020202020204" pitchFamily="34" charset="0"/>
            </a:endParaRPr>
          </a:p>
          <a:p>
            <a:pPr algn="ctr">
              <a:spcBef>
                <a:spcPct val="0"/>
              </a:spcBef>
              <a:buFontTx/>
              <a:buNone/>
            </a:pPr>
            <a:r>
              <a:rPr lang="en-US" altLang="en-US" sz="4000" dirty="0" smtClean="0">
                <a:solidFill>
                  <a:srgbClr val="000000"/>
                </a:solidFill>
                <a:latin typeface="Arial" panose="020B0604020202020204" pitchFamily="34" charset="0"/>
              </a:rPr>
              <a:t>{</a:t>
            </a:r>
            <a:r>
              <a:rPr lang="en-US" altLang="en-US" sz="4000" dirty="0" err="1" smtClean="0">
                <a:solidFill>
                  <a:srgbClr val="000000"/>
                </a:solidFill>
                <a:latin typeface="Arial" panose="020B0604020202020204" pitchFamily="34" charset="0"/>
              </a:rPr>
              <a:t>koryat</a:t>
            </a:r>
            <a:r>
              <a:rPr lang="en-US" altLang="en-US" sz="4000" dirty="0" smtClean="0">
                <a:solidFill>
                  <a:srgbClr val="000000"/>
                </a:solidFill>
                <a:latin typeface="Arial" panose="020B0604020202020204" pitchFamily="34" charset="0"/>
              </a:rPr>
              <a:t>, mo7ammad, </a:t>
            </a:r>
            <a:r>
              <a:rPr lang="en-US" altLang="en-US" sz="4000" dirty="0" err="1" smtClean="0">
                <a:solidFill>
                  <a:srgbClr val="000000"/>
                </a:solidFill>
                <a:latin typeface="Arial" panose="020B0604020202020204" pitchFamily="34" charset="0"/>
              </a:rPr>
              <a:t>mackenab</a:t>
            </a:r>
            <a:r>
              <a:rPr lang="en-US" altLang="en-US" sz="4000" dirty="0" smtClean="0">
                <a:solidFill>
                  <a:srgbClr val="000000"/>
                </a:solidFill>
                <a:latin typeface="Arial" panose="020B0604020202020204" pitchFamily="34" charset="0"/>
              </a:rPr>
              <a:t>}@vt.edu</a:t>
            </a:r>
            <a:endParaRPr lang="en-US" altLang="en-US" sz="4000" dirty="0">
              <a:solidFill>
                <a:srgbClr val="000000"/>
              </a:solidFill>
              <a:latin typeface="Arial" panose="020B0604020202020204" pitchFamily="34" charset="0"/>
            </a:endParaRPr>
          </a:p>
        </p:txBody>
      </p:sp>
      <p:sp>
        <p:nvSpPr>
          <p:cNvPr id="3079" name="Text Box 333"/>
          <p:cNvSpPr txBox="1">
            <a:spLocks noChangeArrowheads="1"/>
          </p:cNvSpPr>
          <p:nvPr/>
        </p:nvSpPr>
        <p:spPr bwMode="auto">
          <a:xfrm>
            <a:off x="19564350" y="1331913"/>
            <a:ext cx="2381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50000"/>
              </a:spcBef>
              <a:buFontTx/>
              <a:buNone/>
            </a:pPr>
            <a:r>
              <a:rPr lang="en-US" altLang="en-US" sz="4000">
                <a:latin typeface="Arial" panose="020B0604020202020204" pitchFamily="34" charset="0"/>
              </a:rPr>
              <a:t>#XX</a:t>
            </a:r>
          </a:p>
        </p:txBody>
      </p:sp>
      <p:sp>
        <p:nvSpPr>
          <p:cNvPr id="3080" name="Text Box 334"/>
          <p:cNvSpPr txBox="1">
            <a:spLocks noChangeArrowheads="1"/>
          </p:cNvSpPr>
          <p:nvPr/>
        </p:nvSpPr>
        <p:spPr bwMode="auto">
          <a:xfrm>
            <a:off x="1524001" y="3349625"/>
            <a:ext cx="2138363" cy="1200329"/>
          </a:xfrm>
          <a:prstGeom prst="rect">
            <a:avLst/>
          </a:prstGeom>
          <a:noFill/>
          <a:ln w="12700">
            <a:noFill/>
            <a:miter lim="800000"/>
            <a:headEnd type="none" w="sm" len="sm"/>
            <a:tailEnd type="none" w="sm" len="sm"/>
          </a:ln>
          <a:effectLst>
            <a:innerShdw blurRad="63500" dist="50800" dir="2700000">
              <a:prstClr val="black">
                <a:alpha val="50000"/>
              </a:prstClr>
            </a:inn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7200" b="1" dirty="0" smtClean="0">
                <a:solidFill>
                  <a:srgbClr val="69A0E9"/>
                </a:solidFill>
                <a:effectLst>
                  <a:innerShdw blurRad="63500" dist="50800" dir="18900000">
                    <a:prstClr val="black">
                      <a:alpha val="50000"/>
                    </a:prstClr>
                  </a:innerShdw>
                </a:effectLst>
                <a:latin typeface="Arial Narrow" panose="020B0606020202030204" pitchFamily="34" charset="0"/>
              </a:rPr>
              <a:t>2018</a:t>
            </a:r>
          </a:p>
        </p:txBody>
      </p:sp>
      <p:sp>
        <p:nvSpPr>
          <p:cNvPr id="3081" name="Line 3"/>
          <p:cNvSpPr>
            <a:spLocks noChangeShapeType="1"/>
          </p:cNvSpPr>
          <p:nvPr/>
        </p:nvSpPr>
        <p:spPr bwMode="auto">
          <a:xfrm>
            <a:off x="4541838" y="2614613"/>
            <a:ext cx="1675765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2" name="Picture 341" descr="Logo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14425"/>
            <a:ext cx="37560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
          <p:cNvSpPr txBox="1">
            <a:spLocks noChangeArrowheads="1"/>
          </p:cNvSpPr>
          <p:nvPr/>
        </p:nvSpPr>
        <p:spPr bwMode="auto">
          <a:xfrm>
            <a:off x="663575" y="4422775"/>
            <a:ext cx="375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b="1">
                <a:solidFill>
                  <a:srgbClr val="69A0E9"/>
                </a:solidFill>
                <a:latin typeface="Arial Narrow" panose="020B0606020202030204" pitchFamily="34" charset="0"/>
              </a:rPr>
              <a:t>Wireless @  Virginia Tech</a:t>
            </a:r>
          </a:p>
          <a:p>
            <a:pPr algn="ctr" eaLnBrk="1" hangingPunct="1"/>
            <a:endParaRPr lang="en-US" altLang="en-US" b="1">
              <a:solidFill>
                <a:srgbClr val="69A0E9"/>
              </a:solidFill>
              <a:latin typeface="Arial Narrow" panose="020B0606020202030204" pitchFamily="34" charset="0"/>
            </a:endParaRPr>
          </a:p>
          <a:p>
            <a:pPr algn="ctr" eaLnBrk="1" hangingPunct="1"/>
            <a:r>
              <a:rPr lang="en-US" altLang="en-US" b="1">
                <a:solidFill>
                  <a:srgbClr val="69A0E9"/>
                </a:solidFill>
                <a:latin typeface="Arial Narrow" panose="020B0606020202030204" pitchFamily="34" charset="0"/>
              </a:rPr>
              <a:t>Research Symposium </a:t>
            </a:r>
          </a:p>
        </p:txBody>
      </p:sp>
      <p:sp>
        <p:nvSpPr>
          <p:cNvPr id="3084" name="TextBox 2"/>
          <p:cNvSpPr txBox="1">
            <a:spLocks noChangeArrowheads="1"/>
          </p:cNvSpPr>
          <p:nvPr/>
        </p:nvSpPr>
        <p:spPr bwMode="auto">
          <a:xfrm>
            <a:off x="792163" y="2490788"/>
            <a:ext cx="3602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600" b="1">
                <a:solidFill>
                  <a:srgbClr val="69A0E9"/>
                </a:solidFill>
                <a:latin typeface="Arial Narrow" panose="020B0606020202030204" pitchFamily="34" charset="0"/>
              </a:rPr>
              <a:t>April 27</a:t>
            </a:r>
            <a:r>
              <a:rPr lang="en-US" altLang="en-US" sz="3600" b="1" baseline="30000">
                <a:solidFill>
                  <a:srgbClr val="69A0E9"/>
                </a:solidFill>
                <a:latin typeface="Arial Narrow" panose="020B0606020202030204" pitchFamily="34" charset="0"/>
              </a:rPr>
              <a:t>th</a:t>
            </a:r>
            <a:r>
              <a:rPr lang="en-US" altLang="en-US" sz="3600" b="1">
                <a:solidFill>
                  <a:srgbClr val="69A0E9"/>
                </a:solidFill>
                <a:latin typeface="Arial Narrow" panose="020B0606020202030204" pitchFamily="34" charset="0"/>
              </a:rPr>
              <a:t> </a:t>
            </a:r>
          </a:p>
        </p:txBody>
      </p:sp>
      <p:sp>
        <p:nvSpPr>
          <p:cNvPr id="2" name="TextBox 1"/>
          <p:cNvSpPr txBox="1"/>
          <p:nvPr/>
        </p:nvSpPr>
        <p:spPr>
          <a:xfrm>
            <a:off x="1104900" y="6789738"/>
            <a:ext cx="9608054" cy="646330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ctr">
              <a:spcAft>
                <a:spcPts val="1200"/>
              </a:spcAft>
              <a:buAutoNum type="romanUcPeriod"/>
            </a:pPr>
            <a:r>
              <a:rPr lang="en-US" sz="3400" b="1" dirty="0" smtClean="0">
                <a:solidFill>
                  <a:srgbClr val="FF0000"/>
                </a:solidFill>
                <a:latin typeface="Arial" panose="020B0604020202020204" pitchFamily="34" charset="0"/>
                <a:cs typeface="Arial" panose="020B0604020202020204" pitchFamily="34" charset="0"/>
              </a:rPr>
              <a:t>Motivation</a:t>
            </a:r>
          </a:p>
          <a:p>
            <a:pPr>
              <a:spcAft>
                <a:spcPts val="1200"/>
              </a:spcAft>
            </a:pPr>
            <a:r>
              <a:rPr lang="en-US" dirty="0" smtClean="0">
                <a:latin typeface="Arial" panose="020B0604020202020204" pitchFamily="34" charset="0"/>
                <a:cs typeface="Arial" panose="020B0604020202020204" pitchFamily="34" charset="0"/>
              </a:rPr>
              <a:t>Resource sharing has been a common practice for Mobile Network Operators (MNOs) to decrease the capital and operational expenditures of deploying and maintaining their cellular networks.  Roaming agreements and passive infrastructure sharing, such as the sharing of physical sites, tower masts, and power, saved expenditures leading to motivation in more active resource sharing, such as the reuse of backhaul and the sharing of radio access networks.  This has led to wireless virtualization, a promising approach for efficient sharing of radio resources in next-generation mobile networks.</a:t>
            </a:r>
          </a:p>
          <a:p>
            <a:pPr>
              <a:spcAft>
                <a:spcPts val="1200"/>
              </a:spcAft>
            </a:pPr>
            <a:r>
              <a:rPr lang="en-US" dirty="0" smtClean="0">
                <a:latin typeface="Arial" panose="020B0604020202020204" pitchFamily="34" charset="0"/>
                <a:cs typeface="Arial" panose="020B0604020202020204" pitchFamily="34" charset="0"/>
              </a:rPr>
              <a:t>Our work focuses on the problem of resource allocation for virtualized wireless network (VWN) construction.  We use a framework based on the Network without Borders (</a:t>
            </a:r>
            <a:r>
              <a:rPr lang="en-US" dirty="0" err="1" smtClean="0">
                <a:latin typeface="Arial" panose="020B0604020202020204" pitchFamily="34" charset="0"/>
                <a:cs typeface="Arial" panose="020B0604020202020204" pitchFamily="34" charset="0"/>
              </a:rPr>
              <a:t>NwoB</a:t>
            </a:r>
            <a:r>
              <a:rPr lang="en-US" dirty="0" smtClean="0">
                <a:latin typeface="Arial" panose="020B0604020202020204" pitchFamily="34" charset="0"/>
                <a:cs typeface="Arial" panose="020B0604020202020204" pitchFamily="34" charset="0"/>
              </a:rPr>
              <a:t>) paradigm, which introduces a service-oriented concept as a natural motivation for virtualization in mobile wireless networks (</a:t>
            </a:r>
            <a:r>
              <a:rPr lang="en-US" dirty="0" smtClean="0">
                <a:latin typeface="Arial" panose="020B0604020202020204" pitchFamily="34" charset="0"/>
                <a:cs typeface="Arial" panose="020B0604020202020204" pitchFamily="34" charset="0"/>
              </a:rPr>
              <a:t>MWNs).</a:t>
            </a:r>
            <a:endParaRPr lang="en-US" dirty="0" smtClean="0">
              <a:latin typeface="Arial" panose="020B0604020202020204" pitchFamily="34" charset="0"/>
              <a:cs typeface="Arial" panose="020B0604020202020204" pitchFamily="34" charset="0"/>
            </a:endParaRPr>
          </a:p>
        </p:txBody>
      </p:sp>
      <p:sp>
        <p:nvSpPr>
          <p:cNvPr id="3" name="TextBox 2"/>
          <p:cNvSpPr txBox="1"/>
          <p:nvPr/>
        </p:nvSpPr>
        <p:spPr>
          <a:xfrm>
            <a:off x="1104898" y="13746758"/>
            <a:ext cx="9608054" cy="101566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a:t>
            </a:r>
            <a:r>
              <a:rPr lang="en-US" sz="3600" dirty="0" smtClean="0">
                <a:solidFill>
                  <a:srgbClr val="FF0000"/>
                </a:solidFill>
                <a:latin typeface="Arial" panose="020B0604020202020204" pitchFamily="34" charset="0"/>
                <a:cs typeface="Arial" panose="020B0604020202020204" pitchFamily="34" charset="0"/>
              </a:rPr>
              <a:t>. </a:t>
            </a:r>
            <a:r>
              <a:rPr lang="en-US" sz="3400" b="1" dirty="0" smtClean="0">
                <a:solidFill>
                  <a:srgbClr val="FF0000"/>
                </a:solidFill>
                <a:latin typeface="Arial" panose="020B0604020202020204" pitchFamily="34" charset="0"/>
                <a:cs typeface="Arial" panose="020B0604020202020204" pitchFamily="34" charset="0"/>
              </a:rPr>
              <a:t>VWN Architecture</a:t>
            </a: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Service Provider (SP):  </a:t>
            </a:r>
            <a:r>
              <a:rPr lang="en-US" dirty="0" smtClean="0">
                <a:solidFill>
                  <a:schemeClr val="tx1"/>
                </a:solidFill>
                <a:latin typeface="Arial" panose="020B0604020202020204" pitchFamily="34" charset="0"/>
                <a:cs typeface="Arial" panose="020B0604020202020204" pitchFamily="34" charset="0"/>
              </a:rPr>
              <a:t>Can be a traditional mobile virtual network operator (MVNO) that offers data, voice, and messaging services, a specialized MVNO that offers data services for specific applications (e.g. support for </a:t>
            </a:r>
            <a:r>
              <a:rPr lang="en-US" dirty="0" err="1" smtClean="0">
                <a:solidFill>
                  <a:schemeClr val="tx1"/>
                </a:solidFill>
                <a:latin typeface="Arial" panose="020B0604020202020204" pitchFamily="34" charset="0"/>
                <a:cs typeface="Arial" panose="020B0604020202020204" pitchFamily="34" charset="0"/>
              </a:rPr>
              <a:t>IoT</a:t>
            </a:r>
            <a:r>
              <a:rPr lang="en-US" dirty="0" smtClean="0">
                <a:solidFill>
                  <a:schemeClr val="tx1"/>
                </a:solidFill>
                <a:latin typeface="Arial" panose="020B0604020202020204" pitchFamily="34" charset="0"/>
                <a:cs typeface="Arial" panose="020B0604020202020204" pitchFamily="34" charset="0"/>
              </a:rPr>
              <a:t> devices), or any </a:t>
            </a:r>
            <a:r>
              <a:rPr lang="en-US" dirty="0" smtClean="0">
                <a:solidFill>
                  <a:schemeClr val="tx1"/>
                </a:solidFill>
                <a:latin typeface="Arial" panose="020B0604020202020204" pitchFamily="34" charset="0"/>
                <a:cs typeface="Arial" panose="020B0604020202020204" pitchFamily="34" charset="0"/>
              </a:rPr>
              <a:t>other over-the-top </a:t>
            </a:r>
            <a:r>
              <a:rPr lang="en-US" dirty="0" smtClean="0">
                <a:solidFill>
                  <a:schemeClr val="tx1"/>
                </a:solidFill>
                <a:latin typeface="Arial" panose="020B0604020202020204" pitchFamily="34" charset="0"/>
                <a:cs typeface="Arial" panose="020B0604020202020204" pitchFamily="34" charset="0"/>
              </a:rPr>
              <a:t>services.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Virtual Network Builder (VNB):</a:t>
            </a:r>
            <a:r>
              <a:rPr lang="en-US" dirty="0" smtClean="0">
                <a:solidFill>
                  <a:schemeClr val="tx1"/>
                </a:solidFill>
                <a:latin typeface="Arial" panose="020B0604020202020204" pitchFamily="34" charset="0"/>
                <a:cs typeface="Arial" panose="020B0604020202020204" pitchFamily="34" charset="0"/>
              </a:rPr>
              <a:t>  Consists of a Virtual Network </a:t>
            </a:r>
            <a:r>
              <a:rPr lang="en-US" dirty="0" smtClean="0">
                <a:solidFill>
                  <a:schemeClr val="tx1"/>
                </a:solidFill>
                <a:latin typeface="Arial" panose="020B0604020202020204" pitchFamily="34" charset="0"/>
                <a:cs typeface="Arial" panose="020B0604020202020204" pitchFamily="34" charset="0"/>
              </a:rPr>
              <a:t>Architect.  </a:t>
            </a:r>
            <a:r>
              <a:rPr lang="en-US" dirty="0" smtClean="0">
                <a:solidFill>
                  <a:schemeClr val="tx1"/>
                </a:solidFill>
                <a:latin typeface="Arial" panose="020B0604020202020204" pitchFamily="34" charset="0"/>
                <a:cs typeface="Arial" panose="020B0604020202020204" pitchFamily="34" charset="0"/>
              </a:rPr>
              <a:t>It composes and aggregates the virtual resources from the resource providers (RPs) to build virtual networks for the SPs.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Resource Provider (RP):</a:t>
            </a:r>
            <a:r>
              <a:rPr lang="en-US" dirty="0" smtClean="0">
                <a:solidFill>
                  <a:schemeClr val="tx1"/>
                </a:solidFill>
                <a:latin typeface="Arial" panose="020B0604020202020204" pitchFamily="34" charset="0"/>
                <a:cs typeface="Arial" panose="020B0604020202020204" pitchFamily="34" charset="0"/>
              </a:rPr>
              <a:t>  The owner of a set of resources that can be offered as virtual resources in a set of pools, according to contracts established with </a:t>
            </a:r>
            <a:r>
              <a:rPr lang="en-US" dirty="0" smtClean="0">
                <a:solidFill>
                  <a:schemeClr val="tx1"/>
                </a:solidFill>
                <a:latin typeface="Arial" panose="020B0604020202020204" pitchFamily="34" charset="0"/>
                <a:cs typeface="Arial" panose="020B0604020202020204" pitchFamily="34" charset="0"/>
              </a:rPr>
              <a:t>VNBs or NAs, </a:t>
            </a:r>
            <a:r>
              <a:rPr lang="en-US" dirty="0" smtClean="0">
                <a:solidFill>
                  <a:schemeClr val="tx1"/>
                </a:solidFill>
                <a:latin typeface="Arial" panose="020B0604020202020204" pitchFamily="34" charset="0"/>
                <a:cs typeface="Arial" panose="020B0604020202020204" pitchFamily="34" charset="0"/>
              </a:rPr>
              <a:t>for example.  In general, an RP will define how to slice and share its resources as virtual ones.</a:t>
            </a:r>
          </a:p>
        </p:txBody>
      </p:sp>
      <p:sp>
        <p:nvSpPr>
          <p:cNvPr id="6" name="TextBox 5"/>
          <p:cNvSpPr txBox="1"/>
          <p:nvPr/>
        </p:nvSpPr>
        <p:spPr>
          <a:xfrm>
            <a:off x="1104898" y="18765716"/>
            <a:ext cx="9608054" cy="461665"/>
          </a:xfrm>
          <a:prstGeom prst="rect">
            <a:avLst/>
          </a:prstGeom>
          <a:noFill/>
        </p:spPr>
        <p:txBody>
          <a:bodyPr wrap="square" rtlCol="0">
            <a:spAutoFit/>
          </a:bodyPr>
          <a:lstStyle/>
          <a:p>
            <a:pPr algn="ctr"/>
            <a:r>
              <a:rPr lang="en-US" b="1" dirty="0" smtClean="0"/>
              <a:t>Fig. 1. Roles in the Networks without Borders paradigm</a:t>
            </a:r>
            <a:endParaRPr lang="en-US"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752" y="14741766"/>
            <a:ext cx="9220345" cy="40239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6290" y="7489776"/>
            <a:ext cx="9207081" cy="9192396"/>
          </a:xfrm>
          <a:prstGeom prst="rect">
            <a:avLst/>
          </a:prstGeom>
        </p:spPr>
      </p:pic>
      <p:sp>
        <p:nvSpPr>
          <p:cNvPr id="14" name="TextBox 13"/>
          <p:cNvSpPr txBox="1"/>
          <p:nvPr/>
        </p:nvSpPr>
        <p:spPr>
          <a:xfrm>
            <a:off x="1104898" y="24216852"/>
            <a:ext cx="9608054" cy="8217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IV. Results</a:t>
            </a: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lgn="ctr">
              <a:spcAft>
                <a:spcPts val="1200"/>
              </a:spcAft>
            </a:pPr>
            <a:r>
              <a:rPr lang="en-US" b="1" dirty="0" smtClean="0">
                <a:latin typeface="Arial" panose="020B0604020202020204" pitchFamily="34" charset="0"/>
                <a:cs typeface="Arial" panose="020B0604020202020204" pitchFamily="34" charset="0"/>
              </a:rPr>
              <a:t>Fig. 4.  CPU Runtime and BS Costs of </a:t>
            </a:r>
            <a:r>
              <a:rPr lang="en-US" b="1" dirty="0" err="1" smtClean="0">
                <a:latin typeface="Arial" panose="020B0604020202020204" pitchFamily="34" charset="0"/>
                <a:cs typeface="Arial" panose="020B0604020202020204" pitchFamily="34" charset="0"/>
              </a:rPr>
              <a:t>sDEP</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GA Approaches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runs in appx. 2% (</a:t>
            </a:r>
            <a:r>
              <a:rPr lang="el-GR" dirty="0" smtClean="0">
                <a:latin typeface="Arial" panose="020B0604020202020204" pitchFamily="34" charset="0"/>
                <a:cs typeface="Arial" panose="020B0604020202020204" pitchFamily="34" charset="0"/>
              </a:rPr>
              <a:t>α</a:t>
            </a:r>
            <a:r>
              <a:rPr lang="en-US" dirty="0" smtClean="0">
                <a:latin typeface="Arial" panose="020B0604020202020204" pitchFamily="34" charset="0"/>
                <a:cs typeface="Arial" panose="020B0604020202020204" pitchFamily="34" charset="0"/>
              </a:rPr>
              <a:t> = {20, 25}) to 13% (</a:t>
            </a:r>
            <a:r>
              <a:rPr lang="el-GR" dirty="0" smtClean="0">
                <a:latin typeface="Arial" panose="020B0604020202020204" pitchFamily="34" charset="0"/>
                <a:cs typeface="Arial" panose="020B0604020202020204" pitchFamily="34" charset="0"/>
              </a:rPr>
              <a:t>α</a:t>
            </a:r>
            <a:r>
              <a:rPr lang="en-US" dirty="0" smtClean="0">
                <a:latin typeface="Arial" panose="020B0604020202020204" pitchFamily="34" charset="0"/>
                <a:cs typeface="Arial" panose="020B0604020202020204" pitchFamily="34" charset="0"/>
              </a:rPr>
              <a:t> ≥ 30) of the time</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incurs appx. 20% (2 BSs) additional cost compared to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(Not shown) Due to increased selection, GA has improved demand satisfaction (&gt;99.99%) compared to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(99.0%)</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is more tractable; may incur less comparative cost with larger (higher resolution) data sets.</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6024" y="24736596"/>
            <a:ext cx="8305800" cy="2390604"/>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1" y="27111499"/>
            <a:ext cx="8537823" cy="254935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6962</TotalTime>
  <Words>743</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Kory Teague</cp:lastModifiedBy>
  <cp:revision>152</cp:revision>
  <cp:lastPrinted>1999-04-01T23:37:39Z</cp:lastPrinted>
  <dcterms:created xsi:type="dcterms:W3CDTF">1995-06-17T23:31:02Z</dcterms:created>
  <dcterms:modified xsi:type="dcterms:W3CDTF">2018-04-06T16:39:45Z</dcterms:modified>
</cp:coreProperties>
</file>