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21945600" cy="32918400"/>
  <p:notesSz cx="6934200" cy="923448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91">
          <p15:clr>
            <a:srgbClr val="A4A3A4"/>
          </p15:clr>
        </p15:guide>
        <p15:guide id="2" pos="16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62"/>
    <a:srgbClr val="717AE0"/>
    <a:srgbClr val="69A0E9"/>
    <a:srgbClr val="60BEF2"/>
    <a:srgbClr val="627AE0"/>
    <a:srgbClr val="0000FF"/>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autoAdjust="0"/>
  </p:normalViewPr>
  <p:slideViewPr>
    <p:cSldViewPr snapToGrid="0">
      <p:cViewPr>
        <p:scale>
          <a:sx n="33" d="100"/>
          <a:sy n="33" d="100"/>
        </p:scale>
        <p:origin x="24" y="-1134"/>
      </p:cViewPr>
      <p:guideLst>
        <p:guide orient="horz" pos="1191"/>
        <p:guide pos="16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5" name="Rectangle 3"/>
          <p:cNvSpPr>
            <a:spLocks noGrp="1" noChangeArrowheads="1"/>
          </p:cNvSpPr>
          <p:nvPr>
            <p:ph type="dt" sz="quarter" idx="1"/>
          </p:nvPr>
        </p:nvSpPr>
        <p:spPr bwMode="auto">
          <a:xfrm>
            <a:off x="3929063" y="0"/>
            <a:ext cx="30051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algn="r" defTabSz="922338" eaLnBrk="0" hangingPunct="0">
              <a:defRPr sz="1200">
                <a:latin typeface="Arial" charset="0"/>
              </a:defRPr>
            </a:lvl1pPr>
          </a:lstStyle>
          <a:p>
            <a:pPr>
              <a:defRPr/>
            </a:pPr>
            <a:endParaRPr lang="en-US"/>
          </a:p>
        </p:txBody>
      </p:sp>
      <p:sp>
        <p:nvSpPr>
          <p:cNvPr id="3076" name="Rectangle 4"/>
          <p:cNvSpPr>
            <a:spLocks noGrp="1" noChangeArrowheads="1"/>
          </p:cNvSpPr>
          <p:nvPr>
            <p:ph type="ftr" sz="quarter" idx="2"/>
          </p:nvPr>
        </p:nvSpPr>
        <p:spPr bwMode="auto">
          <a:xfrm>
            <a:off x="0" y="8763000"/>
            <a:ext cx="30051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7" name="Rectangle 5"/>
          <p:cNvSpPr>
            <a:spLocks noGrp="1" noChangeArrowheads="1"/>
          </p:cNvSpPr>
          <p:nvPr>
            <p:ph type="sldNum" sz="quarter" idx="3"/>
          </p:nvPr>
        </p:nvSpPr>
        <p:spPr bwMode="auto">
          <a:xfrm>
            <a:off x="3929063" y="8763000"/>
            <a:ext cx="30051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algn="r" defTabSz="922338" eaLnBrk="0" hangingPunct="0">
              <a:defRPr sz="1200"/>
            </a:lvl1pPr>
          </a:lstStyle>
          <a:p>
            <a:pPr>
              <a:defRPr/>
            </a:pPr>
            <a:fld id="{AE19E492-AD7F-4123-9699-2BC465F9E7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2303463" y="690563"/>
            <a:ext cx="2332037" cy="3498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p:cNvSpPr>
            <a:spLocks noGrp="1" noChangeArrowheads="1"/>
          </p:cNvSpPr>
          <p:nvPr>
            <p:ph type="body" idx="1"/>
          </p:nvPr>
        </p:nvSpPr>
        <p:spPr bwMode="auto">
          <a:xfrm>
            <a:off x="922338" y="4418013"/>
            <a:ext cx="5089525" cy="411321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95" tIns="46498" rIns="92995" bIns="46498"/>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C9E785-CA5F-48C2-A33C-3B39BD85E8AA}" type="slidenum">
              <a:rPr lang="en-US" altLang="en-US"/>
              <a:pPr>
                <a:defRPr/>
              </a:pPr>
              <a:t>‹#›</a:t>
            </a:fld>
            <a:endParaRPr lang="en-US" altLang="en-US"/>
          </a:p>
        </p:txBody>
      </p:sp>
    </p:spTree>
    <p:extLst>
      <p:ext uri="{BB962C8B-B14F-4D97-AF65-F5344CB8AC3E}">
        <p14:creationId xmlns:p14="http://schemas.microsoft.com/office/powerpoint/2010/main" val="349360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B832AF-E98E-4A1B-8E27-5F8D78C8FB58}" type="slidenum">
              <a:rPr lang="en-US" altLang="en-US"/>
              <a:pPr>
                <a:defRPr/>
              </a:pPr>
              <a:t>‹#›</a:t>
            </a:fld>
            <a:endParaRPr lang="en-US" altLang="en-US"/>
          </a:p>
        </p:txBody>
      </p:sp>
    </p:spTree>
    <p:extLst>
      <p:ext uri="{BB962C8B-B14F-4D97-AF65-F5344CB8AC3E}">
        <p14:creationId xmlns:p14="http://schemas.microsoft.com/office/powerpoint/2010/main" val="225384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6875" y="2925763"/>
            <a:ext cx="4662488"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2925763"/>
            <a:ext cx="13838237"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FBCA2E-322D-40CE-969C-98E4E7DB4CA6}" type="slidenum">
              <a:rPr lang="en-US" altLang="en-US"/>
              <a:pPr>
                <a:defRPr/>
              </a:pPr>
              <a:t>‹#›</a:t>
            </a:fld>
            <a:endParaRPr lang="en-US" altLang="en-US"/>
          </a:p>
        </p:txBody>
      </p:sp>
    </p:spTree>
    <p:extLst>
      <p:ext uri="{BB962C8B-B14F-4D97-AF65-F5344CB8AC3E}">
        <p14:creationId xmlns:p14="http://schemas.microsoft.com/office/powerpoint/2010/main" val="93627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63DD4B-7293-46E5-AB03-EBFBF2947C61}" type="slidenum">
              <a:rPr lang="en-US" altLang="en-US"/>
              <a:pPr>
                <a:defRPr/>
              </a:pPr>
              <a:t>‹#›</a:t>
            </a:fld>
            <a:endParaRPr lang="en-US" altLang="en-US"/>
          </a:p>
        </p:txBody>
      </p:sp>
    </p:spTree>
    <p:extLst>
      <p:ext uri="{BB962C8B-B14F-4D97-AF65-F5344CB8AC3E}">
        <p14:creationId xmlns:p14="http://schemas.microsoft.com/office/powerpoint/2010/main" val="101666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A5A126-1C09-4EF7-89F2-73F90E705BDB}" type="slidenum">
              <a:rPr lang="en-US" altLang="en-US"/>
              <a:pPr>
                <a:defRPr/>
              </a:pPr>
              <a:t>‹#›</a:t>
            </a:fld>
            <a:endParaRPr lang="en-US" altLang="en-US"/>
          </a:p>
        </p:txBody>
      </p:sp>
    </p:spTree>
    <p:extLst>
      <p:ext uri="{BB962C8B-B14F-4D97-AF65-F5344CB8AC3E}">
        <p14:creationId xmlns:p14="http://schemas.microsoft.com/office/powerpoint/2010/main" val="14098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9510713"/>
            <a:ext cx="925036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9510713"/>
            <a:ext cx="925036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3F3A75-5735-4448-9E0A-5B97FC4994EE}" type="slidenum">
              <a:rPr lang="en-US" altLang="en-US"/>
              <a:pPr>
                <a:defRPr/>
              </a:pPr>
              <a:t>‹#›</a:t>
            </a:fld>
            <a:endParaRPr lang="en-US" altLang="en-US"/>
          </a:p>
        </p:txBody>
      </p:sp>
    </p:spTree>
    <p:extLst>
      <p:ext uri="{BB962C8B-B14F-4D97-AF65-F5344CB8AC3E}">
        <p14:creationId xmlns:p14="http://schemas.microsoft.com/office/powerpoint/2010/main" val="218970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43C75AC-B9E9-48E4-B122-F6EEF02D813C}" type="slidenum">
              <a:rPr lang="en-US" altLang="en-US"/>
              <a:pPr>
                <a:defRPr/>
              </a:pPr>
              <a:t>‹#›</a:t>
            </a:fld>
            <a:endParaRPr lang="en-US" altLang="en-US"/>
          </a:p>
        </p:txBody>
      </p:sp>
    </p:spTree>
    <p:extLst>
      <p:ext uri="{BB962C8B-B14F-4D97-AF65-F5344CB8AC3E}">
        <p14:creationId xmlns:p14="http://schemas.microsoft.com/office/powerpoint/2010/main" val="31841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000302B-6760-44D1-9CA5-D93B1F398A43}" type="slidenum">
              <a:rPr lang="en-US" altLang="en-US"/>
              <a:pPr>
                <a:defRPr/>
              </a:pPr>
              <a:t>‹#›</a:t>
            </a:fld>
            <a:endParaRPr lang="en-US" altLang="en-US"/>
          </a:p>
        </p:txBody>
      </p:sp>
    </p:spTree>
    <p:extLst>
      <p:ext uri="{BB962C8B-B14F-4D97-AF65-F5344CB8AC3E}">
        <p14:creationId xmlns:p14="http://schemas.microsoft.com/office/powerpoint/2010/main" val="355651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316663-9DA5-4305-82F2-F57A2599C95C}" type="slidenum">
              <a:rPr lang="en-US" altLang="en-US"/>
              <a:pPr>
                <a:defRPr/>
              </a:pPr>
              <a:t>‹#›</a:t>
            </a:fld>
            <a:endParaRPr lang="en-US" altLang="en-US"/>
          </a:p>
        </p:txBody>
      </p:sp>
    </p:spTree>
    <p:extLst>
      <p:ext uri="{BB962C8B-B14F-4D97-AF65-F5344CB8AC3E}">
        <p14:creationId xmlns:p14="http://schemas.microsoft.com/office/powerpoint/2010/main" val="303305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33DFDA-A3B8-443C-97C0-92C8110C20EB}" type="slidenum">
              <a:rPr lang="en-US" altLang="en-US"/>
              <a:pPr>
                <a:defRPr/>
              </a:pPr>
              <a:t>‹#›</a:t>
            </a:fld>
            <a:endParaRPr lang="en-US" altLang="en-US"/>
          </a:p>
        </p:txBody>
      </p:sp>
    </p:spTree>
    <p:extLst>
      <p:ext uri="{BB962C8B-B14F-4D97-AF65-F5344CB8AC3E}">
        <p14:creationId xmlns:p14="http://schemas.microsoft.com/office/powerpoint/2010/main" val="103670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D511D9-4C57-4CFA-AB9A-2A025818CF1C}" type="slidenum">
              <a:rPr lang="en-US" altLang="en-US"/>
              <a:pPr>
                <a:defRPr/>
              </a:pPr>
              <a:t>‹#›</a:t>
            </a:fld>
            <a:endParaRPr lang="en-US" altLang="en-US"/>
          </a:p>
        </p:txBody>
      </p:sp>
    </p:spTree>
    <p:extLst>
      <p:ext uri="{BB962C8B-B14F-4D97-AF65-F5344CB8AC3E}">
        <p14:creationId xmlns:p14="http://schemas.microsoft.com/office/powerpoint/2010/main" val="38314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2925763"/>
            <a:ext cx="18653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646238" y="9510713"/>
            <a:ext cx="186531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1646238"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defTabSz="3135313" eaLnBrk="0" hangingPunct="0">
              <a:defRPr sz="4800">
                <a:latin typeface="+mn-lt"/>
              </a:defRPr>
            </a:lvl1pPr>
          </a:lstStyle>
          <a:p>
            <a:pPr>
              <a:defRPr/>
            </a:pPr>
            <a:endParaRPr lang="en-US"/>
          </a:p>
        </p:txBody>
      </p:sp>
      <p:sp>
        <p:nvSpPr>
          <p:cNvPr id="1029" name="Rectangle 5"/>
          <p:cNvSpPr>
            <a:spLocks noGrp="1" noChangeArrowheads="1"/>
          </p:cNvSpPr>
          <p:nvPr>
            <p:ph type="ftr" sz="quarter" idx="3"/>
          </p:nvPr>
        </p:nvSpPr>
        <p:spPr bwMode="auto">
          <a:xfrm>
            <a:off x="7497763" y="29992638"/>
            <a:ext cx="695007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ctr" defTabSz="3135313" eaLnBrk="0" hangingPunct="0">
              <a:defRPr sz="48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15727363"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r" defTabSz="3135313" eaLnBrk="0" hangingPunct="0">
              <a:defRPr sz="4800">
                <a:latin typeface="Times New Roman" panose="02020603050405020304" pitchFamily="18" charset="0"/>
              </a:defRPr>
            </a:lvl1pPr>
          </a:lstStyle>
          <a:p>
            <a:pPr>
              <a:defRPr/>
            </a:pPr>
            <a:fld id="{8456EB0F-0252-4174-A592-ECDAD2E7AD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Times New Roman" pitchFamily="18" charset="0"/>
        </a:defRPr>
      </a:lvl2pPr>
      <a:lvl3pPr algn="ctr" defTabSz="3135313" rtl="0" eaLnBrk="0" fontAlgn="base" hangingPunct="0">
        <a:spcBef>
          <a:spcPct val="0"/>
        </a:spcBef>
        <a:spcAft>
          <a:spcPct val="0"/>
        </a:spcAft>
        <a:defRPr sz="15100">
          <a:solidFill>
            <a:schemeClr val="tx2"/>
          </a:solidFill>
          <a:latin typeface="Times New Roman" pitchFamily="18" charset="0"/>
        </a:defRPr>
      </a:lvl3pPr>
      <a:lvl4pPr algn="ctr" defTabSz="3135313" rtl="0" eaLnBrk="0" fontAlgn="base" hangingPunct="0">
        <a:spcBef>
          <a:spcPct val="0"/>
        </a:spcBef>
        <a:spcAft>
          <a:spcPct val="0"/>
        </a:spcAft>
        <a:defRPr sz="15100">
          <a:solidFill>
            <a:schemeClr val="tx2"/>
          </a:solidFill>
          <a:latin typeface="Times New Roman" pitchFamily="18" charset="0"/>
        </a:defRPr>
      </a:lvl4pPr>
      <a:lvl5pPr algn="ctr" defTabSz="3135313" rtl="0" eaLnBrk="0" fontAlgn="base" hangingPunct="0">
        <a:spcBef>
          <a:spcPct val="0"/>
        </a:spcBef>
        <a:spcAft>
          <a:spcPct val="0"/>
        </a:spcAft>
        <a:defRPr sz="15100">
          <a:solidFill>
            <a:schemeClr val="tx2"/>
          </a:solidFill>
          <a:latin typeface="Times New Roman" pitchFamily="18" charset="0"/>
        </a:defRPr>
      </a:lvl5pPr>
      <a:lvl6pPr marL="457200" algn="ctr" defTabSz="3135313" rtl="0" fontAlgn="base">
        <a:spcBef>
          <a:spcPct val="0"/>
        </a:spcBef>
        <a:spcAft>
          <a:spcPct val="0"/>
        </a:spcAft>
        <a:defRPr sz="15100">
          <a:solidFill>
            <a:schemeClr val="tx2"/>
          </a:solidFill>
          <a:latin typeface="Times New Roman" pitchFamily="18" charset="0"/>
        </a:defRPr>
      </a:lvl6pPr>
      <a:lvl7pPr marL="914400" algn="ctr" defTabSz="3135313" rtl="0" fontAlgn="base">
        <a:spcBef>
          <a:spcPct val="0"/>
        </a:spcBef>
        <a:spcAft>
          <a:spcPct val="0"/>
        </a:spcAft>
        <a:defRPr sz="15100">
          <a:solidFill>
            <a:schemeClr val="tx2"/>
          </a:solidFill>
          <a:latin typeface="Times New Roman" pitchFamily="18" charset="0"/>
        </a:defRPr>
      </a:lvl7pPr>
      <a:lvl8pPr marL="1371600" algn="ctr" defTabSz="3135313" rtl="0" fontAlgn="base">
        <a:spcBef>
          <a:spcPct val="0"/>
        </a:spcBef>
        <a:spcAft>
          <a:spcPct val="0"/>
        </a:spcAft>
        <a:defRPr sz="15100">
          <a:solidFill>
            <a:schemeClr val="tx2"/>
          </a:solidFill>
          <a:latin typeface="Times New Roman" pitchFamily="18" charset="0"/>
        </a:defRPr>
      </a:lvl8pPr>
      <a:lvl9pPr marL="1828800" algn="ctr" defTabSz="3135313" rtl="0" fontAlgn="base">
        <a:spcBef>
          <a:spcPct val="0"/>
        </a:spcBef>
        <a:spcAft>
          <a:spcPct val="0"/>
        </a:spcAft>
        <a:defRPr sz="15100">
          <a:solidFill>
            <a:schemeClr val="tx2"/>
          </a:solidFill>
          <a:latin typeface="Times New Roman" pitchFamily="18"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6350" indent="-979488" algn="l" defTabSz="3135313" rtl="0" eaLnBrk="0" fontAlgn="base" hangingPunct="0">
        <a:spcBef>
          <a:spcPct val="20000"/>
        </a:spcBef>
        <a:spcAft>
          <a:spcPct val="0"/>
        </a:spcAft>
        <a:buChar char="–"/>
        <a:defRPr sz="9600">
          <a:solidFill>
            <a:schemeClr val="tx1"/>
          </a:solidFill>
          <a:latin typeface="+mn-lt"/>
        </a:defRPr>
      </a:lvl2pPr>
      <a:lvl3pPr marL="3917950" indent="-782638"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335"/>
          <p:cNvGrpSpPr>
            <a:grpSpLocks/>
          </p:cNvGrpSpPr>
          <p:nvPr/>
        </p:nvGrpSpPr>
        <p:grpSpPr bwMode="auto">
          <a:xfrm>
            <a:off x="646113" y="1114425"/>
            <a:ext cx="20653375" cy="31678563"/>
            <a:chOff x="389" y="416"/>
            <a:chExt cx="13010" cy="19955"/>
          </a:xfrm>
        </p:grpSpPr>
        <p:sp>
          <p:nvSpPr>
            <p:cNvPr id="3085" name="Line 2"/>
            <p:cNvSpPr>
              <a:spLocks noChangeShapeType="1"/>
            </p:cNvSpPr>
            <p:nvPr/>
          </p:nvSpPr>
          <p:spPr bwMode="auto">
            <a:xfrm>
              <a:off x="389" y="3680"/>
              <a:ext cx="1301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4"/>
            <p:cNvSpPr>
              <a:spLocks noChangeShapeType="1"/>
            </p:cNvSpPr>
            <p:nvPr/>
          </p:nvSpPr>
          <p:spPr bwMode="auto">
            <a:xfrm flipH="1">
              <a:off x="2842" y="516"/>
              <a:ext cx="1" cy="3164"/>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Rectangle 5"/>
            <p:cNvSpPr>
              <a:spLocks noChangeArrowheads="1"/>
            </p:cNvSpPr>
            <p:nvPr/>
          </p:nvSpPr>
          <p:spPr bwMode="auto">
            <a:xfrm>
              <a:off x="389" y="416"/>
              <a:ext cx="13010" cy="19955"/>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088" name="Rectangle 306"/>
            <p:cNvSpPr>
              <a:spLocks noChangeArrowheads="1"/>
            </p:cNvSpPr>
            <p:nvPr/>
          </p:nvSpPr>
          <p:spPr bwMode="auto">
            <a:xfrm>
              <a:off x="389" y="516"/>
              <a:ext cx="13010" cy="19756"/>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3075" name="Rectangle 329"/>
          <p:cNvSpPr>
            <a:spLocks noChangeArrowheads="1"/>
          </p:cNvSpPr>
          <p:nvPr/>
        </p:nvSpPr>
        <p:spPr bwMode="auto">
          <a:xfrm>
            <a:off x="4594225" y="2828925"/>
            <a:ext cx="16632238" cy="21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6000" b="1" dirty="0" smtClean="0">
                <a:solidFill>
                  <a:srgbClr val="000000"/>
                </a:solidFill>
                <a:latin typeface="Arial" panose="020B0604020202020204" pitchFamily="34" charset="0"/>
              </a:rPr>
              <a:t>Joint Base Station Selection and Adaptive Slicing in Virtualized Wireless Networks</a:t>
            </a:r>
            <a:endParaRPr lang="en-US" altLang="en-US" sz="6000" b="1" dirty="0">
              <a:solidFill>
                <a:srgbClr val="000000"/>
              </a:solidFill>
              <a:latin typeface="Arial" panose="020B0604020202020204" pitchFamily="34" charset="0"/>
            </a:endParaRPr>
          </a:p>
        </p:txBody>
      </p:sp>
      <p:sp>
        <p:nvSpPr>
          <p:cNvPr id="3076" name="Rectangle 330"/>
          <p:cNvSpPr>
            <a:spLocks noChangeArrowheads="1"/>
          </p:cNvSpPr>
          <p:nvPr/>
        </p:nvSpPr>
        <p:spPr bwMode="auto">
          <a:xfrm>
            <a:off x="6540500" y="1193800"/>
            <a:ext cx="128206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3400" i="1">
                <a:solidFill>
                  <a:srgbClr val="000000"/>
                </a:solidFill>
                <a:latin typeface="Arial" panose="020B0604020202020204" pitchFamily="34" charset="0"/>
              </a:rPr>
              <a:t> </a:t>
            </a:r>
            <a:r>
              <a:rPr lang="en-US" altLang="en-US" sz="4000" i="1">
                <a:solidFill>
                  <a:srgbClr val="000000"/>
                </a:solidFill>
                <a:latin typeface="Arial" panose="020B0604020202020204" pitchFamily="34" charset="0"/>
              </a:rPr>
              <a:t>Sponsored by: (40 point)</a:t>
            </a:r>
          </a:p>
        </p:txBody>
      </p:sp>
      <p:sp>
        <p:nvSpPr>
          <p:cNvPr id="3077" name="Rectangle 331"/>
          <p:cNvSpPr>
            <a:spLocks noChangeArrowheads="1"/>
          </p:cNvSpPr>
          <p:nvPr/>
        </p:nvSpPr>
        <p:spPr bwMode="auto">
          <a:xfrm>
            <a:off x="4643438" y="4684713"/>
            <a:ext cx="1663065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4000" dirty="0" smtClean="0">
                <a:solidFill>
                  <a:srgbClr val="000000"/>
                </a:solidFill>
                <a:latin typeface="Arial" panose="020B0604020202020204" pitchFamily="34" charset="0"/>
              </a:rPr>
              <a:t>Kory Teague, Mohammad Abdel-Rahman, Allen </a:t>
            </a:r>
            <a:r>
              <a:rPr lang="en-US" altLang="en-US" sz="4000" dirty="0" err="1" smtClean="0">
                <a:solidFill>
                  <a:srgbClr val="000000"/>
                </a:solidFill>
                <a:latin typeface="Arial" panose="020B0604020202020204" pitchFamily="34" charset="0"/>
              </a:rPr>
              <a:t>MacKenzie</a:t>
            </a:r>
            <a:endParaRPr lang="en-US" altLang="en-US" sz="4000" dirty="0">
              <a:solidFill>
                <a:srgbClr val="000000"/>
              </a:solidFill>
              <a:latin typeface="Arial" panose="020B0604020202020204" pitchFamily="34" charset="0"/>
            </a:endParaRPr>
          </a:p>
          <a:p>
            <a:pPr algn="ctr">
              <a:spcBef>
                <a:spcPct val="0"/>
              </a:spcBef>
              <a:buFontTx/>
              <a:buNone/>
            </a:pPr>
            <a:r>
              <a:rPr lang="en-US" altLang="en-US" sz="4000" dirty="0" smtClean="0">
                <a:solidFill>
                  <a:srgbClr val="000000"/>
                </a:solidFill>
                <a:latin typeface="Arial" panose="020B0604020202020204" pitchFamily="34" charset="0"/>
              </a:rPr>
              <a:t>{</a:t>
            </a:r>
            <a:r>
              <a:rPr lang="en-US" altLang="en-US" sz="4000" dirty="0" err="1" smtClean="0">
                <a:solidFill>
                  <a:srgbClr val="000000"/>
                </a:solidFill>
                <a:latin typeface="Arial" panose="020B0604020202020204" pitchFamily="34" charset="0"/>
              </a:rPr>
              <a:t>koryat</a:t>
            </a:r>
            <a:r>
              <a:rPr lang="en-US" altLang="en-US" sz="4000" dirty="0" smtClean="0">
                <a:solidFill>
                  <a:srgbClr val="000000"/>
                </a:solidFill>
                <a:latin typeface="Arial" panose="020B0604020202020204" pitchFamily="34" charset="0"/>
              </a:rPr>
              <a:t>, mo7ammad, </a:t>
            </a:r>
            <a:r>
              <a:rPr lang="en-US" altLang="en-US" sz="4000" dirty="0" err="1" smtClean="0">
                <a:solidFill>
                  <a:srgbClr val="000000"/>
                </a:solidFill>
                <a:latin typeface="Arial" panose="020B0604020202020204" pitchFamily="34" charset="0"/>
              </a:rPr>
              <a:t>mackenab</a:t>
            </a:r>
            <a:r>
              <a:rPr lang="en-US" altLang="en-US" sz="4000" dirty="0" smtClean="0">
                <a:solidFill>
                  <a:srgbClr val="000000"/>
                </a:solidFill>
                <a:latin typeface="Arial" panose="020B0604020202020204" pitchFamily="34" charset="0"/>
              </a:rPr>
              <a:t>}@vt.edu</a:t>
            </a:r>
            <a:endParaRPr lang="en-US" altLang="en-US" sz="4000" dirty="0">
              <a:solidFill>
                <a:srgbClr val="000000"/>
              </a:solidFill>
              <a:latin typeface="Arial" panose="020B0604020202020204" pitchFamily="34" charset="0"/>
            </a:endParaRPr>
          </a:p>
        </p:txBody>
      </p:sp>
      <p:sp>
        <p:nvSpPr>
          <p:cNvPr id="3078" name="Text Box 332"/>
          <p:cNvSpPr txBox="1">
            <a:spLocks noChangeArrowheads="1"/>
          </p:cNvSpPr>
          <p:nvPr/>
        </p:nvSpPr>
        <p:spPr bwMode="auto">
          <a:xfrm>
            <a:off x="21299488" y="12459494"/>
            <a:ext cx="18292763" cy="135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4000" dirty="0">
                <a:latin typeface="Arial" panose="020B0604020202020204" pitchFamily="34" charset="0"/>
              </a:rPr>
              <a:t>  </a:t>
            </a:r>
            <a:r>
              <a:rPr lang="en-US" altLang="en-US" sz="4000" b="1" u="sng" dirty="0">
                <a:latin typeface="Arial" panose="020B0604020202020204" pitchFamily="34" charset="0"/>
              </a:rPr>
              <a:t>INSTRUCTIONS</a:t>
            </a:r>
            <a:endParaRPr lang="en-US" altLang="en-US" sz="4000" b="1" dirty="0">
              <a:latin typeface="Arial" panose="020B0604020202020204" pitchFamily="34" charset="0"/>
            </a:endParaRPr>
          </a:p>
          <a:p>
            <a:pPr eaLnBrk="1" hangingPunct="1">
              <a:spcBef>
                <a:spcPct val="0"/>
              </a:spcBef>
              <a:buFontTx/>
              <a:buNone/>
            </a:pPr>
            <a:endParaRPr lang="en-US" altLang="en-US" sz="4000" b="1" dirty="0">
              <a:latin typeface="Arial" panose="020B0604020202020204" pitchFamily="34" charset="0"/>
            </a:endParaRPr>
          </a:p>
          <a:p>
            <a:pPr eaLnBrk="1" hangingPunct="1">
              <a:spcBef>
                <a:spcPct val="0"/>
              </a:spcBef>
            </a:pPr>
            <a:r>
              <a:rPr lang="en-US" altLang="en-US" sz="4000" dirty="0">
                <a:latin typeface="Arial" panose="020B0604020202020204" pitchFamily="34" charset="0"/>
              </a:rPr>
              <a:t>  Do not alter this template other than moving the line between sponsor and title as needed.</a:t>
            </a:r>
          </a:p>
          <a:p>
            <a:pPr eaLnBrk="1" hangingPunct="1">
              <a:spcBef>
                <a:spcPct val="0"/>
              </a:spcBef>
            </a:pPr>
            <a:endParaRPr lang="en-US" altLang="en-US" sz="4000" dirty="0">
              <a:latin typeface="Arial" panose="020B0604020202020204" pitchFamily="34" charset="0"/>
            </a:endParaRPr>
          </a:p>
          <a:p>
            <a:pPr eaLnBrk="1" hangingPunct="1">
              <a:spcBef>
                <a:spcPct val="0"/>
              </a:spcBef>
            </a:pPr>
            <a:r>
              <a:rPr lang="en-US" altLang="en-US" sz="4000" dirty="0">
                <a:latin typeface="Arial" panose="020B0604020202020204" pitchFamily="34" charset="0"/>
              </a:rPr>
              <a:t>  Leave the #XX as it is.  The Poster Team at Virginia Tech will add your poster number before printing your poster.</a:t>
            </a:r>
          </a:p>
          <a:p>
            <a:pPr eaLnBrk="1" hangingPunct="1">
              <a:spcBef>
                <a:spcPct val="0"/>
              </a:spcBef>
            </a:pPr>
            <a:endParaRPr lang="en-US" altLang="en-US" sz="4000" dirty="0">
              <a:latin typeface="Arial" panose="020B0604020202020204" pitchFamily="34" charset="0"/>
            </a:endParaRPr>
          </a:p>
          <a:p>
            <a:pPr eaLnBrk="1" hangingPunct="1">
              <a:spcBef>
                <a:spcPct val="0"/>
              </a:spcBef>
            </a:pPr>
            <a:r>
              <a:rPr lang="en-US" altLang="en-US" sz="4000" dirty="0">
                <a:latin typeface="Arial" panose="020B0604020202020204" pitchFamily="34" charset="0"/>
              </a:rPr>
              <a:t>  Use Arial font for all text.</a:t>
            </a:r>
          </a:p>
          <a:p>
            <a:pPr eaLnBrk="1" hangingPunct="1">
              <a:spcBef>
                <a:spcPct val="0"/>
              </a:spcBef>
            </a:pPr>
            <a:endParaRPr lang="en-US" altLang="en-US" sz="4000" dirty="0">
              <a:latin typeface="Arial" panose="020B0604020202020204" pitchFamily="34" charset="0"/>
            </a:endParaRPr>
          </a:p>
          <a:p>
            <a:pPr eaLnBrk="1" hangingPunct="1">
              <a:spcBef>
                <a:spcPct val="0"/>
              </a:spcBef>
            </a:pPr>
            <a:r>
              <a:rPr lang="en-US" altLang="en-US" sz="4000" dirty="0">
                <a:latin typeface="Arial" panose="020B0604020202020204" pitchFamily="34" charset="0"/>
              </a:rPr>
              <a:t>  Use only JPEG formatted images</a:t>
            </a:r>
          </a:p>
          <a:p>
            <a:pPr eaLnBrk="1" hangingPunct="1">
              <a:spcBef>
                <a:spcPct val="0"/>
              </a:spcBef>
              <a:buFontTx/>
              <a:buNone/>
            </a:pPr>
            <a:r>
              <a:rPr lang="en-US" altLang="en-US" sz="4000" dirty="0">
                <a:latin typeface="Arial" panose="020B0604020202020204" pitchFamily="34" charset="0"/>
              </a:rPr>
              <a:t>  </a:t>
            </a:r>
          </a:p>
          <a:p>
            <a:pPr eaLnBrk="1" hangingPunct="1">
              <a:spcBef>
                <a:spcPct val="0"/>
              </a:spcBef>
            </a:pPr>
            <a:r>
              <a:rPr lang="en-US" altLang="en-US" sz="4000" dirty="0">
                <a:latin typeface="Arial" panose="020B0604020202020204" pitchFamily="34" charset="0"/>
              </a:rPr>
              <a:t>  To make your poster more clear, use minimum 24 point font on text, and minimum 16 point font for graphs or axis label.</a:t>
            </a:r>
          </a:p>
          <a:p>
            <a:pPr eaLnBrk="1" hangingPunct="1">
              <a:spcBef>
                <a:spcPct val="0"/>
              </a:spcBef>
            </a:pPr>
            <a:endParaRPr lang="en-US" altLang="en-US" sz="4000" dirty="0">
              <a:latin typeface="Arial" panose="020B0604020202020204" pitchFamily="34" charset="0"/>
            </a:endParaRPr>
          </a:p>
          <a:p>
            <a:pPr eaLnBrk="1" hangingPunct="1">
              <a:spcBef>
                <a:spcPct val="0"/>
              </a:spcBef>
            </a:pPr>
            <a:r>
              <a:rPr lang="en-US" altLang="en-US" sz="4000" dirty="0">
                <a:latin typeface="Arial" panose="020B0604020202020204" pitchFamily="34" charset="0"/>
              </a:rPr>
              <a:t>  The poster is supposed to show the key points of your works, not all the details. </a:t>
            </a:r>
          </a:p>
          <a:p>
            <a:pPr eaLnBrk="1" hangingPunct="1">
              <a:spcBef>
                <a:spcPct val="0"/>
              </a:spcBef>
            </a:pPr>
            <a:endParaRPr lang="en-US" altLang="en-US" sz="4000" dirty="0">
              <a:latin typeface="Arial" panose="020B0604020202020204" pitchFamily="34" charset="0"/>
            </a:endParaRPr>
          </a:p>
          <a:p>
            <a:pPr eaLnBrk="1" hangingPunct="1">
              <a:spcBef>
                <a:spcPct val="0"/>
              </a:spcBef>
            </a:pPr>
            <a:r>
              <a:rPr lang="en-US" altLang="en-US" sz="4000" dirty="0">
                <a:latin typeface="Arial" panose="020B0604020202020204" pitchFamily="34" charset="0"/>
              </a:rPr>
              <a:t>  Only one poster per file.  If you are doing multiple posters, create one file per poster.</a:t>
            </a:r>
          </a:p>
          <a:p>
            <a:pPr eaLnBrk="1" hangingPunct="1">
              <a:spcBef>
                <a:spcPct val="0"/>
              </a:spcBef>
              <a:buFontTx/>
              <a:buNone/>
            </a:pPr>
            <a:endParaRPr lang="en-US" altLang="en-US" sz="4000" dirty="0">
              <a:latin typeface="Arial" panose="020B0604020202020204" pitchFamily="34" charset="0"/>
            </a:endParaRPr>
          </a:p>
          <a:p>
            <a:pPr eaLnBrk="1" hangingPunct="1">
              <a:spcBef>
                <a:spcPct val="0"/>
              </a:spcBef>
            </a:pPr>
            <a:r>
              <a:rPr lang="en-US" altLang="en-US" sz="4000" dirty="0">
                <a:latin typeface="Arial" panose="020B0604020202020204" pitchFamily="34" charset="0"/>
              </a:rPr>
              <a:t>The deadline for poster submission is </a:t>
            </a:r>
            <a:r>
              <a:rPr lang="en-US" altLang="en-US" sz="4000" dirty="0">
                <a:solidFill>
                  <a:srgbClr val="FF3300"/>
                </a:solidFill>
                <a:latin typeface="Arial" panose="020B0604020202020204" pitchFamily="34" charset="0"/>
              </a:rPr>
              <a:t>April 13, 2018</a:t>
            </a:r>
          </a:p>
        </p:txBody>
      </p:sp>
      <p:sp>
        <p:nvSpPr>
          <p:cNvPr id="3079" name="Text Box 333"/>
          <p:cNvSpPr txBox="1">
            <a:spLocks noChangeArrowheads="1"/>
          </p:cNvSpPr>
          <p:nvPr/>
        </p:nvSpPr>
        <p:spPr bwMode="auto">
          <a:xfrm>
            <a:off x="19564350" y="1331913"/>
            <a:ext cx="2381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50000"/>
              </a:spcBef>
              <a:buFontTx/>
              <a:buNone/>
            </a:pPr>
            <a:r>
              <a:rPr lang="en-US" altLang="en-US" sz="4000">
                <a:latin typeface="Arial" panose="020B0604020202020204" pitchFamily="34" charset="0"/>
              </a:rPr>
              <a:t>#XX</a:t>
            </a:r>
          </a:p>
        </p:txBody>
      </p:sp>
      <p:sp>
        <p:nvSpPr>
          <p:cNvPr id="3080" name="Text Box 334"/>
          <p:cNvSpPr txBox="1">
            <a:spLocks noChangeArrowheads="1"/>
          </p:cNvSpPr>
          <p:nvPr/>
        </p:nvSpPr>
        <p:spPr bwMode="auto">
          <a:xfrm>
            <a:off x="1524001" y="3349625"/>
            <a:ext cx="2138363" cy="1200329"/>
          </a:xfrm>
          <a:prstGeom prst="rect">
            <a:avLst/>
          </a:prstGeom>
          <a:noFill/>
          <a:ln w="12700">
            <a:noFill/>
            <a:miter lim="800000"/>
            <a:headEnd type="none" w="sm" len="sm"/>
            <a:tailEnd type="none" w="sm" len="sm"/>
          </a:ln>
          <a:effectLst>
            <a:innerShdw blurRad="63500" dist="50800" dir="2700000">
              <a:prstClr val="black">
                <a:alpha val="50000"/>
              </a:prstClr>
            </a:inner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7200" b="1" dirty="0" smtClean="0">
                <a:solidFill>
                  <a:srgbClr val="69A0E9"/>
                </a:solidFill>
                <a:effectLst>
                  <a:innerShdw blurRad="63500" dist="50800" dir="18900000">
                    <a:prstClr val="black">
                      <a:alpha val="50000"/>
                    </a:prstClr>
                  </a:innerShdw>
                </a:effectLst>
                <a:latin typeface="Arial Narrow" panose="020B0606020202030204" pitchFamily="34" charset="0"/>
              </a:rPr>
              <a:t>2018</a:t>
            </a:r>
          </a:p>
        </p:txBody>
      </p:sp>
      <p:sp>
        <p:nvSpPr>
          <p:cNvPr id="3081" name="Line 3"/>
          <p:cNvSpPr>
            <a:spLocks noChangeShapeType="1"/>
          </p:cNvSpPr>
          <p:nvPr/>
        </p:nvSpPr>
        <p:spPr bwMode="auto">
          <a:xfrm>
            <a:off x="4541838" y="2614613"/>
            <a:ext cx="1675765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82" name="Picture 341" descr="Logo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1114425"/>
            <a:ext cx="37560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TextBox 1"/>
          <p:cNvSpPr txBox="1">
            <a:spLocks noChangeArrowheads="1"/>
          </p:cNvSpPr>
          <p:nvPr/>
        </p:nvSpPr>
        <p:spPr bwMode="auto">
          <a:xfrm>
            <a:off x="663575" y="4422775"/>
            <a:ext cx="37560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b="1">
                <a:solidFill>
                  <a:srgbClr val="69A0E9"/>
                </a:solidFill>
                <a:latin typeface="Arial Narrow" panose="020B0606020202030204" pitchFamily="34" charset="0"/>
              </a:rPr>
              <a:t>Wireless @  Virginia Tech</a:t>
            </a:r>
          </a:p>
          <a:p>
            <a:pPr algn="ctr" eaLnBrk="1" hangingPunct="1"/>
            <a:endParaRPr lang="en-US" altLang="en-US" b="1">
              <a:solidFill>
                <a:srgbClr val="69A0E9"/>
              </a:solidFill>
              <a:latin typeface="Arial Narrow" panose="020B0606020202030204" pitchFamily="34" charset="0"/>
            </a:endParaRPr>
          </a:p>
          <a:p>
            <a:pPr algn="ctr" eaLnBrk="1" hangingPunct="1"/>
            <a:r>
              <a:rPr lang="en-US" altLang="en-US" b="1">
                <a:solidFill>
                  <a:srgbClr val="69A0E9"/>
                </a:solidFill>
                <a:latin typeface="Arial Narrow" panose="020B0606020202030204" pitchFamily="34" charset="0"/>
              </a:rPr>
              <a:t>Research Symposium </a:t>
            </a:r>
          </a:p>
        </p:txBody>
      </p:sp>
      <p:sp>
        <p:nvSpPr>
          <p:cNvPr id="3084" name="TextBox 2"/>
          <p:cNvSpPr txBox="1">
            <a:spLocks noChangeArrowheads="1"/>
          </p:cNvSpPr>
          <p:nvPr/>
        </p:nvSpPr>
        <p:spPr bwMode="auto">
          <a:xfrm>
            <a:off x="792163" y="2490788"/>
            <a:ext cx="36020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3600" b="1">
                <a:solidFill>
                  <a:srgbClr val="69A0E9"/>
                </a:solidFill>
                <a:latin typeface="Arial Narrow" panose="020B0606020202030204" pitchFamily="34" charset="0"/>
              </a:rPr>
              <a:t>April 27</a:t>
            </a:r>
            <a:r>
              <a:rPr lang="en-US" altLang="en-US" sz="3600" b="1" baseline="30000">
                <a:solidFill>
                  <a:srgbClr val="69A0E9"/>
                </a:solidFill>
                <a:latin typeface="Arial Narrow" panose="020B0606020202030204" pitchFamily="34" charset="0"/>
              </a:rPr>
              <a:t>th</a:t>
            </a:r>
            <a:r>
              <a:rPr lang="en-US" altLang="en-US" sz="3600" b="1">
                <a:solidFill>
                  <a:srgbClr val="69A0E9"/>
                </a:solidFill>
                <a:latin typeface="Arial Narrow" panose="020B0606020202030204" pitchFamily="34" charset="0"/>
              </a:rPr>
              <a:t> </a:t>
            </a:r>
          </a:p>
        </p:txBody>
      </p:sp>
      <p:sp>
        <p:nvSpPr>
          <p:cNvPr id="2" name="TextBox 1"/>
          <p:cNvSpPr txBox="1"/>
          <p:nvPr/>
        </p:nvSpPr>
        <p:spPr>
          <a:xfrm>
            <a:off x="1104900" y="6789738"/>
            <a:ext cx="19735800" cy="46474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ctr">
              <a:spcAft>
                <a:spcPts val="1200"/>
              </a:spcAft>
              <a:buAutoNum type="romanUcPeriod"/>
            </a:pPr>
            <a:r>
              <a:rPr lang="en-US" sz="3400" b="1" dirty="0" smtClean="0">
                <a:solidFill>
                  <a:srgbClr val="FF0000"/>
                </a:solidFill>
                <a:latin typeface="Arial" panose="020B0604020202020204" pitchFamily="34" charset="0"/>
                <a:cs typeface="Arial" panose="020B0604020202020204" pitchFamily="34" charset="0"/>
              </a:rPr>
              <a:t>Motivation</a:t>
            </a:r>
          </a:p>
          <a:p>
            <a:pPr>
              <a:spcAft>
                <a:spcPts val="1200"/>
              </a:spcAft>
            </a:pPr>
            <a:r>
              <a:rPr lang="en-US" dirty="0" smtClean="0">
                <a:latin typeface="Arial" panose="020B0604020202020204" pitchFamily="34" charset="0"/>
                <a:cs typeface="Arial" panose="020B0604020202020204" pitchFamily="34" charset="0"/>
              </a:rPr>
              <a:t>Resource sharing has been a common practice for Mobile Network Operators (MNOs) to decrease the capital and operational expenditures of deploying and maintaining their cellular networks.  Roaming agreements and passive infrastructure sharing, such as the sharing of physical sites, tower masts, and power, saved expenditures leading to motivation in more active resource sharing, such as the reuse of backhaul and the sharing of radio access networks.  This has led to wireless virtualization, a promising approach for efficient sharing of radio resources in next-generation mobile networks.</a:t>
            </a:r>
          </a:p>
          <a:p>
            <a:pPr>
              <a:spcAft>
                <a:spcPts val="1200"/>
              </a:spcAft>
            </a:pPr>
            <a:r>
              <a:rPr lang="en-US" dirty="0" smtClean="0">
                <a:latin typeface="Arial" panose="020B0604020202020204" pitchFamily="34" charset="0"/>
                <a:cs typeface="Arial" panose="020B0604020202020204" pitchFamily="34" charset="0"/>
              </a:rPr>
              <a:t>Our work focuses on the problem of resource allocation for virtualized wireless network (VWN) construction.  We use a framework based on the Network without Borders (</a:t>
            </a:r>
            <a:r>
              <a:rPr lang="en-US" dirty="0" err="1" smtClean="0">
                <a:latin typeface="Arial" panose="020B0604020202020204" pitchFamily="34" charset="0"/>
                <a:cs typeface="Arial" panose="020B0604020202020204" pitchFamily="34" charset="0"/>
              </a:rPr>
              <a:t>NwoB</a:t>
            </a:r>
            <a:r>
              <a:rPr lang="en-US" dirty="0" smtClean="0">
                <a:latin typeface="Arial" panose="020B0604020202020204" pitchFamily="34" charset="0"/>
                <a:cs typeface="Arial" panose="020B0604020202020204" pitchFamily="34" charset="0"/>
              </a:rPr>
              <a:t>) paradigm, which introduces a service-oriented concept as a natural motivation for virtualization in mobile wireless networks (MWNs).  We model base station selection and adaptive slicing in the virtual network builder (VNB) as a stochastic optimization problem.  We then present two approaches to finding the solution, one based on a sampled deterministic equivalent program and another based on a genetic algorithm metaheuristic.</a:t>
            </a:r>
          </a:p>
        </p:txBody>
      </p:sp>
      <p:sp>
        <p:nvSpPr>
          <p:cNvPr id="3" name="TextBox 2"/>
          <p:cNvSpPr txBox="1"/>
          <p:nvPr/>
        </p:nvSpPr>
        <p:spPr>
          <a:xfrm>
            <a:off x="1104900" y="11930876"/>
            <a:ext cx="9608054" cy="108952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a:t>
            </a:r>
            <a:r>
              <a:rPr lang="en-US" sz="3600" dirty="0" smtClean="0">
                <a:solidFill>
                  <a:srgbClr val="FF0000"/>
                </a:solidFill>
                <a:latin typeface="Arial" panose="020B0604020202020204" pitchFamily="34" charset="0"/>
                <a:cs typeface="Arial" panose="020B0604020202020204" pitchFamily="34" charset="0"/>
              </a:rPr>
              <a:t>. </a:t>
            </a:r>
            <a:r>
              <a:rPr lang="en-US" sz="3400" b="1" dirty="0" smtClean="0">
                <a:solidFill>
                  <a:srgbClr val="FF0000"/>
                </a:solidFill>
                <a:latin typeface="Arial" panose="020B0604020202020204" pitchFamily="34" charset="0"/>
                <a:cs typeface="Arial" panose="020B0604020202020204" pitchFamily="34" charset="0"/>
              </a:rPr>
              <a:t>VWN Architecture</a:t>
            </a: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pPr>
              <a:spcAft>
                <a:spcPts val="1200"/>
              </a:spcAft>
            </a:pPr>
            <a:r>
              <a:rPr lang="en-US" b="1" dirty="0" smtClean="0">
                <a:solidFill>
                  <a:schemeClr val="accent2"/>
                </a:solidFill>
                <a:latin typeface="Arial" panose="020B0604020202020204" pitchFamily="34" charset="0"/>
                <a:cs typeface="Arial" panose="020B0604020202020204" pitchFamily="34" charset="0"/>
              </a:rPr>
              <a:t>Service Provider (SP):  </a:t>
            </a:r>
            <a:r>
              <a:rPr lang="en-US" dirty="0" smtClean="0">
                <a:solidFill>
                  <a:schemeClr val="tx1"/>
                </a:solidFill>
                <a:latin typeface="Arial" panose="020B0604020202020204" pitchFamily="34" charset="0"/>
                <a:cs typeface="Arial" panose="020B0604020202020204" pitchFamily="34" charset="0"/>
              </a:rPr>
              <a:t>Can be a traditional mobile virtual network operator (MVNO) that offers data, voice, and messaging services, a specialized MVNO that offers data services for specific applications (e.g. support for </a:t>
            </a:r>
            <a:r>
              <a:rPr lang="en-US" dirty="0" err="1" smtClean="0">
                <a:solidFill>
                  <a:schemeClr val="tx1"/>
                </a:solidFill>
                <a:latin typeface="Arial" panose="020B0604020202020204" pitchFamily="34" charset="0"/>
                <a:cs typeface="Arial" panose="020B0604020202020204" pitchFamily="34" charset="0"/>
              </a:rPr>
              <a:t>IoT</a:t>
            </a:r>
            <a:r>
              <a:rPr lang="en-US" dirty="0" smtClean="0">
                <a:solidFill>
                  <a:schemeClr val="tx1"/>
                </a:solidFill>
                <a:latin typeface="Arial" panose="020B0604020202020204" pitchFamily="34" charset="0"/>
                <a:cs typeface="Arial" panose="020B0604020202020204" pitchFamily="34" charset="0"/>
              </a:rPr>
              <a:t> devices), or any of the present over-the-top services.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Virtual Network Builder (VNB):</a:t>
            </a:r>
            <a:r>
              <a:rPr lang="en-US" dirty="0" smtClean="0">
                <a:solidFill>
                  <a:schemeClr val="tx1"/>
                </a:solidFill>
                <a:latin typeface="Arial" panose="020B0604020202020204" pitchFamily="34" charset="0"/>
                <a:cs typeface="Arial" panose="020B0604020202020204" pitchFamily="34" charset="0"/>
              </a:rPr>
              <a:t>  Consists of a Virtual Network Architect and Network Aggregator.  It composes and aggregates the virtual resources from the resource providers (RPs) to build virtual networks for the SPs.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Resource Provider (RP):</a:t>
            </a:r>
            <a:r>
              <a:rPr lang="en-US" dirty="0" smtClean="0">
                <a:solidFill>
                  <a:schemeClr val="tx1"/>
                </a:solidFill>
                <a:latin typeface="Arial" panose="020B0604020202020204" pitchFamily="34" charset="0"/>
                <a:cs typeface="Arial" panose="020B0604020202020204" pitchFamily="34" charset="0"/>
              </a:rPr>
              <a:t>  The owner of a set of resources that can be offered as virtual resources in a set of pools, according to contracts established with VNBs, for example.  In general, an RP will define how to slice and share its resources as virtual ones.</a:t>
            </a:r>
          </a:p>
        </p:txBody>
      </p:sp>
      <p:pic>
        <p:nvPicPr>
          <p:cNvPr id="5" name="Picture 4"/>
          <p:cNvPicPr>
            <a:picLocks noChangeAspect="1"/>
          </p:cNvPicPr>
          <p:nvPr/>
        </p:nvPicPr>
        <p:blipFill>
          <a:blip r:embed="rId4"/>
          <a:stretch>
            <a:fillRect/>
          </a:stretch>
        </p:blipFill>
        <p:spPr>
          <a:xfrm>
            <a:off x="1305285" y="12794456"/>
            <a:ext cx="9220345" cy="4023949"/>
          </a:xfrm>
          <a:prstGeom prst="rect">
            <a:avLst/>
          </a:prstGeom>
        </p:spPr>
      </p:pic>
      <p:sp>
        <p:nvSpPr>
          <p:cNvPr id="6" name="TextBox 5"/>
          <p:cNvSpPr txBox="1"/>
          <p:nvPr/>
        </p:nvSpPr>
        <p:spPr>
          <a:xfrm>
            <a:off x="1104900" y="16949834"/>
            <a:ext cx="9608054" cy="461665"/>
          </a:xfrm>
          <a:prstGeom prst="rect">
            <a:avLst/>
          </a:prstGeom>
          <a:noFill/>
        </p:spPr>
        <p:txBody>
          <a:bodyPr wrap="square" rtlCol="0">
            <a:spAutoFit/>
          </a:bodyPr>
          <a:lstStyle/>
          <a:p>
            <a:pPr algn="ctr"/>
            <a:r>
              <a:rPr lang="en-US" b="1" dirty="0" smtClean="0"/>
              <a:t>Fig. 1. Roles in the Networks without Borders paradigm</a:t>
            </a:r>
            <a:endParaRPr lang="en-US" b="1" dirty="0"/>
          </a:p>
        </p:txBody>
      </p:sp>
      <p:sp>
        <p:nvSpPr>
          <p:cNvPr id="7" name="TextBox 6"/>
          <p:cNvSpPr txBox="1"/>
          <p:nvPr/>
        </p:nvSpPr>
        <p:spPr>
          <a:xfrm>
            <a:off x="11171742" y="11930876"/>
            <a:ext cx="9668958" cy="9848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400" b="1" dirty="0" smtClean="0">
                <a:solidFill>
                  <a:srgbClr val="FF0000"/>
                </a:solidFill>
              </a:rPr>
              <a:t>III. VWN Construction</a:t>
            </a:r>
          </a:p>
          <a:p>
            <a:r>
              <a:rPr lang="en-US" dirty="0" smtClean="0"/>
              <a:t>Placeholder text</a:t>
            </a:r>
            <a:endParaRPr 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6648</TotalTime>
  <Words>543</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Times New Roman</vt:lpstr>
      <vt:lpstr>Wingdings</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Preferred Customer</dc:creator>
  <cp:lastModifiedBy>Kory Teague</cp:lastModifiedBy>
  <cp:revision>132</cp:revision>
  <cp:lastPrinted>1999-04-01T23:37:39Z</cp:lastPrinted>
  <dcterms:created xsi:type="dcterms:W3CDTF">1995-06-17T23:31:02Z</dcterms:created>
  <dcterms:modified xsi:type="dcterms:W3CDTF">2018-04-06T03:25:09Z</dcterms:modified>
</cp:coreProperties>
</file>