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13a43354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213a43354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13a43354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13a43354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121a8bf0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121a8bf0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13a43354d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13a43354d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0287499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0287499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13a43354d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13a43354d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0b09c21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0b09c21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13a43354d_0_6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213a43354d_0_6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26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21.jpg"/><Relationship Id="rId5" Type="http://schemas.openxmlformats.org/officeDocument/2006/relationships/image" Target="../media/image20.png"/><Relationship Id="rId6" Type="http://schemas.openxmlformats.org/officeDocument/2006/relationships/image" Target="../media/image24.png"/><Relationship Id="rId7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9.png"/><Relationship Id="rId13" Type="http://schemas.openxmlformats.org/officeDocument/2006/relationships/image" Target="../media/image25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9.png"/><Relationship Id="rId14" Type="http://schemas.openxmlformats.org/officeDocument/2006/relationships/image" Target="../media/image22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7.png"/><Relationship Id="rId10" Type="http://schemas.openxmlformats.org/officeDocument/2006/relationships/image" Target="../media/image34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38.png"/><Relationship Id="rId5" Type="http://schemas.openxmlformats.org/officeDocument/2006/relationships/image" Target="../media/image27.png"/><Relationship Id="rId6" Type="http://schemas.openxmlformats.org/officeDocument/2006/relationships/image" Target="../media/image23.png"/><Relationship Id="rId7" Type="http://schemas.openxmlformats.org/officeDocument/2006/relationships/image" Target="../media/image35.png"/><Relationship Id="rId8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1611025" y="2112750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44575" y="1117050"/>
            <a:ext cx="18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-23630" r="-10633" t="0"/>
          <a:stretch/>
        </p:blipFill>
        <p:spPr>
          <a:xfrm>
            <a:off x="2900500" y="1201825"/>
            <a:ext cx="2434225" cy="20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8338" y="1849737"/>
            <a:ext cx="720690" cy="8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4592" y="54613"/>
            <a:ext cx="1585108" cy="13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1538" y="3170100"/>
            <a:ext cx="100925" cy="1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2000" y="1610925"/>
            <a:ext cx="299275" cy="13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563273">
            <a:off x="3989275" y="1493475"/>
            <a:ext cx="434575" cy="14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7388395">
            <a:off x="3243922" y="1756677"/>
            <a:ext cx="427149" cy="145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5675" y="2112750"/>
            <a:ext cx="100925" cy="1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1538" y="1510000"/>
            <a:ext cx="100925" cy="1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362687">
            <a:off x="4163572" y="2877789"/>
            <a:ext cx="427149" cy="14598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038875" y="3283025"/>
            <a:ext cx="49374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2150900" y="3433075"/>
            <a:ext cx="51168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500">
                <a:latin typeface="Impact"/>
                <a:ea typeface="Impact"/>
                <a:cs typeface="Impact"/>
                <a:sym typeface="Impact"/>
              </a:rPr>
              <a:t>BUG BUSTERS</a:t>
            </a:r>
            <a:endParaRPr sz="65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501675" y="2382325"/>
            <a:ext cx="14946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Open Sans"/>
                <a:ea typeface="Open Sans"/>
                <a:cs typeface="Open Sans"/>
                <a:sym typeface="Open Sans"/>
              </a:rPr>
              <a:t>Сафонова Катерина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Open Sans"/>
                <a:ea typeface="Open Sans"/>
                <a:cs typeface="Open Sans"/>
                <a:sym typeface="Open Sans"/>
              </a:rPr>
              <a:t>Team Lead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834576" y="2382325"/>
            <a:ext cx="14757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Open Sans"/>
                <a:ea typeface="Open Sans"/>
                <a:cs typeface="Open Sans"/>
                <a:sym typeface="Open Sans"/>
              </a:rPr>
              <a:t>Корж Анастасія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Open Sans"/>
                <a:ea typeface="Open Sans"/>
                <a:cs typeface="Open Sans"/>
                <a:sym typeface="Open Sans"/>
              </a:rPr>
              <a:t>Scrum Master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477075" y="4540475"/>
            <a:ext cx="1427700" cy="47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latin typeface="Open Sans"/>
                <a:ea typeface="Open Sans"/>
                <a:cs typeface="Open Sans"/>
                <a:sym typeface="Open Sans"/>
              </a:rPr>
              <a:t>Дрогобицька Тетяна</a:t>
            </a:r>
            <a:br>
              <a:rPr lang="ru" sz="800">
                <a:latin typeface="Open Sans"/>
                <a:ea typeface="Open Sans"/>
                <a:cs typeface="Open Sans"/>
                <a:sym typeface="Open Sans"/>
              </a:rPr>
            </a:br>
            <a:r>
              <a:rPr lang="ru" sz="800">
                <a:latin typeface="Open Sans"/>
                <a:ea typeface="Open Sans"/>
                <a:cs typeface="Open Sans"/>
                <a:sym typeface="Open Sans"/>
              </a:rPr>
              <a:t>           </a:t>
            </a:r>
            <a:r>
              <a:rPr lang="ru" sz="1000">
                <a:latin typeface="Open Sans"/>
                <a:ea typeface="Open Sans"/>
                <a:cs typeface="Open Sans"/>
                <a:sym typeface="Open Sans"/>
              </a:rPr>
              <a:t>QA </a:t>
            </a:r>
            <a:r>
              <a:rPr lang="ru" sz="1000">
                <a:latin typeface="Open Sans"/>
                <a:ea typeface="Open Sans"/>
                <a:cs typeface="Open Sans"/>
                <a:sym typeface="Open Sans"/>
              </a:rPr>
              <a:t>Engineer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053475" y="2382325"/>
            <a:ext cx="15732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Open Sans"/>
                <a:ea typeface="Open Sans"/>
                <a:cs typeface="Open Sans"/>
                <a:sym typeface="Open Sans"/>
              </a:rPr>
              <a:t>Пахомов Денис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Open Sans"/>
                <a:ea typeface="Open Sans"/>
                <a:cs typeface="Open Sans"/>
                <a:sym typeface="Open Sans"/>
              </a:rPr>
              <a:t>   QA Engineer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201575" y="4495350"/>
            <a:ext cx="14184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Open Sans"/>
                <a:ea typeface="Open Sans"/>
                <a:cs typeface="Open Sans"/>
                <a:sym typeface="Open Sans"/>
              </a:rPr>
              <a:t>Гелла </a:t>
            </a:r>
            <a:r>
              <a:rPr lang="ru" sz="1000">
                <a:latin typeface="Open Sans"/>
                <a:ea typeface="Open Sans"/>
                <a:cs typeface="Open Sans"/>
                <a:sym typeface="Open Sans"/>
              </a:rPr>
              <a:t>Тетяна </a:t>
            </a:r>
            <a:br>
              <a:rPr lang="ru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ru" sz="1000">
                <a:latin typeface="Open Sans"/>
                <a:ea typeface="Open Sans"/>
                <a:cs typeface="Open Sans"/>
                <a:sym typeface="Open Sans"/>
              </a:rPr>
              <a:t>QA </a:t>
            </a:r>
            <a:r>
              <a:rPr lang="ru" sz="1000">
                <a:latin typeface="Open Sans"/>
                <a:ea typeface="Open Sans"/>
                <a:cs typeface="Open Sans"/>
                <a:sym typeface="Open Sans"/>
              </a:rPr>
              <a:t>Engineer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176650" y="95250"/>
            <a:ext cx="48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Montserrat"/>
                <a:ea typeface="Montserrat"/>
                <a:cs typeface="Montserrat"/>
                <a:sym typeface="Montserrat"/>
              </a:rPr>
              <a:t>УЧАСНИКИ КОМАНДИ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75" y="556950"/>
            <a:ext cx="1475700" cy="18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5126" y="630700"/>
            <a:ext cx="1475701" cy="1751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3475" y="630700"/>
            <a:ext cx="1573200" cy="17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1563" y="2834525"/>
            <a:ext cx="1427725" cy="16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7">
            <a:alphaModFix/>
          </a:blip>
          <a:srcRect b="0" l="-17392" r="-23551" t="-40944"/>
          <a:stretch/>
        </p:blipFill>
        <p:spPr>
          <a:xfrm>
            <a:off x="5216075" y="2144475"/>
            <a:ext cx="2024625" cy="2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76" y="2068300"/>
            <a:ext cx="2341663" cy="271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3097475" y="1755250"/>
            <a:ext cx="801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4">
            <a:alphaModFix/>
          </a:blip>
          <a:srcRect b="131449" l="-5150" r="5149" t="-131450"/>
          <a:stretch/>
        </p:blipFill>
        <p:spPr>
          <a:xfrm>
            <a:off x="364301" y="746276"/>
            <a:ext cx="6282656" cy="13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200075" y="185425"/>
            <a:ext cx="2286000" cy="17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150" y="2192150"/>
            <a:ext cx="1236975" cy="2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3350" y="146550"/>
            <a:ext cx="13158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7">
            <a:alphaModFix/>
          </a:blip>
          <a:srcRect b="28924" l="0" r="5482" t="21741"/>
          <a:stretch/>
        </p:blipFill>
        <p:spPr>
          <a:xfrm>
            <a:off x="1871125" y="174450"/>
            <a:ext cx="3409200" cy="11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775" y="1334887"/>
            <a:ext cx="528150" cy="6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05538" y="2073363"/>
            <a:ext cx="2332927" cy="270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51307" y="1286163"/>
            <a:ext cx="7715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565" y="2073363"/>
            <a:ext cx="2332927" cy="270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49207" y="1281400"/>
            <a:ext cx="7810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67657" y="2172450"/>
            <a:ext cx="1638300" cy="295275"/>
          </a:xfrm>
          <a:prstGeom prst="rect">
            <a:avLst/>
          </a:prstGeom>
          <a:noFill/>
          <a:ln cap="flat" cmpd="sng" w="9525">
            <a:solidFill>
              <a:srgbClr val="F0F0F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534650" y="2177200"/>
            <a:ext cx="10840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981300"/>
            <a:ext cx="9144003" cy="416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333300" y="311725"/>
            <a:ext cx="84774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62700" y="2017175"/>
            <a:ext cx="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33300" y="565275"/>
            <a:ext cx="20847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levels</a:t>
            </a:r>
            <a:br>
              <a:rPr b="1" lang="ru" sz="2000" u="sng">
                <a:latin typeface="Open Sans"/>
                <a:ea typeface="Open Sans"/>
                <a:cs typeface="Open Sans"/>
                <a:sym typeface="Open Sans"/>
              </a:rPr>
            </a:br>
            <a:endParaRPr b="1" sz="2000" u="sng"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System Testing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Acceptance testing</a:t>
            </a:r>
            <a:br>
              <a:rPr lang="ru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102400" y="865825"/>
            <a:ext cx="2301000" cy="23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Testing types</a:t>
            </a:r>
            <a:br>
              <a:rPr b="1" lang="ru" sz="2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Usability testing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Functional testing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Non-functional testing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Compatibility testing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User Interface testing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Portability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087750" y="865825"/>
            <a:ext cx="2529000" cy="1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Black box testing </a:t>
            </a:r>
            <a:r>
              <a:rPr b="1" lang="ru" sz="2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 design techniques</a:t>
            </a:r>
            <a:endParaRPr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Equivalence partitioning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Boundary value analysis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Decision table testing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143775" y="3300300"/>
            <a:ext cx="191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Review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90375" y="3300300"/>
            <a:ext cx="1995600" cy="1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Tools</a:t>
            </a:r>
            <a:endParaRPr b="1" sz="2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Trello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DevTools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Swagger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Android Studio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4605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Google Sheets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3113025" y="3300300"/>
            <a:ext cx="199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API Testing</a:t>
            </a:r>
            <a:endParaRPr b="1" sz="2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0" y="3899650"/>
            <a:ext cx="1449950" cy="124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 title="Диаграмма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050" y="740675"/>
            <a:ext cx="6363549" cy="39347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3444625" y="36200"/>
            <a:ext cx="272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Lato"/>
                <a:ea typeface="Lato"/>
                <a:cs typeface="Lato"/>
                <a:sym typeface="Lato"/>
              </a:rPr>
              <a:t>    Total  697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02" y="1347350"/>
            <a:ext cx="2441322" cy="13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4">
            <a:alphaModFix/>
          </a:blip>
          <a:srcRect b="0" l="940" r="-940" t="0"/>
          <a:stretch/>
        </p:blipFill>
        <p:spPr>
          <a:xfrm>
            <a:off x="129970" y="3212350"/>
            <a:ext cx="2889480" cy="18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3238" y="1251013"/>
            <a:ext cx="2332175" cy="125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6">
            <a:alphaModFix/>
          </a:blip>
          <a:srcRect b="78399" l="-152510" r="152510" t="-78400"/>
          <a:stretch/>
        </p:blipFill>
        <p:spPr>
          <a:xfrm>
            <a:off x="3500213" y="1785150"/>
            <a:ext cx="2143574" cy="221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7850" y="3565725"/>
            <a:ext cx="2062950" cy="14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50" y="-41375"/>
            <a:ext cx="9144000" cy="11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       </a:t>
            </a:r>
            <a:r>
              <a:rPr lang="ru" sz="3000">
                <a:solidFill>
                  <a:schemeClr val="dk1"/>
                </a:solidFill>
              </a:rPr>
              <a:t>Short Token Lifetime Without Auto-Refresh      Functionality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8">
            <a:alphaModFix/>
          </a:blip>
          <a:srcRect b="-569" l="0" r="0" t="570"/>
          <a:stretch/>
        </p:blipFill>
        <p:spPr>
          <a:xfrm>
            <a:off x="3088700" y="1979700"/>
            <a:ext cx="3438148" cy="26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71425" y="953150"/>
            <a:ext cx="4573975" cy="29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10">
            <a:alphaModFix/>
          </a:blip>
          <a:srcRect b="21236" l="0" r="-1245" t="7856"/>
          <a:stretch/>
        </p:blipFill>
        <p:spPr>
          <a:xfrm>
            <a:off x="129975" y="3952175"/>
            <a:ext cx="4257649" cy="1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11">
            <a:alphaModFix/>
          </a:blip>
          <a:srcRect b="0" l="1886" r="-1171" t="0"/>
          <a:stretch/>
        </p:blipFill>
        <p:spPr>
          <a:xfrm>
            <a:off x="4321375" y="3952175"/>
            <a:ext cx="4795524" cy="10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9975" y="953150"/>
            <a:ext cx="4341450" cy="30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25" y="3461375"/>
            <a:ext cx="8839199" cy="16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425" y="852900"/>
            <a:ext cx="8839198" cy="175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3561826" y="298800"/>
            <a:ext cx="208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API   </a:t>
            </a:r>
            <a:r>
              <a:rPr lang="ru" sz="24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TESTING</a:t>
            </a:r>
            <a:endParaRPr sz="24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546850" y="2746775"/>
            <a:ext cx="44364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50">
                <a:solidFill>
                  <a:srgbClr val="CC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" sz="3950">
                <a:solidFill>
                  <a:srgbClr val="CC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NO </a:t>
            </a:r>
            <a:r>
              <a:rPr lang="ru" sz="3950">
                <a:solidFill>
                  <a:srgbClr val="CC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RELEASE</a:t>
            </a:r>
            <a:r>
              <a:rPr lang="ru" sz="3950">
                <a:solidFill>
                  <a:srgbClr val="CC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ru" sz="3250">
                <a:solidFill>
                  <a:srgbClr val="CC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ru" sz="3250">
                <a:solidFill>
                  <a:srgbClr val="CC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3600">
              <a:solidFill>
                <a:srgbClr val="CC0000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2634500" y="1728975"/>
            <a:ext cx="3875100" cy="1685700"/>
          </a:xfrm>
          <a:prstGeom prst="rect">
            <a:avLst/>
          </a:prstGeom>
          <a:solidFill>
            <a:srgbClr val="FF6B08"/>
          </a:solidFill>
          <a:ln>
            <a:noFill/>
          </a:ln>
          <a:effectLst>
            <a:outerShdw blurRad="762000" rotWithShape="0" algn="t" dir="5400000" dist="254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3600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2513100" y="1803300"/>
            <a:ext cx="4117800" cy="15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Дякуємо за увагу</a:t>
            </a:r>
            <a:r>
              <a:rPr b="1" lang="ru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b="1"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1300"/>
            <a:ext cx="2649275" cy="37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