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EEE93-F263-485D-8FE9-0C3330152A3B}" v="15" dt="2023-07-16T18:31:30.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mughan, Sumithra" userId="eecfb865-3c29-455c-90ba-48527fda0b6c" providerId="ADAL" clId="{908EEE93-F263-485D-8FE9-0C3330152A3B}"/>
    <pc:docChg chg="custSel addSld modSld">
      <pc:chgData name="Arumughan, Sumithra" userId="eecfb865-3c29-455c-90ba-48527fda0b6c" providerId="ADAL" clId="{908EEE93-F263-485D-8FE9-0C3330152A3B}" dt="2023-07-16T18:32:01.938" v="25"/>
      <pc:docMkLst>
        <pc:docMk/>
      </pc:docMkLst>
      <pc:sldChg chg="addSp delSp modSp mod">
        <pc:chgData name="Arumughan, Sumithra" userId="eecfb865-3c29-455c-90ba-48527fda0b6c" providerId="ADAL" clId="{908EEE93-F263-485D-8FE9-0C3330152A3B}" dt="2023-07-16T18:32:01.938" v="25"/>
        <pc:sldMkLst>
          <pc:docMk/>
          <pc:sldMk cId="2621059556" sldId="259"/>
        </pc:sldMkLst>
        <pc:spChg chg="mod">
          <ac:chgData name="Arumughan, Sumithra" userId="eecfb865-3c29-455c-90ba-48527fda0b6c" providerId="ADAL" clId="{908EEE93-F263-485D-8FE9-0C3330152A3B}" dt="2023-07-16T18:32:01.938" v="25"/>
          <ac:spMkLst>
            <pc:docMk/>
            <pc:sldMk cId="2621059556" sldId="259"/>
            <ac:spMk id="3" creationId="{990FCDFB-56DD-1CBD-92FA-BF2548A6D34B}"/>
          </ac:spMkLst>
        </pc:spChg>
        <pc:picChg chg="add del mod">
          <ac:chgData name="Arumughan, Sumithra" userId="eecfb865-3c29-455c-90ba-48527fda0b6c" providerId="ADAL" clId="{908EEE93-F263-485D-8FE9-0C3330152A3B}" dt="2023-07-16T18:30:17.136" v="6"/>
          <ac:picMkLst>
            <pc:docMk/>
            <pc:sldMk cId="2621059556" sldId="259"/>
            <ac:picMk id="1026" creationId="{F69F0E99-EF57-EFCE-9BD6-157439DC09A2}"/>
          </ac:picMkLst>
        </pc:picChg>
        <pc:picChg chg="add del mod">
          <ac:chgData name="Arumughan, Sumithra" userId="eecfb865-3c29-455c-90ba-48527fda0b6c" providerId="ADAL" clId="{908EEE93-F263-485D-8FE9-0C3330152A3B}" dt="2023-07-16T18:31:30.733" v="22"/>
          <ac:picMkLst>
            <pc:docMk/>
            <pc:sldMk cId="2621059556" sldId="259"/>
            <ac:picMk id="1028" creationId="{DE7D06F9-EC0F-E83F-BD0D-1818999ACEC2}"/>
          </ac:picMkLst>
        </pc:picChg>
      </pc:sldChg>
      <pc:sldChg chg="new">
        <pc:chgData name="Arumughan, Sumithra" userId="eecfb865-3c29-455c-90ba-48527fda0b6c" providerId="ADAL" clId="{908EEE93-F263-485D-8FE9-0C3330152A3B}" dt="2023-07-16T18:30:54.273" v="12" actId="680"/>
        <pc:sldMkLst>
          <pc:docMk/>
          <pc:sldMk cId="3240923468"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7FA6-A172-CB7C-42FF-22AFBCF0C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9E9A97-0B5D-6394-03BB-84F6B65DF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933645-3E99-F401-AF1C-AA66195725BE}"/>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074EE9BF-08F9-8216-058F-13271E4A3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B5F8D-E6A8-55D1-C497-96C0E10FDDE3}"/>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8932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11A7-525A-570B-E42B-705D664890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09AD58-E2A9-B33C-95FA-8027DD0DFC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745FE-B5EB-0913-FD6E-E83F4A52FDF9}"/>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A1EC506C-84BE-30C0-6808-34170749F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F0E8C-7A33-A9CB-EE80-C284F449FE03}"/>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23555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C3290-64E1-9CFA-39EA-2150465A6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FE2FF0-E6E5-3F02-F8A5-4B575738B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696CC-F6AA-A5F0-43F0-A7497225B45D}"/>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BF628861-AA14-EC49-C501-AB2C8F4BE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FABC9-5836-F437-B1D9-6905F496F534}"/>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12789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C32E-6D34-39B8-51A9-F5D7D9FAB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A353FA-0204-E274-87E0-0C8419051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6E503-F563-B076-B543-5583C0C20C3B}"/>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7B2C0FB2-6888-91BF-8BDB-E9F9F1F0F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BF99E-6B5B-17C1-C9F5-F7DC60BEBF96}"/>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13491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68DC-59EA-4C6E-1951-3EAEEA6CB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2E327F-0B52-3A97-7C37-96E49F277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6D08FA-C7BB-1EA7-0F3B-617B0C015C31}"/>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7A0E004D-5E02-BB09-B54B-6A4E6520E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02D67-A914-CF77-7E62-D00EA383AC3D}"/>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270887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CE01-67FF-043A-938E-1D6DC94634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4B246A-2D6A-A016-E51A-C8C55A0AA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1E73C9-6734-042C-E531-D7EB3A866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BE1E8B-8BC8-7FF6-4308-C08CE369EB14}"/>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6" name="Footer Placeholder 5">
            <a:extLst>
              <a:ext uri="{FF2B5EF4-FFF2-40B4-BE49-F238E27FC236}">
                <a16:creationId xmlns:a16="http://schemas.microsoft.com/office/drawing/2014/main" id="{EF6A56FD-ACDD-405E-AF87-96D245A96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D8147-3C6B-5DA7-8030-98BDCE97DA3F}"/>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44396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E6C0-4FF9-2832-246C-EBD19F5E9A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EF2BA-813F-887E-A542-88CA3F950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E8DED-DC99-24B8-047F-8FD0734DF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2D4509-A381-30CF-6129-630179B236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FD01B-8002-2FC5-2593-1DEC3DD8F7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B4DE91-EB63-6C66-E6F8-92C82B1C4979}"/>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8" name="Footer Placeholder 7">
            <a:extLst>
              <a:ext uri="{FF2B5EF4-FFF2-40B4-BE49-F238E27FC236}">
                <a16:creationId xmlns:a16="http://schemas.microsoft.com/office/drawing/2014/main" id="{4B25B980-FE9E-0B9D-0DE5-B220BF3E79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048426-8512-C957-CC46-A8671ED64BB1}"/>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24725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9899-C0FC-6D31-4EC3-47A52DD108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214EAF-10A7-22D3-6EBD-66D76538ECD9}"/>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4" name="Footer Placeholder 3">
            <a:extLst>
              <a:ext uri="{FF2B5EF4-FFF2-40B4-BE49-F238E27FC236}">
                <a16:creationId xmlns:a16="http://schemas.microsoft.com/office/drawing/2014/main" id="{51533602-FC01-9D10-E01D-0AC2B1ED11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88B12E-DFE0-C9C0-E28C-42EDCCE3381F}"/>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44683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5E20E-FEE3-BD69-C140-1E6566D97DC0}"/>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3" name="Footer Placeholder 2">
            <a:extLst>
              <a:ext uri="{FF2B5EF4-FFF2-40B4-BE49-F238E27FC236}">
                <a16:creationId xmlns:a16="http://schemas.microsoft.com/office/drawing/2014/main" id="{3EAAE6DC-9D59-AE2C-4D38-0D7EB14F31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7A0BCE-DAFA-7D0E-8DB6-803054E23176}"/>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41097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2924-044B-A77B-35E2-C5C12EF3C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18C17E-EB01-1739-E781-DBB91A17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74D538-A814-891E-5E57-9F98ED0EC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C3988-9F03-D81F-B81B-086386C0D901}"/>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6" name="Footer Placeholder 5">
            <a:extLst>
              <a:ext uri="{FF2B5EF4-FFF2-40B4-BE49-F238E27FC236}">
                <a16:creationId xmlns:a16="http://schemas.microsoft.com/office/drawing/2014/main" id="{59631130-DD6C-995E-338D-4B69320905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66C3D5-0D1F-FFAE-1D68-0F552523A54F}"/>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39131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4A57-3830-08F5-7FE8-FEC0B6A13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8601FA-0FB1-B8DA-9325-E41D0A7B4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2E55F7-FE07-C4DB-2048-924EE889C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C6D25-1B35-4E07-1BEA-1A1479981414}"/>
              </a:ext>
            </a:extLst>
          </p:cNvPr>
          <p:cNvSpPr>
            <a:spLocks noGrp="1"/>
          </p:cNvSpPr>
          <p:nvPr>
            <p:ph type="dt" sz="half" idx="10"/>
          </p:nvPr>
        </p:nvSpPr>
        <p:spPr/>
        <p:txBody>
          <a:bodyPr/>
          <a:lstStyle/>
          <a:p>
            <a:fld id="{C54C633E-07BD-4D07-94B0-B769DA5BE73E}" type="datetimeFigureOut">
              <a:rPr lang="en-IN" smtClean="0"/>
              <a:t>16-07-2023</a:t>
            </a:fld>
            <a:endParaRPr lang="en-IN"/>
          </a:p>
        </p:txBody>
      </p:sp>
      <p:sp>
        <p:nvSpPr>
          <p:cNvPr id="6" name="Footer Placeholder 5">
            <a:extLst>
              <a:ext uri="{FF2B5EF4-FFF2-40B4-BE49-F238E27FC236}">
                <a16:creationId xmlns:a16="http://schemas.microsoft.com/office/drawing/2014/main" id="{C3F2DCB1-94C1-DB02-B55B-3F696EECA8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E3B94-5F70-D681-BFBA-91352A362F37}"/>
              </a:ext>
            </a:extLst>
          </p:cNvPr>
          <p:cNvSpPr>
            <a:spLocks noGrp="1"/>
          </p:cNvSpPr>
          <p:nvPr>
            <p:ph type="sldNum" sz="quarter" idx="12"/>
          </p:nvPr>
        </p:nvSpPr>
        <p:spPr/>
        <p:txBody>
          <a:bodyPr/>
          <a:lstStyle/>
          <a:p>
            <a:fld id="{F4B95D7F-FB4B-44FC-A178-B4DD5601CEDE}" type="slidenum">
              <a:rPr lang="en-IN" smtClean="0"/>
              <a:t>‹#›</a:t>
            </a:fld>
            <a:endParaRPr lang="en-IN"/>
          </a:p>
        </p:txBody>
      </p:sp>
    </p:spTree>
    <p:extLst>
      <p:ext uri="{BB962C8B-B14F-4D97-AF65-F5344CB8AC3E}">
        <p14:creationId xmlns:p14="http://schemas.microsoft.com/office/powerpoint/2010/main" val="337224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58AD2-B4EE-11B5-F237-AE0111213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EA1A31-8D79-AC47-ED0D-1B54A2906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C8246-15EC-8BF3-C498-0B6B9AB8E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C633E-07BD-4D07-94B0-B769DA5BE73E}" type="datetimeFigureOut">
              <a:rPr lang="en-IN" smtClean="0"/>
              <a:t>16-07-2023</a:t>
            </a:fld>
            <a:endParaRPr lang="en-IN"/>
          </a:p>
        </p:txBody>
      </p:sp>
      <p:sp>
        <p:nvSpPr>
          <p:cNvPr id="5" name="Footer Placeholder 4">
            <a:extLst>
              <a:ext uri="{FF2B5EF4-FFF2-40B4-BE49-F238E27FC236}">
                <a16:creationId xmlns:a16="http://schemas.microsoft.com/office/drawing/2014/main" id="{505EE290-ABDF-AA5D-CDAF-7A7755F14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B2428E-0807-FE42-9E31-5CD7F6537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95D7F-FB4B-44FC-A178-B4DD5601CEDE}" type="slidenum">
              <a:rPr lang="en-IN" smtClean="0"/>
              <a:t>‹#›</a:t>
            </a:fld>
            <a:endParaRPr lang="en-IN"/>
          </a:p>
        </p:txBody>
      </p:sp>
    </p:spTree>
    <p:extLst>
      <p:ext uri="{BB962C8B-B14F-4D97-AF65-F5344CB8AC3E}">
        <p14:creationId xmlns:p14="http://schemas.microsoft.com/office/powerpoint/2010/main" val="177000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0D09-D0F2-F274-98CD-FE54A235E0DA}"/>
              </a:ext>
            </a:extLst>
          </p:cNvPr>
          <p:cNvSpPr>
            <a:spLocks noGrp="1"/>
          </p:cNvSpPr>
          <p:nvPr>
            <p:ph type="ctrTitle"/>
          </p:nvPr>
        </p:nvSpPr>
        <p:spPr/>
        <p:txBody>
          <a:bodyPr/>
          <a:lstStyle/>
          <a:p>
            <a:r>
              <a:rPr lang="en-US" sz="6000" dirty="0"/>
              <a:t>Lending Club Case study</a:t>
            </a:r>
            <a:br>
              <a:rPr lang="en-IN" sz="6000" dirty="0"/>
            </a:br>
            <a:endParaRPr lang="en-IN" dirty="0"/>
          </a:p>
        </p:txBody>
      </p:sp>
      <p:sp>
        <p:nvSpPr>
          <p:cNvPr id="3" name="Subtitle 2">
            <a:extLst>
              <a:ext uri="{FF2B5EF4-FFF2-40B4-BE49-F238E27FC236}">
                <a16:creationId xmlns:a16="http://schemas.microsoft.com/office/drawing/2014/main" id="{576C8671-058F-C7EF-3F1E-09CE5DCCE0E6}"/>
              </a:ext>
            </a:extLst>
          </p:cNvPr>
          <p:cNvSpPr>
            <a:spLocks noGrp="1"/>
          </p:cNvSpPr>
          <p:nvPr>
            <p:ph type="subTitle" idx="1"/>
          </p:nvPr>
        </p:nvSpPr>
        <p:spPr/>
        <p:txBody>
          <a:bodyPr>
            <a:normAutofit/>
          </a:bodyPr>
          <a:lstStyle/>
          <a:p>
            <a:endParaRPr lang="en-IN" sz="4000" dirty="0"/>
          </a:p>
        </p:txBody>
      </p:sp>
    </p:spTree>
    <p:extLst>
      <p:ext uri="{BB962C8B-B14F-4D97-AF65-F5344CB8AC3E}">
        <p14:creationId xmlns:p14="http://schemas.microsoft.com/office/powerpoint/2010/main" val="310899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7F26-0612-1319-334A-FDF9E817D4FD}"/>
              </a:ext>
            </a:extLst>
          </p:cNvPr>
          <p:cNvSpPr>
            <a:spLocks noGrp="1"/>
          </p:cNvSpPr>
          <p:nvPr>
            <p:ph type="title"/>
          </p:nvPr>
        </p:nvSpPr>
        <p:spPr/>
        <p:txBody>
          <a:bodyPr/>
          <a:lstStyle/>
          <a:p>
            <a:r>
              <a:rPr lang="en-US" dirty="0"/>
              <a:t>General Information</a:t>
            </a:r>
            <a:endParaRPr lang="en-IN" dirty="0"/>
          </a:p>
        </p:txBody>
      </p:sp>
      <p:sp>
        <p:nvSpPr>
          <p:cNvPr id="3" name="Content Placeholder 2">
            <a:extLst>
              <a:ext uri="{FF2B5EF4-FFF2-40B4-BE49-F238E27FC236}">
                <a16:creationId xmlns:a16="http://schemas.microsoft.com/office/drawing/2014/main" id="{E2C20167-5AFF-E48D-1079-C265678CCC01}"/>
              </a:ext>
            </a:extLst>
          </p:cNvPr>
          <p:cNvSpPr>
            <a:spLocks noGrp="1"/>
          </p:cNvSpPr>
          <p:nvPr>
            <p:ph idx="1"/>
          </p:nvPr>
        </p:nvSpPr>
        <p:spPr/>
        <p:txBody>
          <a:bodyPr/>
          <a:lstStyle/>
          <a:p>
            <a:r>
              <a:rPr lang="en-US" dirty="0"/>
              <a:t>This Project is about giving suggestions to the investors who is ready to fund the borrowers via lending club data. Based on the suggestions the investors should be able to decide whether they need to fund the requested borrower or not. The lending club have provided the data to us, to do the analysis from which the suggestions can be derived. The business problem what the client facing here is the chances of giving loan to the wrong persons who will never pay the loan are high </a:t>
            </a:r>
            <a:r>
              <a:rPr lang="en-US" dirty="0" err="1"/>
              <a:t>ie</a:t>
            </a:r>
            <a:r>
              <a:rPr lang="en-US" dirty="0"/>
              <a:t> providing loan to the defaulters. And also the chances of not giving loan to the right person may result in loss of business for the investors. The data set we used to analysis this issue is the loan.csv file which has the history of previously loan availed borrowers data</a:t>
            </a:r>
          </a:p>
          <a:p>
            <a:endParaRPr lang="en-IN" dirty="0"/>
          </a:p>
        </p:txBody>
      </p:sp>
    </p:spTree>
    <p:extLst>
      <p:ext uri="{BB962C8B-B14F-4D97-AF65-F5344CB8AC3E}">
        <p14:creationId xmlns:p14="http://schemas.microsoft.com/office/powerpoint/2010/main" val="26708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652E-9DEE-7F8B-3442-EA994EFF68B9}"/>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9488D76C-2276-1BC9-46AE-5884B534D60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1F2328"/>
                </a:solidFill>
                <a:effectLst/>
                <a:latin typeface="-apple-system"/>
              </a:rPr>
              <a:t>People who have 1-10 years of work experience have taken more loans compared to other categories (other categories: Less than 1 year and more than 10 years)</a:t>
            </a:r>
          </a:p>
          <a:p>
            <a:pPr algn="l">
              <a:buFont typeface="Arial" panose="020B0604020202020204" pitchFamily="34" charset="0"/>
              <a:buChar char="•"/>
            </a:pPr>
            <a:r>
              <a:rPr lang="en-US" b="0" i="0" dirty="0">
                <a:solidFill>
                  <a:srgbClr val="1F2328"/>
                </a:solidFill>
                <a:effectLst/>
                <a:latin typeface="-apple-system"/>
              </a:rPr>
              <a:t>In the given data set, the maximum number of bankruptcies reported is two and there are five members for whom 2 bankruptcies are reported</a:t>
            </a:r>
          </a:p>
          <a:p>
            <a:pPr algn="l">
              <a:buFont typeface="Arial" panose="020B0604020202020204" pitchFamily="34" charset="0"/>
              <a:buChar char="•"/>
            </a:pPr>
            <a:r>
              <a:rPr lang="en-US" b="0" i="0" dirty="0">
                <a:solidFill>
                  <a:srgbClr val="1F2328"/>
                </a:solidFill>
                <a:effectLst/>
                <a:latin typeface="-apple-system"/>
              </a:rPr>
              <a:t>From the frequency plot of the 'purpose' variable, we can observe that people have taken loans mainly for </a:t>
            </a:r>
            <a:r>
              <a:rPr lang="en-US" b="0" i="0" dirty="0" err="1">
                <a:solidFill>
                  <a:srgbClr val="1F2328"/>
                </a:solidFill>
                <a:effectLst/>
                <a:latin typeface="-apple-system"/>
              </a:rPr>
              <a:t>debt_consolidation</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People who own a house have barely taken loan for any purpose</a:t>
            </a:r>
          </a:p>
          <a:p>
            <a:pPr algn="l">
              <a:buFont typeface="Arial" panose="020B0604020202020204" pitchFamily="34" charset="0"/>
              <a:buChar char="•"/>
            </a:pPr>
            <a:r>
              <a:rPr lang="en-US" b="0" i="0" dirty="0">
                <a:solidFill>
                  <a:srgbClr val="1F2328"/>
                </a:solidFill>
                <a:effectLst/>
                <a:latin typeface="-apple-system"/>
              </a:rPr>
              <a:t>Borrowers with grade A and B have Fully Paid the loan compared to G and F. Also the ratio between Fully Paid and charged off is less in grade 'C'</a:t>
            </a:r>
          </a:p>
          <a:p>
            <a:pPr algn="l">
              <a:buFont typeface="Arial" panose="020B0604020202020204" pitchFamily="34" charset="0"/>
              <a:buChar char="•"/>
            </a:pPr>
            <a:r>
              <a:rPr lang="en-US" b="0" i="0" dirty="0">
                <a:solidFill>
                  <a:srgbClr val="1F2328"/>
                </a:solidFill>
                <a:effectLst/>
                <a:latin typeface="-apple-system"/>
              </a:rPr>
              <a:t>75% of the Loan amount requested by borrowers with 60 months term is less than or equal to 20000. On the other hand with term 30 months people have requested less amount</a:t>
            </a:r>
          </a:p>
          <a:p>
            <a:endParaRPr lang="en-IN" dirty="0"/>
          </a:p>
        </p:txBody>
      </p:sp>
    </p:spTree>
    <p:extLst>
      <p:ext uri="{BB962C8B-B14F-4D97-AF65-F5344CB8AC3E}">
        <p14:creationId xmlns:p14="http://schemas.microsoft.com/office/powerpoint/2010/main" val="300861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4F3F-A02E-20AD-35DD-F4CB9C95F5DA}"/>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990FCDFB-56DD-1CBD-92FA-BF2548A6D34B}"/>
              </a:ext>
            </a:extLst>
          </p:cNvPr>
          <p:cNvSpPr>
            <a:spLocks noGrp="1"/>
          </p:cNvSpPr>
          <p:nvPr>
            <p:ph idx="1"/>
          </p:nvPr>
        </p:nvSpPr>
        <p:spPr>
          <a:xfrm>
            <a:off x="838200" y="1443789"/>
            <a:ext cx="10515600" cy="4733174"/>
          </a:xfrm>
        </p:spPr>
        <p:txBody>
          <a:bodyPr>
            <a:normAutofit/>
          </a:bodyPr>
          <a:lstStyle/>
          <a:p>
            <a:pPr algn="l"/>
            <a:r>
              <a:rPr lang="en-US" b="1" i="0" dirty="0">
                <a:solidFill>
                  <a:srgbClr val="1F2328"/>
                </a:solidFill>
                <a:effectLst/>
                <a:latin typeface="-apple-system"/>
              </a:rPr>
              <a:t>Recommendations</a:t>
            </a:r>
          </a:p>
          <a:p>
            <a:pPr algn="l">
              <a:buFont typeface="Arial" panose="020B0604020202020204" pitchFamily="34" charset="0"/>
              <a:buChar char="•"/>
            </a:pPr>
            <a:r>
              <a:rPr lang="en-US" b="0" i="0" dirty="0">
                <a:solidFill>
                  <a:srgbClr val="1F2328"/>
                </a:solidFill>
                <a:effectLst/>
                <a:latin typeface="-apple-system"/>
              </a:rPr>
              <a:t>Borrowers where two bankruptcies are reported, 5 borrowers in our case can be directly blacklisted for giving further loans</a:t>
            </a:r>
          </a:p>
          <a:p>
            <a:pPr algn="l">
              <a:buFont typeface="Arial" panose="020B0604020202020204" pitchFamily="34" charset="0"/>
              <a:buChar char="•"/>
            </a:pPr>
            <a:r>
              <a:rPr lang="en-US" b="0" i="0" dirty="0">
                <a:solidFill>
                  <a:srgbClr val="1F2328"/>
                </a:solidFill>
                <a:effectLst/>
                <a:latin typeface="-apple-system"/>
              </a:rPr>
              <a:t>People who take loan for the purpose of </a:t>
            </a:r>
            <a:r>
              <a:rPr lang="en-US" b="0" i="0" dirty="0" err="1">
                <a:solidFill>
                  <a:srgbClr val="1F2328"/>
                </a:solidFill>
                <a:effectLst/>
                <a:latin typeface="-apple-system"/>
              </a:rPr>
              <a:t>debt_consolidation</a:t>
            </a:r>
            <a:r>
              <a:rPr lang="en-US" b="0" i="0" dirty="0">
                <a:solidFill>
                  <a:srgbClr val="1F2328"/>
                </a:solidFill>
                <a:effectLst/>
                <a:latin typeface="-apple-system"/>
              </a:rPr>
              <a:t> should be scrutinized properly</a:t>
            </a:r>
          </a:p>
          <a:p>
            <a:pPr algn="l">
              <a:buFont typeface="Arial" panose="020B0604020202020204" pitchFamily="34" charset="0"/>
              <a:buChar char="•"/>
            </a:pPr>
            <a:r>
              <a:rPr lang="en-US" b="0" i="0" dirty="0">
                <a:solidFill>
                  <a:srgbClr val="1F2328"/>
                </a:solidFill>
                <a:effectLst/>
                <a:latin typeface="-apple-system"/>
              </a:rPr>
              <a:t>If a borrower owns a home his loan can be approved</a:t>
            </a:r>
          </a:p>
          <a:p>
            <a:pPr algn="l">
              <a:buFont typeface="Arial" panose="020B0604020202020204" pitchFamily="34" charset="0"/>
              <a:buChar char="•"/>
            </a:pPr>
            <a:r>
              <a:rPr lang="en-US" b="0" i="0" dirty="0">
                <a:solidFill>
                  <a:srgbClr val="1F2328"/>
                </a:solidFill>
                <a:effectLst/>
                <a:latin typeface="-apple-system"/>
              </a:rPr>
              <a:t>from the data analysis , borrowers with grade 'C' should be verified more strictly as they have a greater chance of charge off</a:t>
            </a:r>
          </a:p>
          <a:p>
            <a:pPr algn="l">
              <a:buFont typeface="Arial" panose="020B0604020202020204" pitchFamily="34" charset="0"/>
              <a:buChar char="•"/>
            </a:pPr>
            <a:r>
              <a:rPr lang="en-US" b="0" i="0">
                <a:solidFill>
                  <a:srgbClr val="1F2328"/>
                </a:solidFill>
                <a:effectLst/>
                <a:latin typeface="-apple-system"/>
              </a:rPr>
              <a:t>People with 1-10 years of work experience could be given priority will approving loans</a:t>
            </a:r>
          </a:p>
          <a:p>
            <a:pPr algn="l">
              <a:buFont typeface="Arial" panose="020B0604020202020204" pitchFamily="34" charset="0"/>
              <a:buChar char="•"/>
            </a:pPr>
            <a:endParaRPr lang="en-US" b="0" i="0" dirty="0">
              <a:solidFill>
                <a:srgbClr val="1F2328"/>
              </a:solidFill>
              <a:effectLst/>
              <a:latin typeface="-apple-system"/>
            </a:endParaRPr>
          </a:p>
          <a:p>
            <a:endParaRPr lang="en-IN" dirty="0"/>
          </a:p>
        </p:txBody>
      </p:sp>
    </p:spTree>
    <p:extLst>
      <p:ext uri="{BB962C8B-B14F-4D97-AF65-F5344CB8AC3E}">
        <p14:creationId xmlns:p14="http://schemas.microsoft.com/office/powerpoint/2010/main" val="262105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1BF5-C7FB-19C8-E350-3561665B39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9EAA4-5066-4753-E6E8-D527F2153C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40923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395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Lending Club Case study </vt:lpstr>
      <vt:lpstr>General Information</vt:lpstr>
      <vt:lpstr>Observations</vt:lpstr>
      <vt:lpstr>Recommendation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Arumughan, Sumithra</dc:creator>
  <cp:lastModifiedBy>Arumughan, Sumithra</cp:lastModifiedBy>
  <cp:revision>1</cp:revision>
  <dcterms:created xsi:type="dcterms:W3CDTF">2023-07-16T14:04:49Z</dcterms:created>
  <dcterms:modified xsi:type="dcterms:W3CDTF">2023-07-16T18:32:10Z</dcterms:modified>
</cp:coreProperties>
</file>