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1" d="100"/>
          <a:sy n="81" d="100"/>
        </p:scale>
        <p:origin x="-836" y="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8D4C6-8EED-495B-AEA5-AA551949041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EA2D2-7769-4B8A-BB1F-DFBF7838DE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EA2D2-7769-4B8A-BB1F-DFBF7838DED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EA2D2-7769-4B8A-BB1F-DFBF7838DED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33400"/>
            <a:ext cx="6172200" cy="2961162"/>
          </a:xfrm>
        </p:spPr>
        <p:txBody>
          <a:bodyPr>
            <a:normAutofit/>
          </a:bodyPr>
          <a:lstStyle/>
          <a:p>
            <a:pPr algn="ctr"/>
            <a:r>
              <a:rPr lang="sr-Latn-RS" sz="3200" dirty="0" smtClean="0"/>
              <a:t>Bankomat realizovan uz pomoć EasyPIC v7 sistema i mikrokontrolera dsPIC30F4013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2819400" cy="139747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sr-Latn-RS" i="1" u="sng" dirty="0" smtClean="0"/>
              <a:t>Studenti:</a:t>
            </a:r>
          </a:p>
          <a:p>
            <a:pPr algn="ctr"/>
            <a:r>
              <a:rPr lang="sr-Latn-RS" dirty="0" smtClean="0"/>
              <a:t>Anja Vračarić EE158/2019</a:t>
            </a:r>
          </a:p>
          <a:p>
            <a:pPr algn="ctr"/>
            <a:r>
              <a:rPr lang="sr-Latn-RS" dirty="0" smtClean="0"/>
              <a:t>Lazar Đurić EE238/2019</a:t>
            </a:r>
          </a:p>
          <a:p>
            <a:pPr algn="ctr"/>
            <a:r>
              <a:rPr lang="sr-Latn-RS" dirty="0" smtClean="0"/>
              <a:t>Aleksandar Rakić EE103/2019</a:t>
            </a:r>
          </a:p>
          <a:p>
            <a:pPr algn="ctr"/>
            <a:r>
              <a:rPr lang="sr-Latn-RS" dirty="0" smtClean="0"/>
              <a:t>Kosana Pavlović EE43/2019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86400" y="5105400"/>
            <a:ext cx="3124200" cy="13974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sr-Latn-RS" sz="1300" b="1" i="1" u="sng" dirty="0" smtClean="0">
                <a:solidFill>
                  <a:schemeClr val="tx2"/>
                </a:solidFill>
              </a:rPr>
              <a:t>Mentori:</a:t>
            </a:r>
          </a:p>
          <a:p>
            <a:pPr algn="ctr"/>
            <a:r>
              <a:rPr lang="en-US" sz="1300" b="1" dirty="0" smtClean="0">
                <a:solidFill>
                  <a:schemeClr val="tx2"/>
                </a:solidFill>
              </a:rPr>
              <a:t>Dr Vladimir </a:t>
            </a:r>
            <a:r>
              <a:rPr lang="en-US" sz="1300" b="1" dirty="0" err="1" smtClean="0">
                <a:solidFill>
                  <a:schemeClr val="tx2"/>
                </a:solidFill>
              </a:rPr>
              <a:t>Rajs</a:t>
            </a:r>
            <a:endParaRPr lang="en-US" sz="13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1300" b="1" dirty="0" err="1" smtClean="0">
                <a:solidFill>
                  <a:schemeClr val="tx2"/>
                </a:solidFill>
              </a:rPr>
              <a:t>MSc</a:t>
            </a:r>
            <a:r>
              <a:rPr lang="en-US" sz="1300" b="1" dirty="0" smtClean="0">
                <a:solidFill>
                  <a:schemeClr val="tx2"/>
                </a:solidFill>
              </a:rPr>
              <a:t>. Marko </a:t>
            </a:r>
            <a:r>
              <a:rPr lang="en-US" sz="1300" b="1" dirty="0" err="1" smtClean="0">
                <a:solidFill>
                  <a:schemeClr val="tx2"/>
                </a:solidFill>
              </a:rPr>
              <a:t>Vasiljević</a:t>
            </a:r>
            <a:r>
              <a:rPr lang="en-US" sz="1300" b="1" dirty="0" smtClean="0">
                <a:solidFill>
                  <a:schemeClr val="tx2"/>
                </a:solidFill>
              </a:rPr>
              <a:t> – </a:t>
            </a:r>
            <a:r>
              <a:rPr lang="en-US" sz="1300" b="1" dirty="0" err="1" smtClean="0">
                <a:solidFill>
                  <a:schemeClr val="tx2"/>
                </a:solidFill>
              </a:rPr>
              <a:t>Toskić</a:t>
            </a:r>
            <a:endParaRPr lang="en-US" sz="13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1300" b="1" dirty="0" err="1" smtClean="0">
                <a:solidFill>
                  <a:schemeClr val="tx2"/>
                </a:solidFill>
              </a:rPr>
              <a:t>MSc</a:t>
            </a:r>
            <a:r>
              <a:rPr lang="en-US" sz="1300" b="1" dirty="0" smtClean="0">
                <a:solidFill>
                  <a:schemeClr val="tx2"/>
                </a:solidFill>
              </a:rPr>
              <a:t>. Milan </a:t>
            </a:r>
            <a:r>
              <a:rPr lang="en-US" sz="1300" b="1" dirty="0" err="1" smtClean="0">
                <a:solidFill>
                  <a:schemeClr val="tx2"/>
                </a:solidFill>
              </a:rPr>
              <a:t>Bodić</a:t>
            </a:r>
            <a:endParaRPr lang="en-US" sz="13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sr-Latn-RS" dirty="0" smtClean="0"/>
              <a:t>Servo motor SG90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362200"/>
            <a:ext cx="3932465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905000"/>
            <a:ext cx="26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r-Latn-RS" dirty="0" smtClean="0"/>
              <a:t> Datasheet:</a:t>
            </a:r>
          </a:p>
          <a:p>
            <a:pPr>
              <a:buFont typeface="Wingdings" pitchFamily="2" charset="2"/>
              <a:buChar char="ü"/>
            </a:pPr>
            <a:r>
              <a:rPr lang="sr-Latn-RS" dirty="0" smtClean="0"/>
              <a:t> 90° </a:t>
            </a:r>
            <a:r>
              <a:rPr lang="sr-Latn-RS" dirty="0" smtClean="0"/>
              <a:t>–</a:t>
            </a:r>
            <a:r>
              <a:rPr lang="sr-Latn-RS" dirty="0" smtClean="0"/>
              <a:t> 2ms</a:t>
            </a:r>
          </a:p>
          <a:p>
            <a:pPr>
              <a:buFont typeface="Wingdings" pitchFamily="2" charset="2"/>
              <a:buChar char="ü"/>
            </a:pPr>
            <a:r>
              <a:rPr lang="sr-Latn-RS" dirty="0" smtClean="0"/>
              <a:t>-90° </a:t>
            </a:r>
            <a:r>
              <a:rPr lang="sr-Latn-RS" dirty="0" smtClean="0"/>
              <a:t>–</a:t>
            </a:r>
            <a:r>
              <a:rPr lang="sr-Latn-RS" dirty="0" smtClean="0"/>
              <a:t> 1ms</a:t>
            </a:r>
          </a:p>
          <a:p>
            <a:pPr>
              <a:buFont typeface="Wingdings" pitchFamily="2" charset="2"/>
              <a:buChar char="ü"/>
            </a:pPr>
            <a:r>
              <a:rPr lang="sr-Latn-RS" dirty="0" smtClean="0"/>
              <a:t> frekvencija – 50Hz</a:t>
            </a:r>
          </a:p>
          <a:p>
            <a:pPr>
              <a:buFont typeface="Wingdings" pitchFamily="2" charset="2"/>
              <a:buChar char="ü"/>
            </a:pPr>
            <a:r>
              <a:rPr lang="sr-Latn-RS" dirty="0" smtClean="0"/>
              <a:t> perioda </a:t>
            </a:r>
            <a:r>
              <a:rPr lang="sr-Latn-RS" dirty="0" smtClean="0"/>
              <a:t>–</a:t>
            </a:r>
            <a:r>
              <a:rPr lang="sr-Latn-RS" dirty="0" smtClean="0"/>
              <a:t> 20ms</a:t>
            </a:r>
            <a:endParaRPr lang="sr-Latn-RS" dirty="0" smtClean="0"/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Eksperimentalno potvrđeno:</a:t>
            </a:r>
          </a:p>
          <a:p>
            <a:pPr>
              <a:buFont typeface="Wingdings" pitchFamily="2" charset="2"/>
              <a:buChar char="ü"/>
            </a:pPr>
            <a:r>
              <a:rPr lang="sr-Latn-RS" dirty="0" smtClean="0"/>
              <a:t> 90</a:t>
            </a:r>
            <a:r>
              <a:rPr lang="sr-Latn-RS" dirty="0" smtClean="0"/>
              <a:t>° –</a:t>
            </a:r>
            <a:r>
              <a:rPr lang="sr-Latn-RS" dirty="0" smtClean="0"/>
              <a:t> 2.7ms</a:t>
            </a:r>
            <a:endParaRPr lang="sr-Latn-RS" dirty="0" smtClean="0"/>
          </a:p>
          <a:p>
            <a:pPr>
              <a:buFont typeface="Wingdings" pitchFamily="2" charset="2"/>
              <a:buChar char="ü"/>
            </a:pPr>
            <a:r>
              <a:rPr lang="sr-Latn-RS" dirty="0" smtClean="0"/>
              <a:t>-90° –</a:t>
            </a:r>
            <a:r>
              <a:rPr lang="sr-Latn-RS" dirty="0" smtClean="0"/>
              <a:t> 0.6ms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sr-Latn-RS" dirty="0" smtClean="0"/>
              <a:t>Servo motor SG90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DS00002.BMP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4114800" cy="2971800"/>
          </a:xfrm>
          <a:prstGeom prst="rect">
            <a:avLst/>
          </a:prstGeom>
        </p:spPr>
      </p:pic>
      <p:pic>
        <p:nvPicPr>
          <p:cNvPr id="9" name="Picture 8" descr="SDS00001.BMP"/>
          <p:cNvPicPr/>
          <p:nvPr/>
        </p:nvPicPr>
        <p:blipFill>
          <a:blip r:embed="rId4"/>
          <a:stretch>
            <a:fillRect/>
          </a:stretch>
        </p:blipFill>
        <p:spPr>
          <a:xfrm>
            <a:off x="4648200" y="2057400"/>
            <a:ext cx="4038600" cy="297180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5257800"/>
            <a:ext cx="324307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5257800"/>
            <a:ext cx="2799345" cy="54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sr-Latn-RS" dirty="0" smtClean="0"/>
              <a:t>Zaključak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1600200"/>
            <a:ext cx="76200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en-US" dirty="0" smtClean="0"/>
              <a:t>problem</a:t>
            </a:r>
            <a:r>
              <a:rPr lang="sr-Latn-RS" dirty="0" smtClean="0"/>
              <a:t> sa </a:t>
            </a:r>
            <a:r>
              <a:rPr lang="en-US" dirty="0" smtClean="0"/>
              <a:t>MQ3 </a:t>
            </a:r>
            <a:r>
              <a:rPr lang="en-US" dirty="0" err="1" smtClean="0"/>
              <a:t>senzor</a:t>
            </a:r>
            <a:r>
              <a:rPr lang="sr-Latn-RS" dirty="0" smtClean="0"/>
              <a:t>om</a:t>
            </a:r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en-US" dirty="0" err="1" smtClean="0"/>
              <a:t>tačan</a:t>
            </a:r>
            <a:r>
              <a:rPr lang="en-US" dirty="0" smtClean="0"/>
              <a:t> </a:t>
            </a:r>
            <a:r>
              <a:rPr lang="en-US" dirty="0" smtClean="0"/>
              <a:t>pin </a:t>
            </a:r>
            <a:r>
              <a:rPr lang="en-US" dirty="0" err="1" smtClean="0"/>
              <a:t>određen</a:t>
            </a:r>
            <a:r>
              <a:rPr lang="en-US" dirty="0" smtClean="0"/>
              <a:t> </a:t>
            </a:r>
            <a:r>
              <a:rPr lang="en-US" dirty="0" err="1" smtClean="0"/>
              <a:t>programom</a:t>
            </a:r>
            <a:r>
              <a:rPr lang="en-US" dirty="0" smtClean="0"/>
              <a:t> </a:t>
            </a:r>
            <a:endParaRPr lang="sr-Latn-RS" dirty="0" smtClean="0"/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provera</a:t>
            </a:r>
            <a:r>
              <a:rPr lang="en-US" dirty="0" smtClean="0"/>
              <a:t> </a:t>
            </a:r>
            <a:r>
              <a:rPr lang="en-US" dirty="0" err="1" smtClean="0"/>
              <a:t>pina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pritisne</a:t>
            </a:r>
            <a:r>
              <a:rPr lang="en-US" dirty="0" smtClean="0"/>
              <a:t> </a:t>
            </a:r>
            <a:r>
              <a:rPr lang="en-US" dirty="0" err="1" smtClean="0"/>
              <a:t>nov</a:t>
            </a:r>
            <a:r>
              <a:rPr lang="en-US" dirty="0" smtClean="0"/>
              <a:t> taster </a:t>
            </a:r>
            <a:r>
              <a:rPr lang="en-US" dirty="0" smtClean="0"/>
              <a:t>POTVRDI</a:t>
            </a:r>
            <a:endParaRPr lang="sr-Latn-RS" dirty="0" smtClean="0"/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sr-Latn-RS" dirty="0" smtClean="0"/>
              <a:t>veća veličina tastera</a:t>
            </a:r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en-US" dirty="0" err="1" smtClean="0"/>
              <a:t>pozadinsko</a:t>
            </a:r>
            <a:r>
              <a:rPr lang="en-US" dirty="0" smtClean="0"/>
              <a:t> </a:t>
            </a:r>
            <a:r>
              <a:rPr lang="en-US" dirty="0" err="1" smtClean="0"/>
              <a:t>osvetljenje</a:t>
            </a:r>
            <a:r>
              <a:rPr lang="en-US" dirty="0" smtClean="0"/>
              <a:t> </a:t>
            </a:r>
            <a:endParaRPr lang="sr-Latn-RS" dirty="0" smtClean="0"/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en-US" dirty="0" err="1" smtClean="0"/>
              <a:t>vraćanje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u </a:t>
            </a:r>
            <a:r>
              <a:rPr lang="en-US" dirty="0" err="1" smtClean="0"/>
              <a:t>početno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 </a:t>
            </a:r>
            <a:r>
              <a:rPr lang="en-US" dirty="0" err="1" smtClean="0"/>
              <a:t>umesto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se </a:t>
            </a:r>
            <a:r>
              <a:rPr lang="en-US" dirty="0" err="1" smtClean="0"/>
              <a:t>omogućuje</a:t>
            </a:r>
            <a:r>
              <a:rPr lang="en-US" dirty="0" smtClean="0"/>
              <a:t> </a:t>
            </a:r>
            <a:r>
              <a:rPr lang="en-US" dirty="0" err="1" smtClean="0"/>
              <a:t>ponovno</a:t>
            </a:r>
            <a:r>
              <a:rPr lang="en-US" dirty="0" smtClean="0"/>
              <a:t> </a:t>
            </a:r>
            <a:r>
              <a:rPr lang="en-US" dirty="0" err="1" smtClean="0"/>
              <a:t>unošenje</a:t>
            </a:r>
            <a:r>
              <a:rPr lang="en-US" dirty="0" smtClean="0"/>
              <a:t> </a:t>
            </a:r>
            <a:r>
              <a:rPr lang="en-US" dirty="0" err="1" smtClean="0"/>
              <a:t>pina</a:t>
            </a:r>
            <a:r>
              <a:rPr lang="sr-Latn-RS" dirty="0" smtClean="0"/>
              <a:t> pri pogrešnom pinu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en-US" dirty="0" err="1" smtClean="0"/>
              <a:t>frekvencija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smtClean="0"/>
              <a:t>je </a:t>
            </a:r>
            <a:r>
              <a:rPr lang="en-US" dirty="0" smtClean="0"/>
              <a:t>3.33MHz</a:t>
            </a:r>
            <a:endParaRPr lang="sr-Latn-RS" dirty="0" smtClean="0"/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en-US" dirty="0" smtClean="0"/>
              <a:t>problem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serijskom</a:t>
            </a:r>
            <a:r>
              <a:rPr lang="en-US" dirty="0" smtClean="0"/>
              <a:t> </a:t>
            </a:r>
            <a:r>
              <a:rPr lang="en-US" dirty="0" err="1" smtClean="0"/>
              <a:t>komunikacijom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pic="http://schemas.openxmlformats.org/drawingml/2006/picture" xmlns:lc="http://schemas.openxmlformats.org/drawingml/2006/lockedCanvas" val="0"/>
              </a:ext>
            </a:extLst>
          </a:blip>
          <a:srcRect l="32595" t="43737" r="28573" b="33226"/>
          <a:stretch>
            <a:fillRect/>
          </a:stretch>
        </p:blipFill>
        <p:spPr bwMode="auto">
          <a:xfrm>
            <a:off x="6019800" y="5257800"/>
            <a:ext cx="1477689" cy="644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295400"/>
            <a:ext cx="7162800" cy="384016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smtClean="0"/>
              <a:t>Hvala na pažnji!</a:t>
            </a:r>
            <a:endParaRPr lang="en-US" sz="4800" dirty="0"/>
          </a:p>
        </p:txBody>
      </p:sp>
      <p:sp>
        <p:nvSpPr>
          <p:cNvPr id="3" name="Smiley Face 2"/>
          <p:cNvSpPr/>
          <p:nvPr/>
        </p:nvSpPr>
        <p:spPr>
          <a:xfrm>
            <a:off x="3886200" y="3352800"/>
            <a:ext cx="1295400" cy="1219200"/>
          </a:xfrm>
          <a:prstGeom prst="smileyFace">
            <a:avLst>
              <a:gd name="adj" fmla="val 465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sr-Latn-RS" dirty="0" smtClean="0"/>
              <a:t>Ideja projekta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676400"/>
            <a:ext cx="35052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r-Latn-RS" dirty="0" smtClean="0"/>
              <a:t> </a:t>
            </a:r>
            <a:r>
              <a:rPr lang="sr-Latn-RS" b="1" dirty="0" smtClean="0"/>
              <a:t>Bankomat</a:t>
            </a:r>
            <a:r>
              <a:rPr lang="sr-Latn-RS" dirty="0" smtClean="0"/>
              <a:t> – </a:t>
            </a:r>
            <a:r>
              <a:rPr lang="en-US" dirty="0" err="1" smtClean="0"/>
              <a:t>mašin</a:t>
            </a:r>
            <a:r>
              <a:rPr lang="sr-Latn-RS" dirty="0" smtClean="0"/>
              <a:t>a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uvid</a:t>
            </a:r>
            <a:r>
              <a:rPr lang="en-US" dirty="0" smtClean="0"/>
              <a:t> u </a:t>
            </a:r>
            <a:r>
              <a:rPr lang="en-US" dirty="0" err="1" smtClean="0"/>
              <a:t>stanje</a:t>
            </a:r>
            <a:r>
              <a:rPr lang="en-US" dirty="0" smtClean="0"/>
              <a:t> </a:t>
            </a:r>
            <a:r>
              <a:rPr lang="en-US" dirty="0" err="1" smtClean="0"/>
              <a:t>tekućeg</a:t>
            </a:r>
            <a:r>
              <a:rPr lang="en-US" dirty="0" smtClean="0"/>
              <a:t> </a:t>
            </a:r>
            <a:r>
              <a:rPr lang="en-US" dirty="0" err="1" smtClean="0"/>
              <a:t>računa</a:t>
            </a:r>
            <a:r>
              <a:rPr lang="en-US" dirty="0" smtClean="0"/>
              <a:t> u </a:t>
            </a:r>
            <a:r>
              <a:rPr lang="en-US" dirty="0" err="1" smtClean="0"/>
              <a:t>određenoj</a:t>
            </a:r>
            <a:r>
              <a:rPr lang="en-US" dirty="0" smtClean="0"/>
              <a:t> </a:t>
            </a:r>
            <a:r>
              <a:rPr lang="en-US" dirty="0" err="1" smtClean="0"/>
              <a:t>banci</a:t>
            </a:r>
            <a:r>
              <a:rPr lang="en-US" dirty="0" smtClean="0"/>
              <a:t>,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uplatu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isplatu</a:t>
            </a:r>
            <a:r>
              <a:rPr lang="en-US" dirty="0" smtClean="0"/>
              <a:t> </a:t>
            </a:r>
            <a:r>
              <a:rPr lang="en-US" dirty="0" err="1" smtClean="0"/>
              <a:t>gotovine</a:t>
            </a:r>
            <a:endParaRPr lang="sr-Latn-RS" dirty="0" smtClean="0"/>
          </a:p>
          <a:p>
            <a:pPr>
              <a:buFont typeface="Wingdings" pitchFamily="2" charset="2"/>
              <a:buChar char="Ø"/>
            </a:pPr>
            <a:endParaRPr lang="sr-Latn-R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sr-Latn-RS" dirty="0" smtClean="0"/>
              <a:t> </a:t>
            </a:r>
            <a:r>
              <a:rPr lang="sr-Latn-RS" b="1" dirty="0" smtClean="0"/>
              <a:t>Prednosti</a:t>
            </a:r>
            <a:r>
              <a:rPr lang="sr-Latn-RS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gužve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šalterima</a:t>
            </a:r>
            <a:endParaRPr lang="sr-Latn-RS" dirty="0" smtClean="0"/>
          </a:p>
          <a:p>
            <a:pPr lvl="1">
              <a:buFont typeface="Wingdings" pitchFamily="2" charset="2"/>
              <a:buChar char="ü"/>
            </a:pPr>
            <a:r>
              <a:rPr lang="sr-Latn-RS" dirty="0" smtClean="0"/>
              <a:t>u</a:t>
            </a:r>
            <a:r>
              <a:rPr lang="sr-Latn-RS" dirty="0" smtClean="0"/>
              <a:t>šteda </a:t>
            </a:r>
            <a:r>
              <a:rPr lang="en-US" dirty="0" err="1" smtClean="0"/>
              <a:t>vreme</a:t>
            </a:r>
            <a:r>
              <a:rPr lang="sr-Latn-RS" dirty="0" smtClean="0"/>
              <a:t>na </a:t>
            </a:r>
            <a:r>
              <a:rPr lang="en-US" dirty="0" err="1" smtClean="0"/>
              <a:t>klijenata</a:t>
            </a:r>
            <a:r>
              <a:rPr lang="en-US" dirty="0" smtClean="0"/>
              <a:t>, </a:t>
            </a:r>
            <a:r>
              <a:rPr lang="en-US" dirty="0" err="1" smtClean="0"/>
              <a:t>dostupnost</a:t>
            </a:r>
            <a:r>
              <a:rPr lang="en-US" dirty="0" smtClean="0"/>
              <a:t> </a:t>
            </a:r>
            <a:r>
              <a:rPr lang="en-US" dirty="0" err="1" smtClean="0"/>
              <a:t>usluge</a:t>
            </a:r>
            <a:r>
              <a:rPr lang="en-US" dirty="0" smtClean="0"/>
              <a:t> 24 </a:t>
            </a:r>
            <a:r>
              <a:rPr lang="en-US" dirty="0" err="1" smtClean="0"/>
              <a:t>sata</a:t>
            </a:r>
            <a:r>
              <a:rPr lang="en-US" dirty="0" smtClean="0"/>
              <a:t> </a:t>
            </a:r>
            <a:r>
              <a:rPr lang="en-US" dirty="0" err="1" smtClean="0"/>
              <a:t>dnevno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 </a:t>
            </a:r>
            <a:endParaRPr lang="sr-Latn-RS" dirty="0" smtClean="0"/>
          </a:p>
          <a:p>
            <a:pPr lvl="1">
              <a:buFont typeface="Wingdings" pitchFamily="2" charset="2"/>
              <a:buChar char="ü"/>
            </a:pPr>
            <a:r>
              <a:rPr lang="sr-Latn-RS" dirty="0" smtClean="0"/>
              <a:t>jednostavnost  korišćenja</a:t>
            </a:r>
          </a:p>
          <a:p>
            <a:pPr lvl="1">
              <a:buFont typeface="Wingdings" pitchFamily="2" charset="2"/>
              <a:buChar char="ü"/>
            </a:pPr>
            <a:r>
              <a:rPr lang="sr-Latn-RS" dirty="0" smtClean="0"/>
              <a:t>s</a:t>
            </a:r>
            <a:r>
              <a:rPr lang="sr-Latn-RS" dirty="0" smtClean="0"/>
              <a:t>manjenje </a:t>
            </a:r>
            <a:r>
              <a:rPr lang="en-US" dirty="0" err="1" smtClean="0"/>
              <a:t>troškov</a:t>
            </a:r>
            <a:r>
              <a:rPr lang="sr-Latn-RS" dirty="0" smtClean="0"/>
              <a:t>a </a:t>
            </a:r>
            <a:r>
              <a:rPr lang="en-US" dirty="0" err="1" smtClean="0"/>
              <a:t>poslovanja</a:t>
            </a:r>
            <a:r>
              <a:rPr lang="en-US" dirty="0" smtClean="0"/>
              <a:t> </a:t>
            </a:r>
            <a:r>
              <a:rPr lang="en-US" dirty="0" err="1" smtClean="0"/>
              <a:t>banke</a:t>
            </a:r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1026" name="Picture 2" descr="Photos at UniCredit Bank (Now Closed) - Nové Mesto - Bratislava,  Bratislavský kraj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828800"/>
            <a:ext cx="35052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sr-Latn-RS" dirty="0" smtClean="0"/>
              <a:t>Razvojni sistem i korišćene periferije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676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 smtClean="0"/>
          </a:p>
          <a:p>
            <a:endParaRPr lang="en-US" dirty="0"/>
          </a:p>
        </p:txBody>
      </p:sp>
      <p:pic>
        <p:nvPicPr>
          <p:cNvPr id="7" name="Picture 6" descr="easypic_v7_boar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819400"/>
            <a:ext cx="3638550" cy="2452783"/>
          </a:xfrm>
          <a:prstGeom prst="rect">
            <a:avLst/>
          </a:prstGeom>
        </p:spPr>
      </p:pic>
      <p:pic>
        <p:nvPicPr>
          <p:cNvPr id="8" name="Picture 7" descr="glcd-128x64-with-touchpanel-thickbox_default-1.jpg"/>
          <p:cNvPicPr/>
          <p:nvPr/>
        </p:nvPicPr>
        <p:blipFill>
          <a:blip r:embed="rId3" cstate="print"/>
          <a:srcRect t="12531" b="10565"/>
          <a:stretch>
            <a:fillRect/>
          </a:stretch>
        </p:blipFill>
        <p:spPr>
          <a:xfrm>
            <a:off x="457200" y="4419600"/>
            <a:ext cx="1953895" cy="1404257"/>
          </a:xfrm>
          <a:prstGeom prst="rect">
            <a:avLst/>
          </a:prstGeom>
        </p:spPr>
      </p:pic>
      <p:pic>
        <p:nvPicPr>
          <p:cNvPr id="9" name="Picture 8" descr="pir-sensor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6172200" y="4038600"/>
            <a:ext cx="1753961" cy="125185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1600200"/>
            <a:ext cx="838199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ower Pro SG90 RC Mini Servo Motor - for Raspberry Pi | Samm Market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1219200"/>
            <a:ext cx="2002972" cy="200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lcohol Sensor Module - MQ3 [4753] : Sunrom Electronics"/>
          <p:cNvPicPr/>
          <p:nvPr/>
        </p:nvPicPr>
        <p:blipFill>
          <a:blip r:embed="rId7" cstate="print"/>
          <a:srcRect l="12534" t="50120" r="23089" b="-31"/>
          <a:stretch>
            <a:fillRect/>
          </a:stretch>
        </p:blipFill>
        <p:spPr bwMode="auto">
          <a:xfrm>
            <a:off x="3352800" y="5410200"/>
            <a:ext cx="2058760" cy="116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Fotootpornik 4k/200k ,4x5x2mm - OFOVT43N1"/>
          <p:cNvPicPr/>
          <p:nvPr/>
        </p:nvPicPr>
        <p:blipFill>
          <a:blip r:embed="rId8"/>
          <a:srcRect l="8323" t="28144" r="14161" b="11377"/>
          <a:stretch>
            <a:fillRect/>
          </a:stretch>
        </p:blipFill>
        <p:spPr bwMode="auto">
          <a:xfrm rot="14376628">
            <a:off x="1072439" y="1952082"/>
            <a:ext cx="1526721" cy="124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838200" y="3352800"/>
            <a:ext cx="1524000" cy="323165"/>
          </a:xfrm>
          <a:prstGeom prst="rect">
            <a:avLst/>
          </a:prstGeom>
          <a:gradFill flip="none" rotWithShape="1">
            <a:gsLst>
              <a:gs pos="0">
                <a:srgbClr val="33CC33">
                  <a:tint val="66000"/>
                  <a:satMod val="160000"/>
                </a:srgbClr>
              </a:gs>
              <a:gs pos="50000">
                <a:srgbClr val="33CC33">
                  <a:tint val="44500"/>
                  <a:satMod val="160000"/>
                </a:srgbClr>
              </a:gs>
              <a:gs pos="100000">
                <a:srgbClr val="33CC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25000" dir="5400000" rotWithShape="0">
              <a:srgbClr val="000000">
                <a:alpha val="40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1500" dirty="0" smtClean="0"/>
              <a:t>fotootpornik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5943600"/>
            <a:ext cx="1676400" cy="553998"/>
          </a:xfrm>
          <a:prstGeom prst="rect">
            <a:avLst/>
          </a:prstGeom>
          <a:gradFill flip="none" rotWithShape="1">
            <a:gsLst>
              <a:gs pos="0">
                <a:srgbClr val="33CC33">
                  <a:tint val="66000"/>
                  <a:satMod val="160000"/>
                </a:srgbClr>
              </a:gs>
              <a:gs pos="50000">
                <a:srgbClr val="33CC33">
                  <a:tint val="44500"/>
                  <a:satMod val="160000"/>
                </a:srgbClr>
              </a:gs>
              <a:gs pos="100000">
                <a:srgbClr val="33CC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25000" dir="5400000" rotWithShape="0">
              <a:srgbClr val="000000">
                <a:alpha val="40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1500" dirty="0" smtClean="0"/>
              <a:t>GLCD sa touch panel-om</a:t>
            </a:r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1828800"/>
            <a:ext cx="914400" cy="553998"/>
          </a:xfrm>
          <a:prstGeom prst="rect">
            <a:avLst/>
          </a:prstGeom>
          <a:gradFill flip="none" rotWithShape="1">
            <a:gsLst>
              <a:gs pos="0">
                <a:srgbClr val="33CC33">
                  <a:tint val="66000"/>
                  <a:satMod val="160000"/>
                </a:srgbClr>
              </a:gs>
              <a:gs pos="50000">
                <a:srgbClr val="33CC33">
                  <a:tint val="44500"/>
                  <a:satMod val="160000"/>
                </a:srgbClr>
              </a:gs>
              <a:gs pos="100000">
                <a:srgbClr val="33CC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25000" dir="5400000" rotWithShape="0">
              <a:srgbClr val="000000">
                <a:alpha val="40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1500" dirty="0" smtClean="0"/>
              <a:t>p</a:t>
            </a:r>
            <a:r>
              <a:rPr lang="sr-Latn-RS" sz="1500" dirty="0" smtClean="0"/>
              <a:t>iezo </a:t>
            </a:r>
          </a:p>
          <a:p>
            <a:pPr algn="ctr"/>
            <a:r>
              <a:rPr lang="sr-Latn-RS" sz="1500" dirty="0" smtClean="0"/>
              <a:t>buzzer</a:t>
            </a:r>
            <a:endParaRPr 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2057400"/>
            <a:ext cx="1524000" cy="784830"/>
          </a:xfrm>
          <a:prstGeom prst="rect">
            <a:avLst/>
          </a:prstGeom>
          <a:gradFill flip="none" rotWithShape="1">
            <a:gsLst>
              <a:gs pos="0">
                <a:srgbClr val="33CC33">
                  <a:tint val="66000"/>
                  <a:satMod val="160000"/>
                </a:srgbClr>
              </a:gs>
              <a:gs pos="50000">
                <a:srgbClr val="33CC33">
                  <a:tint val="44500"/>
                  <a:satMod val="160000"/>
                </a:srgbClr>
              </a:gs>
              <a:gs pos="100000">
                <a:srgbClr val="33CC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25000" dir="5400000" rotWithShape="0">
              <a:srgbClr val="000000">
                <a:alpha val="40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1500" dirty="0" smtClean="0"/>
              <a:t>EasyPIC v7</a:t>
            </a:r>
          </a:p>
          <a:p>
            <a:pPr algn="ctr"/>
            <a:r>
              <a:rPr lang="sr-Latn-RS" sz="1500" dirty="0" smtClean="0"/>
              <a:t>+</a:t>
            </a:r>
          </a:p>
          <a:p>
            <a:pPr algn="ctr"/>
            <a:r>
              <a:rPr lang="sr-Latn-RS" sz="1500" dirty="0" smtClean="0"/>
              <a:t>dsPIC30F4013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3048000"/>
            <a:ext cx="1143000" cy="784830"/>
          </a:xfrm>
          <a:prstGeom prst="rect">
            <a:avLst/>
          </a:prstGeom>
          <a:gradFill flip="none" rotWithShape="1">
            <a:gsLst>
              <a:gs pos="0">
                <a:srgbClr val="33CC33">
                  <a:tint val="66000"/>
                  <a:satMod val="160000"/>
                </a:srgbClr>
              </a:gs>
              <a:gs pos="50000">
                <a:srgbClr val="33CC33">
                  <a:tint val="44500"/>
                  <a:satMod val="160000"/>
                </a:srgbClr>
              </a:gs>
              <a:gs pos="100000">
                <a:srgbClr val="33CC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25000" dir="5400000" rotWithShape="0">
              <a:srgbClr val="000000">
                <a:alpha val="40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1500" dirty="0" smtClean="0"/>
              <a:t>servo motor SG90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7391400" y="5029200"/>
            <a:ext cx="1219200" cy="553998"/>
          </a:xfrm>
          <a:prstGeom prst="rect">
            <a:avLst/>
          </a:prstGeom>
          <a:gradFill flip="none" rotWithShape="1">
            <a:gsLst>
              <a:gs pos="0">
                <a:srgbClr val="33CC33">
                  <a:tint val="66000"/>
                  <a:satMod val="160000"/>
                </a:srgbClr>
              </a:gs>
              <a:gs pos="50000">
                <a:srgbClr val="33CC33">
                  <a:tint val="44500"/>
                  <a:satMod val="160000"/>
                </a:srgbClr>
              </a:gs>
              <a:gs pos="100000">
                <a:srgbClr val="33CC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25000" dir="5400000" rotWithShape="0">
              <a:srgbClr val="000000">
                <a:alpha val="40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1500" dirty="0" smtClean="0"/>
              <a:t>PIR senzor </a:t>
            </a:r>
          </a:p>
          <a:p>
            <a:pPr algn="ctr"/>
            <a:r>
              <a:rPr lang="sr-Latn-RS" sz="1500" dirty="0" smtClean="0"/>
              <a:t>HC-SR501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5791200"/>
            <a:ext cx="990600" cy="553998"/>
          </a:xfrm>
          <a:prstGeom prst="rect">
            <a:avLst/>
          </a:prstGeom>
          <a:gradFill flip="none" rotWithShape="1">
            <a:gsLst>
              <a:gs pos="0">
                <a:srgbClr val="33CC33">
                  <a:tint val="66000"/>
                  <a:satMod val="160000"/>
                </a:srgbClr>
              </a:gs>
              <a:gs pos="50000">
                <a:srgbClr val="33CC33">
                  <a:tint val="44500"/>
                  <a:satMod val="160000"/>
                </a:srgbClr>
              </a:gs>
              <a:gs pos="100000">
                <a:srgbClr val="33CC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25000" dir="5400000" rotWithShape="0">
              <a:srgbClr val="000000">
                <a:alpha val="40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Latn-RS" sz="1500" dirty="0" smtClean="0"/>
              <a:t>MQ3 </a:t>
            </a:r>
          </a:p>
          <a:p>
            <a:pPr algn="ctr"/>
            <a:r>
              <a:rPr lang="sr-Latn-RS" sz="1500" dirty="0" smtClean="0"/>
              <a:t>senzor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sr-Latn-RS" dirty="0" smtClean="0"/>
              <a:t>Način funkcionisanja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981200"/>
            <a:ext cx="342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r-Latn-RS" dirty="0" smtClean="0"/>
              <a:t> </a:t>
            </a:r>
            <a:r>
              <a:rPr lang="en-US" dirty="0" err="1" smtClean="0"/>
              <a:t>poruka</a:t>
            </a:r>
            <a:r>
              <a:rPr lang="en-US" dirty="0" smtClean="0"/>
              <a:t> </a:t>
            </a:r>
            <a:r>
              <a:rPr lang="en-US" dirty="0" err="1" smtClean="0"/>
              <a:t>dobrodošlice</a:t>
            </a:r>
            <a:r>
              <a:rPr lang="en-US" dirty="0" smtClean="0"/>
              <a:t> </a:t>
            </a:r>
            <a:r>
              <a:rPr lang="en-US" dirty="0" err="1" smtClean="0"/>
              <a:t>klijentu</a:t>
            </a:r>
            <a:r>
              <a:rPr lang="sr-Latn-RS" dirty="0" smtClean="0"/>
              <a:t> na displeju koja je različita u zavisnosti da li je dan ili noć</a:t>
            </a:r>
          </a:p>
          <a:p>
            <a:endParaRPr lang="sr-Latn-R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sr-Latn-RS" dirty="0" smtClean="0"/>
              <a:t>detekcija prisustva klijenta, unos i provera tačnosti pina</a:t>
            </a:r>
          </a:p>
          <a:p>
            <a:pPr>
              <a:buFont typeface="Wingdings" pitchFamily="2" charset="2"/>
              <a:buChar char="Ø"/>
            </a:pPr>
            <a:endParaRPr lang="sr-Latn-RS" dirty="0" smtClean="0"/>
          </a:p>
          <a:p>
            <a:pPr>
              <a:buFont typeface="Wingdings" pitchFamily="2" charset="2"/>
              <a:buChar char="Ø"/>
            </a:pPr>
            <a:r>
              <a:rPr lang="sr-Latn-RS" dirty="0" smtClean="0"/>
              <a:t> </a:t>
            </a:r>
            <a:r>
              <a:rPr lang="sr-Latn-RS" dirty="0" smtClean="0"/>
              <a:t>provera da li je korisnik u pijanom stanju</a:t>
            </a:r>
          </a:p>
          <a:p>
            <a:endParaRPr lang="sr-Latn-RS" dirty="0" smtClean="0"/>
          </a:p>
          <a:p>
            <a:pPr>
              <a:buFont typeface="Wingdings" pitchFamily="2" charset="2"/>
              <a:buChar char="Ø"/>
            </a:pPr>
            <a:r>
              <a:rPr lang="sr-Latn-RS" dirty="0" smtClean="0"/>
              <a:t> </a:t>
            </a:r>
            <a:r>
              <a:rPr lang="sr-Latn-RS" dirty="0" smtClean="0"/>
              <a:t>mogućnost izbora uplate i isplate novca putem računara</a:t>
            </a:r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8" name="Picture 7" descr="fsm5.png"/>
          <p:cNvPicPr/>
          <p:nvPr/>
        </p:nvPicPr>
        <p:blipFill>
          <a:blip r:embed="rId2"/>
          <a:srcRect t="5345"/>
          <a:stretch>
            <a:fillRect/>
          </a:stretch>
        </p:blipFill>
        <p:spPr>
          <a:xfrm>
            <a:off x="4343400" y="1676400"/>
            <a:ext cx="4084864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2971800"/>
            <a:ext cx="3429000" cy="1143000"/>
          </a:xfrm>
        </p:spPr>
        <p:txBody>
          <a:bodyPr/>
          <a:lstStyle/>
          <a:p>
            <a:pPr algn="ctr"/>
            <a:r>
              <a:rPr lang="sr-Latn-RS" dirty="0" smtClean="0"/>
              <a:t>Algoritam </a:t>
            </a:r>
            <a:br>
              <a:rPr lang="sr-Latn-RS" dirty="0" smtClean="0"/>
            </a:br>
            <a:r>
              <a:rPr lang="sr-Latn-RS" dirty="0" smtClean="0"/>
              <a:t>rada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86400" y="44196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lgoritam(3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2400"/>
            <a:ext cx="3833223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sr-Latn-RS" dirty="0" smtClean="0"/>
              <a:t>Posebne funkcije u programu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292798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981200"/>
            <a:ext cx="47148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sr-Latn-RS" dirty="0" smtClean="0"/>
              <a:t>Posebne funkcije u programu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346911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fs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28800"/>
            <a:ext cx="5441602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sr-Latn-RS" dirty="0" smtClean="0"/>
              <a:t>Posebne funkcije u programu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378144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fs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28800"/>
            <a:ext cx="5441602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pPr algn="ctr"/>
            <a:r>
              <a:rPr lang="sr-Latn-RS" dirty="0" smtClean="0"/>
              <a:t>Posebne funkcije u programu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295400"/>
            <a:ext cx="800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f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52600"/>
            <a:ext cx="5441602" cy="4038600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28800"/>
            <a:ext cx="365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</TotalTime>
  <Words>277</Words>
  <Application>Microsoft Office PowerPoint</Application>
  <PresentationFormat>On-screen Show (4:3)</PresentationFormat>
  <Paragraphs>76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Bankomat realizovan uz pomoć EasyPIC v7 sistema i mikrokontrolera dsPIC30F4013</vt:lpstr>
      <vt:lpstr>Ideja projekta</vt:lpstr>
      <vt:lpstr>Razvojni sistem i korišćene periferije</vt:lpstr>
      <vt:lpstr>Način funkcionisanja</vt:lpstr>
      <vt:lpstr>Algoritam  rada</vt:lpstr>
      <vt:lpstr>Posebne funkcije u programu</vt:lpstr>
      <vt:lpstr>Posebne funkcije u programu</vt:lpstr>
      <vt:lpstr>Posebne funkcije u programu</vt:lpstr>
      <vt:lpstr>Posebne funkcije u programu</vt:lpstr>
      <vt:lpstr>Servo motor SG90</vt:lpstr>
      <vt:lpstr>Servo motor SG90</vt:lpstr>
      <vt:lpstr>Zaključak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Bankomat realizovan uz pomoć EasyPIC v7 sistema i mikrokontrolera dsPIC30F4013</dc:title>
  <dc:creator>Kosana</dc:creator>
  <cp:lastModifiedBy>kosana</cp:lastModifiedBy>
  <cp:revision>13</cp:revision>
  <dcterms:created xsi:type="dcterms:W3CDTF">2006-08-16T00:00:00Z</dcterms:created>
  <dcterms:modified xsi:type="dcterms:W3CDTF">2023-02-01T02:42:50Z</dcterms:modified>
</cp:coreProperties>
</file>