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2" r:id="rId16"/>
    <p:sldId id="273" r:id="rId17"/>
    <p:sldId id="275" r:id="rId18"/>
    <p:sldId id="319" r:id="rId19"/>
    <p:sldId id="279" r:id="rId20"/>
    <p:sldId id="280" r:id="rId21"/>
    <p:sldId id="282" r:id="rId22"/>
    <p:sldId id="320" r:id="rId23"/>
    <p:sldId id="286" r:id="rId24"/>
    <p:sldId id="288" r:id="rId25"/>
    <p:sldId id="289" r:id="rId26"/>
    <p:sldId id="290" r:id="rId27"/>
    <p:sldId id="291" r:id="rId28"/>
    <p:sldId id="292" r:id="rId29"/>
    <p:sldId id="294" r:id="rId30"/>
    <p:sldId id="295" r:id="rId31"/>
    <p:sldId id="296" r:id="rId32"/>
    <p:sldId id="298" r:id="rId33"/>
    <p:sldId id="300" r:id="rId34"/>
    <p:sldId id="301" r:id="rId35"/>
    <p:sldId id="302" r:id="rId36"/>
    <p:sldId id="303" r:id="rId37"/>
    <p:sldId id="304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974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C351B-278B-4110-80EE-A9576F7DBD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85FE3-79BB-4C67-AF91-15685BDB0B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401A8-A625-48FE-A31C-E02FD128E9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8B83E-91A4-4D43-B57E-6F32BDC049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master_m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62200" y="3429000"/>
            <a:ext cx="6400800" cy="14478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371600"/>
            <a:ext cx="7620000" cy="20574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D5D56C-8EFF-441E-9993-1B2F1B1E1B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FB13D-8840-4991-8E6A-12B8FE4355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DAFD2-9A50-4A92-8198-859BFB9B67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CF6F3-B7DF-472E-BD81-08D92BC1C5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611AD-DA8D-46C6-8ED5-DBFF61E78E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6F17B-DEFE-4B8F-BFF5-BEE8A5F3A9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A350D-26D5-480F-A691-A6F621FBA5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4CC0C-45C2-4778-8683-2C7DAA48BD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5E65-1F20-4661-BE22-B12D50EC29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7A63-532E-48E1-A0C2-1FF0D72E60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05D1A-1CB6-4191-B4F3-D28000C65D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228600"/>
            <a:ext cx="1600200" cy="5867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438400" y="228600"/>
            <a:ext cx="46482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2D28F-8A38-4E0B-B516-8815E64868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35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36" name="Oval 5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313" y="187"/>
              <a:ext cx="4298" cy="3372"/>
              <a:chOff x="0" y="0"/>
              <a:chExt cx="5533" cy="4341"/>
            </a:xfrm>
          </p:grpSpPr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3" name="Group 8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33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5"/>
                    <a:ext cx="2920" cy="215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34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80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34" name="Group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5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31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32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2" y="3149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36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29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20"/>
                      <a:ext cx="1814" cy="3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30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2" y="2806"/>
                      <a:ext cx="975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37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27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7" y="1832"/>
                      <a:ext cx="1735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28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3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25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26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6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39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23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24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69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0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21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90"/>
                      <a:ext cx="1404" cy="21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22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2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19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2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20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8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2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17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8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18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1"/>
                      <a:ext cx="92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3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15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4" cy="34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16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4" y="2984"/>
                      <a:ext cx="975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4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13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5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14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6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5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11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0" y="1814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12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6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09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10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3" y="1758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7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07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4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08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5"/>
                      <a:ext cx="754" cy="34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8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05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2" y="1306"/>
                      <a:ext cx="1232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06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9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03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3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04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90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0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01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6" y="1117"/>
                      <a:ext cx="1232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02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9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1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99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00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2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97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3" y="959"/>
                      <a:ext cx="110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98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1"/>
                      <a:ext cx="591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3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95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1" y="925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96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5"/>
                      <a:ext cx="570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4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93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3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94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6" y="672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5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91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2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92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2" y="445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sp>
                <p:nvSpPr>
                  <p:cNvPr id="56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6" y="949"/>
                    <a:ext cx="1026" cy="14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57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8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5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89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0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90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0" y="181"/>
                      <a:ext cx="570" cy="2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9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87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2" y="914"/>
                      <a:ext cx="1155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88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29" y="262"/>
                      <a:ext cx="621" cy="42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0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85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6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86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49" y="220"/>
                      <a:ext cx="512" cy="13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1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83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1" y="2475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84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6" y="3511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2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81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8" y="2578"/>
                      <a:ext cx="159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82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3" y="3635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3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79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0" y="2694"/>
                      <a:ext cx="1711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80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2" y="3898"/>
                      <a:ext cx="918" cy="472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4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77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7" y="2423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78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1" y="3435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5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75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5" y="2542"/>
                      <a:ext cx="1649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76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4" cy="46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6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73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8" y="2661"/>
                      <a:ext cx="1600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74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2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7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71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3"/>
                      <a:ext cx="147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72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8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69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0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70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</p:grpSp>
          </p:grpSp>
          <p:grpSp>
            <p:nvGrpSpPr>
              <p:cNvPr id="23" name="Group 110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24" name="Group 111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26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6" y="456"/>
                    <a:ext cx="2567" cy="2047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27" name="Arc 113"/>
                  <p:cNvSpPr>
                    <a:spLocks/>
                  </p:cNvSpPr>
                  <p:nvPr/>
                </p:nvSpPr>
                <p:spPr bwMode="hidden">
                  <a:xfrm flipH="1">
                    <a:off x="387" y="1601"/>
                    <a:ext cx="2016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28" name="Arc 114"/>
                  <p:cNvSpPr>
                    <a:spLocks/>
                  </p:cNvSpPr>
                  <p:nvPr/>
                </p:nvSpPr>
                <p:spPr bwMode="hidden">
                  <a:xfrm>
                    <a:off x="3029" y="1181"/>
                    <a:ext cx="1426" cy="2380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29" name="Arc 115"/>
                  <p:cNvSpPr>
                    <a:spLocks/>
                  </p:cNvSpPr>
                  <p:nvPr/>
                </p:nvSpPr>
                <p:spPr bwMode="hidden">
                  <a:xfrm flipH="1">
                    <a:off x="73" y="812"/>
                    <a:ext cx="2540" cy="2380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30" name="Arc 116"/>
                  <p:cNvSpPr>
                    <a:spLocks/>
                  </p:cNvSpPr>
                  <p:nvPr/>
                </p:nvSpPr>
                <p:spPr bwMode="hidden">
                  <a:xfrm flipH="1">
                    <a:off x="789" y="313"/>
                    <a:ext cx="1850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31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5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32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800" y="438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sp>
              <p:nvSpPr>
                <p:cNvPr id="25" name="Freeform 119"/>
                <p:cNvSpPr>
                  <a:spLocks/>
                </p:cNvSpPr>
                <p:nvPr/>
              </p:nvSpPr>
              <p:spPr bwMode="hidden">
                <a:xfrm rot="20253369">
                  <a:off x="3280" y="1529"/>
                  <a:ext cx="442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</p:grpSp>
        <p:grpSp>
          <p:nvGrpSpPr>
            <p:cNvPr id="7" name="Group 120"/>
            <p:cNvGrpSpPr>
              <a:grpSpLocks/>
            </p:cNvGrpSpPr>
            <p:nvPr/>
          </p:nvGrpSpPr>
          <p:grpSpPr bwMode="auto">
            <a:xfrm>
              <a:off x="1476" y="449"/>
              <a:ext cx="4038" cy="2966"/>
              <a:chOff x="210" y="337"/>
              <a:chExt cx="5198" cy="3818"/>
            </a:xfrm>
          </p:grpSpPr>
          <p:sp>
            <p:nvSpPr>
              <p:cNvPr id="8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9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1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5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1" name="Arc 124"/>
              <p:cNvSpPr>
                <a:spLocks/>
              </p:cNvSpPr>
              <p:nvPr/>
            </p:nvSpPr>
            <p:spPr bwMode="hidden">
              <a:xfrm flipH="1">
                <a:off x="210" y="1169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2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3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" name="Freeform 127"/>
              <p:cNvSpPr>
                <a:spLocks/>
              </p:cNvSpPr>
              <p:nvPr/>
            </p:nvSpPr>
            <p:spPr bwMode="hidden">
              <a:xfrm>
                <a:off x="3301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5" name="Freeform 128"/>
              <p:cNvSpPr>
                <a:spLocks/>
              </p:cNvSpPr>
              <p:nvPr/>
            </p:nvSpPr>
            <p:spPr bwMode="hidden">
              <a:xfrm rot="19660755" flipV="1">
                <a:off x="2546" y="2149"/>
                <a:ext cx="442" cy="83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6" name="Freeform 129"/>
              <p:cNvSpPr>
                <a:spLocks/>
              </p:cNvSpPr>
              <p:nvPr/>
            </p:nvSpPr>
            <p:spPr bwMode="hidden">
              <a:xfrm flipH="1">
                <a:off x="489" y="2503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8" name="Freeform 131"/>
              <p:cNvSpPr>
                <a:spLocks/>
              </p:cNvSpPr>
              <p:nvPr/>
            </p:nvSpPr>
            <p:spPr bwMode="hidden">
              <a:xfrm>
                <a:off x="4401" y="2279"/>
                <a:ext cx="1007" cy="160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9" name="Freeform 132"/>
              <p:cNvSpPr>
                <a:spLocks/>
              </p:cNvSpPr>
              <p:nvPr/>
            </p:nvSpPr>
            <p:spPr bwMode="hidden">
              <a:xfrm>
                <a:off x="3877" y="1470"/>
                <a:ext cx="1519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3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1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2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141447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41448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37" name="Rectangle 1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8" name="Rectangle 1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9" name="Rectangle 1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B433F9-A14C-4490-90FC-B088040687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BE172-9D81-445B-AD37-149E921238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CD70D-C764-462A-A503-E12789F180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5D9E8-F13E-4883-9AF0-875656550D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8EE9F-F195-41AA-A2A7-CE57E6B850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84CE-20A1-4C2F-A0D4-A0F01E59CF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D80C4-70FC-416E-B7A2-AD891C1CA8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752CB-CE7D-4596-BB5B-42FAED092D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96C94-E97B-45C5-BD0F-23A3A365FC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9AC8B-123C-4AE0-B04C-41B9730E13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C4891-DE17-4E8A-9956-062C05AEBC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16EFB-0336-4F1A-994A-DF3B985FB8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2FA65-AB72-4105-AF73-F34A87E481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FB426-69C2-4B7A-A333-7EE8E11BEF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009D2-FC6E-428F-9BAA-6D5BA679F2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CD473-78E9-44ED-BB04-E4D8589607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A42CD-DD6D-4A40-9A83-6180F2AFC0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3C236-CFF7-471E-BC13-4326EE6B28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678925C-7132-4081-87A8-E1597E67F5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0"/>
            <a:ext cx="2667000" cy="6858000"/>
            <a:chOff x="0" y="0"/>
            <a:chExt cx="1680" cy="4320"/>
          </a:xfrm>
        </p:grpSpPr>
        <p:sp>
          <p:nvSpPr>
            <p:cNvPr id="137219" name="Rectangle 3"/>
            <p:cNvSpPr>
              <a:spLocks noChangeArrowheads="1"/>
            </p:cNvSpPr>
            <p:nvPr/>
          </p:nvSpPr>
          <p:spPr bwMode="hidden">
            <a:xfrm>
              <a:off x="124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549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1800">
                <a:latin typeface="Arial" charset="0"/>
              </a:endParaRPr>
            </a:p>
          </p:txBody>
        </p:sp>
        <p:pic>
          <p:nvPicPr>
            <p:cNvPr id="20489" name="Picture 4" descr="slidemaster_med3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ltGray">
            <a:xfrm>
              <a:off x="0" y="0"/>
              <a:ext cx="1348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7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600200"/>
            <a:ext cx="6400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72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72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2872D625-19FF-460E-960C-C6C99B6719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21512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140292" name="Oval 4"/>
              <p:cNvSpPr>
                <a:spLocks noChangeArrowheads="1"/>
              </p:cNvSpPr>
              <p:nvPr/>
            </p:nvSpPr>
            <p:spPr bwMode="hidden">
              <a:xfrm>
                <a:off x="1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293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21513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140295" name="Oval 7"/>
              <p:cNvSpPr>
                <a:spLocks noChangeArrowheads="1"/>
              </p:cNvSpPr>
              <p:nvPr/>
            </p:nvSpPr>
            <p:spPr bwMode="hidden">
              <a:xfrm>
                <a:off x="-1" y="1"/>
                <a:ext cx="769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296" name="Oval 8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21514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140298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299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21515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21516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140302" name="Oval 14"/>
                <p:cNvSpPr>
                  <a:spLocks noChangeArrowheads="1"/>
                </p:cNvSpPr>
                <p:nvPr/>
              </p:nvSpPr>
              <p:spPr bwMode="hidden">
                <a:xfrm>
                  <a:off x="1266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40303" name="Oval 15"/>
                <p:cNvSpPr>
                  <a:spLocks noChangeArrowheads="1"/>
                </p:cNvSpPr>
                <p:nvPr/>
              </p:nvSpPr>
              <p:spPr bwMode="hidden">
                <a:xfrm>
                  <a:off x="2382" y="1602"/>
                  <a:ext cx="578" cy="40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grpSp>
            <p:nvGrpSpPr>
              <p:cNvPr id="21517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21540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140306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7" y="2235"/>
                    <a:ext cx="1720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07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48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41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140309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5" y="2019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10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2" y="2805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42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140312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6" y="1832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13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3" y="2420"/>
                    <a:ext cx="931" cy="47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43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140315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2" y="1634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16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4" y="2036"/>
                    <a:ext cx="900" cy="52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44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140318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7" y="1415"/>
                    <a:ext cx="154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19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1"/>
                    <a:ext cx="829" cy="4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45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140321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2" y="1286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22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7" y="1267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46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140324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6" y="1128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25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4" y="918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47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140327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5" y="2357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28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1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48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140330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31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6" y="2982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49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140333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10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34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3" y="2598"/>
                    <a:ext cx="931" cy="47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50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140336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2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37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2"/>
                    <a:ext cx="900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51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140339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89"/>
                    <a:ext cx="154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40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1" y="1757"/>
                    <a:ext cx="829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52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140342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3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43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4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53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140345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46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5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54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140348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1" y="1237"/>
                    <a:ext cx="1235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49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5" y="898"/>
                    <a:ext cx="662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55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140351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0" y="438"/>
                    <a:ext cx="484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52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0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56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140354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8" y="383"/>
                    <a:ext cx="490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55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3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57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140357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2" y="958"/>
                    <a:ext cx="1101" cy="21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58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5" y="231"/>
                    <a:ext cx="591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58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140360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2" y="924"/>
                    <a:ext cx="1059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61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20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59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140363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0" y="1022"/>
                    <a:ext cx="1232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64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3" y="673"/>
                    <a:ext cx="662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60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140366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2" y="946"/>
                    <a:ext cx="1233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67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1" y="444"/>
                    <a:ext cx="661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sp>
              <p:nvSpPr>
                <p:cNvPr id="140368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40369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1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21563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140371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2" y="936"/>
                    <a:ext cx="1061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72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69" cy="2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64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140374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3" y="915"/>
                    <a:ext cx="1154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75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1" y="262"/>
                    <a:ext cx="619" cy="42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65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140377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7" y="959"/>
                    <a:ext cx="954" cy="8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78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2"/>
                    <a:ext cx="511" cy="13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66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140380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09" y="2474"/>
                    <a:ext cx="172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81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09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67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140383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8" y="2577"/>
                    <a:ext cx="159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84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4" y="3635"/>
                    <a:ext cx="854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68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140386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38" y="2692"/>
                    <a:ext cx="1712" cy="30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87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0" y="3897"/>
                    <a:ext cx="917" cy="47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69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140389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7" y="2423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90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2" y="3435"/>
                    <a:ext cx="925" cy="49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70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140392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39"/>
                    <a:ext cx="1649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93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3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71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140395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59"/>
                    <a:ext cx="1600" cy="2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96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1" y="3744"/>
                    <a:ext cx="86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72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140398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8" y="2711"/>
                    <a:ext cx="1469" cy="2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399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7" y="3730"/>
                    <a:ext cx="78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21573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140401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2" y="2759"/>
                    <a:ext cx="1435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40402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50" y="3786"/>
                    <a:ext cx="770" cy="294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</p:grpSp>
          <p:sp>
            <p:nvSpPr>
              <p:cNvPr id="140403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04" name="Arc 116"/>
              <p:cNvSpPr>
                <a:spLocks/>
              </p:cNvSpPr>
              <p:nvPr/>
            </p:nvSpPr>
            <p:spPr bwMode="hidden">
              <a:xfrm flipH="1">
                <a:off x="3527" y="725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05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06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6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07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1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08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09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10" name="Arc 122"/>
              <p:cNvSpPr>
                <a:spLocks/>
              </p:cNvSpPr>
              <p:nvPr/>
            </p:nvSpPr>
            <p:spPr bwMode="hidden">
              <a:xfrm>
                <a:off x="4269" y="585"/>
                <a:ext cx="393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11" name="Arc 123"/>
              <p:cNvSpPr>
                <a:spLocks/>
              </p:cNvSpPr>
              <p:nvPr/>
            </p:nvSpPr>
            <p:spPr bwMode="hidden">
              <a:xfrm>
                <a:off x="4302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12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89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13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2" cy="32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14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15" name="Arc 127"/>
              <p:cNvSpPr>
                <a:spLocks/>
              </p:cNvSpPr>
              <p:nvPr/>
            </p:nvSpPr>
            <p:spPr bwMode="hidden">
              <a:xfrm flipH="1">
                <a:off x="3426" y="122"/>
                <a:ext cx="724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16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8" cy="90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17" name="Freeform 129"/>
              <p:cNvSpPr>
                <a:spLocks/>
              </p:cNvSpPr>
              <p:nvPr/>
            </p:nvSpPr>
            <p:spPr bwMode="hidden">
              <a:xfrm flipH="1">
                <a:off x="3307" y="981"/>
                <a:ext cx="426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18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19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20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21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4" cy="41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22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23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5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0424" name="Freeform 136"/>
              <p:cNvSpPr>
                <a:spLocks/>
              </p:cNvSpPr>
              <p:nvPr/>
            </p:nvSpPr>
            <p:spPr bwMode="hidden">
              <a:xfrm rot="1346631" flipH="1">
                <a:off x="3783" y="589"/>
                <a:ext cx="172" cy="33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21507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1508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40427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0428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0429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44719AE1-5EE3-45F4-9354-C6BB65A908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0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627313" y="2565400"/>
            <a:ext cx="5613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Лекция 7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64801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Идея однофакторного дисперсионного анализа перенесена в многофакторный анализ. Более сложными становятся факторный план эксперимента и процедуры вычисления </a:t>
            </a:r>
            <a:r>
              <a:rPr lang="ru-RU" sz="2800" i="1" dirty="0" smtClean="0"/>
              <a:t>MS</a:t>
            </a:r>
            <a:r>
              <a:rPr lang="ru-RU" sz="2800" dirty="0" smtClean="0"/>
              <a:t> эффекта и </a:t>
            </a:r>
            <a:r>
              <a:rPr lang="ru-RU" sz="2800" i="1" dirty="0" smtClean="0"/>
              <a:t>MS</a:t>
            </a:r>
            <a:r>
              <a:rPr lang="ru-RU" sz="2800" dirty="0" smtClean="0"/>
              <a:t> ошибки. Так, например, для двухфакторного дисперсионного анализа факторный план можно представить в виде табл.1.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                                                                             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                                                                            </a:t>
            </a:r>
            <a:r>
              <a:rPr lang="ru-RU" sz="2200" dirty="0" smtClean="0"/>
              <a:t>Таблица 1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  Факторы      Группа 1*     Группа </a:t>
            </a:r>
            <a:r>
              <a:rPr lang="en-US" sz="2800" dirty="0" smtClean="0"/>
              <a:t>2</a:t>
            </a:r>
            <a:r>
              <a:rPr lang="ru-RU" sz="2800" dirty="0" smtClean="0"/>
              <a:t>*          Группа </a:t>
            </a:r>
            <a:r>
              <a:rPr lang="en-US" sz="2800" i="1" dirty="0" smtClean="0"/>
              <a:t>k*</a:t>
            </a:r>
            <a:endParaRPr lang="ru-RU" sz="2800" i="1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  Группа 1           </a:t>
            </a:r>
            <a:r>
              <a:rPr lang="en-US" sz="2800" i="1" dirty="0" smtClean="0"/>
              <a:t>,…,</a:t>
            </a:r>
            <a:r>
              <a:rPr lang="ru-RU" sz="2800" i="1" dirty="0" smtClean="0"/>
              <a:t>                                 </a:t>
            </a:r>
            <a:r>
              <a:rPr lang="en-US" sz="2800" i="1" dirty="0" smtClean="0"/>
              <a:t>…</a:t>
            </a:r>
            <a:endParaRPr lang="ru-RU" sz="2800" i="1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i="1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i="1" dirty="0" smtClean="0"/>
              <a:t>          </a:t>
            </a:r>
            <a:r>
              <a:rPr lang="ru-RU" sz="2800" dirty="0" smtClean="0"/>
              <a:t>Группа </a:t>
            </a:r>
            <a:r>
              <a:rPr lang="en-US" sz="2800" dirty="0" smtClean="0"/>
              <a:t>2</a:t>
            </a:r>
            <a:r>
              <a:rPr lang="ru-RU" sz="2800" dirty="0" smtClean="0"/>
              <a:t>           </a:t>
            </a:r>
            <a:r>
              <a:rPr lang="en-US" sz="2800" i="1" dirty="0" smtClean="0"/>
              <a:t>,…,</a:t>
            </a:r>
            <a:r>
              <a:rPr lang="ru-RU" sz="2800" i="1" dirty="0" smtClean="0"/>
              <a:t>                                 </a:t>
            </a:r>
            <a:r>
              <a:rPr lang="en-US" sz="2800" i="1" dirty="0" smtClean="0"/>
              <a:t>…</a:t>
            </a:r>
            <a:endParaRPr lang="ru-RU" sz="2800" i="1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  …………     </a:t>
            </a:r>
            <a:r>
              <a:rPr lang="en-US" sz="2800" i="1" dirty="0" smtClean="0"/>
              <a:t>…</a:t>
            </a:r>
            <a:r>
              <a:rPr lang="ru-RU" sz="2800" i="1" dirty="0" smtClean="0"/>
              <a:t>                   </a:t>
            </a:r>
            <a:r>
              <a:rPr lang="en-US" sz="2800" i="1" dirty="0" smtClean="0"/>
              <a:t>…</a:t>
            </a:r>
            <a:r>
              <a:rPr lang="ru-RU" sz="2800" i="1" dirty="0" smtClean="0"/>
              <a:t>                  </a:t>
            </a:r>
            <a:r>
              <a:rPr lang="en-US" sz="2800" i="1" dirty="0" smtClean="0"/>
              <a:t>…</a:t>
            </a:r>
            <a:r>
              <a:rPr lang="ru-RU" sz="2800" i="1" dirty="0" smtClean="0"/>
              <a:t>  </a:t>
            </a:r>
            <a:r>
              <a:rPr lang="en-US" sz="2800" i="1" dirty="0" smtClean="0"/>
              <a:t>…</a:t>
            </a:r>
            <a:endParaRPr lang="ru-RU" sz="2800" i="1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i="1" dirty="0" smtClean="0"/>
              <a:t>          </a:t>
            </a:r>
            <a:r>
              <a:rPr lang="ru-RU" sz="2800" dirty="0" smtClean="0"/>
              <a:t>Группа </a:t>
            </a:r>
            <a:r>
              <a:rPr lang="en-US" sz="2800" dirty="0" smtClean="0"/>
              <a:t>m</a:t>
            </a:r>
            <a:r>
              <a:rPr lang="ru-RU" sz="2800" dirty="0" smtClean="0"/>
              <a:t>          </a:t>
            </a:r>
            <a:r>
              <a:rPr lang="en-US" sz="2800" i="1" dirty="0" smtClean="0"/>
              <a:t>,…,</a:t>
            </a:r>
            <a:endParaRPr lang="ru-RU" sz="2800" i="1" dirty="0" smtClean="0"/>
          </a:p>
        </p:txBody>
      </p:sp>
      <p:sp>
        <p:nvSpPr>
          <p:cNvPr id="6159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771775" y="3644900"/>
          <a:ext cx="576263" cy="517525"/>
        </p:xfrm>
        <a:graphic>
          <a:graphicData uri="http://schemas.openxmlformats.org/presentationml/2006/ole">
            <p:oleObj spid="_x0000_s6146" name="Формула" r:id="rId3" imgW="241091" imgH="215713" progId="">
              <p:embed/>
            </p:oleObj>
          </a:graphicData>
        </a:graphic>
      </p:graphicFrame>
      <p:sp>
        <p:nvSpPr>
          <p:cNvPr id="61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3779838" y="3644900"/>
          <a:ext cx="611187" cy="565150"/>
        </p:xfrm>
        <a:graphic>
          <a:graphicData uri="http://schemas.openxmlformats.org/presentationml/2006/ole">
            <p:oleObj spid="_x0000_s6147" name="Формула" r:id="rId4" imgW="253890" imgH="241195" progId="">
              <p:embed/>
            </p:oleObj>
          </a:graphicData>
        </a:graphic>
      </p:graphicFrame>
      <p:sp>
        <p:nvSpPr>
          <p:cNvPr id="616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4716463" y="3573463"/>
          <a:ext cx="1655762" cy="601662"/>
        </p:xfrm>
        <a:graphic>
          <a:graphicData uri="http://schemas.openxmlformats.org/presentationml/2006/ole">
            <p:oleObj spid="_x0000_s6148" name="Формула" r:id="rId5" imgW="660113" imgH="241195" progId="">
              <p:embed/>
            </p:oleObj>
          </a:graphicData>
        </a:graphic>
      </p:graphicFrame>
      <p:sp>
        <p:nvSpPr>
          <p:cNvPr id="616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7235825" y="3573463"/>
          <a:ext cx="1584325" cy="581025"/>
        </p:xfrm>
        <a:graphic>
          <a:graphicData uri="http://schemas.openxmlformats.org/presentationml/2006/ole">
            <p:oleObj spid="_x0000_s6149" name="Формула" r:id="rId6" imgW="622030" imgH="241195" progId="">
              <p:embed/>
            </p:oleObj>
          </a:graphicData>
        </a:graphic>
      </p:graphicFrame>
      <p:sp>
        <p:nvSpPr>
          <p:cNvPr id="61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50" name="Object 12"/>
          <p:cNvGraphicFramePr>
            <a:graphicFrameLocks noChangeAspect="1"/>
          </p:cNvGraphicFramePr>
          <p:nvPr/>
        </p:nvGraphicFramePr>
        <p:xfrm>
          <a:off x="2771775" y="4221163"/>
          <a:ext cx="611188" cy="520700"/>
        </p:xfrm>
        <a:graphic>
          <a:graphicData uri="http://schemas.openxmlformats.org/presentationml/2006/ole">
            <p:oleObj spid="_x0000_s6150" name="Формула" r:id="rId7" imgW="253780" imgH="215713" progId="">
              <p:embed/>
            </p:oleObj>
          </a:graphicData>
        </a:graphic>
      </p:graphicFrame>
      <p:sp>
        <p:nvSpPr>
          <p:cNvPr id="616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51" name="Object 14"/>
          <p:cNvGraphicFramePr>
            <a:graphicFrameLocks noChangeAspect="1"/>
          </p:cNvGraphicFramePr>
          <p:nvPr/>
        </p:nvGraphicFramePr>
        <p:xfrm>
          <a:off x="3779838" y="4221163"/>
          <a:ext cx="684212" cy="609600"/>
        </p:xfrm>
        <a:graphic>
          <a:graphicData uri="http://schemas.openxmlformats.org/presentationml/2006/ole">
            <p:oleObj spid="_x0000_s6151" name="Формула" r:id="rId8" imgW="266469" imgH="241091" progId="">
              <p:embed/>
            </p:oleObj>
          </a:graphicData>
        </a:graphic>
      </p:graphicFrame>
      <p:sp>
        <p:nvSpPr>
          <p:cNvPr id="616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52" name="Object 16"/>
          <p:cNvGraphicFramePr>
            <a:graphicFrameLocks noChangeAspect="1"/>
          </p:cNvGraphicFramePr>
          <p:nvPr/>
        </p:nvGraphicFramePr>
        <p:xfrm>
          <a:off x="4716463" y="4221163"/>
          <a:ext cx="1619250" cy="569912"/>
        </p:xfrm>
        <a:graphic>
          <a:graphicData uri="http://schemas.openxmlformats.org/presentationml/2006/ole">
            <p:oleObj spid="_x0000_s6152" name="Формула" r:id="rId9" imgW="672808" imgH="241195" progId="">
              <p:embed/>
            </p:oleObj>
          </a:graphicData>
        </a:graphic>
      </p:graphicFrame>
      <p:sp>
        <p:nvSpPr>
          <p:cNvPr id="616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53" name="Object 18"/>
          <p:cNvGraphicFramePr>
            <a:graphicFrameLocks noChangeAspect="1"/>
          </p:cNvGraphicFramePr>
          <p:nvPr/>
        </p:nvGraphicFramePr>
        <p:xfrm>
          <a:off x="7235825" y="4149725"/>
          <a:ext cx="1655763" cy="588963"/>
        </p:xfrm>
        <a:graphic>
          <a:graphicData uri="http://schemas.openxmlformats.org/presentationml/2006/ole">
            <p:oleObj spid="_x0000_s6153" name="Формула" r:id="rId10" imgW="660113" imgH="241195" progId="">
              <p:embed/>
            </p:oleObj>
          </a:graphicData>
        </a:graphic>
      </p:graphicFrame>
      <p:sp>
        <p:nvSpPr>
          <p:cNvPr id="616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54" name="Object 20"/>
          <p:cNvGraphicFramePr>
            <a:graphicFrameLocks noChangeAspect="1"/>
          </p:cNvGraphicFramePr>
          <p:nvPr/>
        </p:nvGraphicFramePr>
        <p:xfrm>
          <a:off x="2771775" y="4941888"/>
          <a:ext cx="647700" cy="565150"/>
        </p:xfrm>
        <a:graphic>
          <a:graphicData uri="http://schemas.openxmlformats.org/presentationml/2006/ole">
            <p:oleObj spid="_x0000_s6154" name="Формула" r:id="rId11" imgW="279400" imgH="228600" progId="">
              <p:embed/>
            </p:oleObj>
          </a:graphicData>
        </a:graphic>
      </p:graphicFrame>
      <p:sp>
        <p:nvSpPr>
          <p:cNvPr id="616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55" name="Object 22"/>
          <p:cNvGraphicFramePr>
            <a:graphicFrameLocks noChangeAspect="1"/>
          </p:cNvGraphicFramePr>
          <p:nvPr/>
        </p:nvGraphicFramePr>
        <p:xfrm>
          <a:off x="3779838" y="4941888"/>
          <a:ext cx="684212" cy="588962"/>
        </p:xfrm>
        <a:graphic>
          <a:graphicData uri="http://schemas.openxmlformats.org/presentationml/2006/ole">
            <p:oleObj spid="_x0000_s6155" name="Формула" r:id="rId12" imgW="279279" imgH="241195" progId="">
              <p:embed/>
            </p:oleObj>
          </a:graphicData>
        </a:graphic>
      </p:graphicFrame>
      <p:sp>
        <p:nvSpPr>
          <p:cNvPr id="616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56" name="Object 24"/>
          <p:cNvGraphicFramePr>
            <a:graphicFrameLocks noChangeAspect="1"/>
          </p:cNvGraphicFramePr>
          <p:nvPr/>
        </p:nvGraphicFramePr>
        <p:xfrm>
          <a:off x="4787900" y="4941888"/>
          <a:ext cx="1655763" cy="573087"/>
        </p:xfrm>
        <a:graphic>
          <a:graphicData uri="http://schemas.openxmlformats.org/presentationml/2006/ole">
            <p:oleObj spid="_x0000_s6156" name="Формула" r:id="rId13" imgW="736600" imgH="241300" progId="">
              <p:embed/>
            </p:oleObj>
          </a:graphicData>
        </a:graphic>
      </p:graphicFrame>
      <p:sp>
        <p:nvSpPr>
          <p:cNvPr id="6170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57" name="Object 26"/>
          <p:cNvGraphicFramePr>
            <a:graphicFrameLocks noChangeAspect="1"/>
          </p:cNvGraphicFramePr>
          <p:nvPr/>
        </p:nvGraphicFramePr>
        <p:xfrm>
          <a:off x="7235825" y="4868863"/>
          <a:ext cx="1692275" cy="587375"/>
        </p:xfrm>
        <a:graphic>
          <a:graphicData uri="http://schemas.openxmlformats.org/presentationml/2006/ole">
            <p:oleObj spid="_x0000_s6157" name="Формула" r:id="rId14" imgW="685800" imgH="2413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64801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Применение дисперсионного анализа целесообразно, если анализируемые признаки измерены минимум в интервальной шкале и имеют </a:t>
            </a:r>
            <a:r>
              <a:rPr lang="ru-RU" sz="2800" b="1" dirty="0" smtClean="0"/>
              <a:t>нормальное распределение</a:t>
            </a:r>
            <a:r>
              <a:rPr lang="ru-RU" sz="2800" dirty="0" smtClean="0"/>
              <a:t> внутри сравниваемых групп, дисперсии в группах однородны. Но следует заметить, что </a:t>
            </a:r>
            <a:r>
              <a:rPr lang="en-US" sz="2800" i="1" dirty="0" smtClean="0"/>
              <a:t>F</a:t>
            </a:r>
            <a:r>
              <a:rPr lang="ru-RU" sz="2800" i="1" dirty="0" smtClean="0"/>
              <a:t>-критерий</a:t>
            </a:r>
            <a:r>
              <a:rPr lang="ru-RU" sz="2800" dirty="0" smtClean="0"/>
              <a:t>, применяемый в дисперсионном анализе, </a:t>
            </a:r>
            <a:r>
              <a:rPr lang="ru-RU" sz="2800" b="1" dirty="0" smtClean="0"/>
              <a:t>устойчив к незначительному отклонению от нормальности и однородности дисперсий</a:t>
            </a:r>
            <a:r>
              <a:rPr lang="ru-RU" sz="2800" dirty="0" smtClean="0"/>
              <a:t>. Если условия применимости дисперсионного анализа не выполнены, можно воспользоваться непараметрическими критериями сравнения средних.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60800"/>
            <a:ext cx="9144000" cy="2736850"/>
          </a:xfrm>
        </p:spPr>
        <p:txBody>
          <a:bodyPr/>
          <a:lstStyle/>
          <a:p>
            <a:pPr eaLnBrk="1" hangingPunct="1"/>
            <a:r>
              <a:rPr lang="ru-RU" b="1" smtClean="0">
                <a:solidFill>
                  <a:srgbClr val="CCFFFF"/>
                </a:solidFill>
              </a:rPr>
              <a:t>Описание процедуры </a:t>
            </a:r>
            <a:r>
              <a:rPr lang="en-US" b="1" smtClean="0">
                <a:solidFill>
                  <a:srgbClr val="CCFFFF"/>
                </a:solidFill>
              </a:rPr>
              <a:t>Factorial ANOVA</a:t>
            </a:r>
            <a:r>
              <a:rPr lang="ru-RU" smtClean="0"/>
              <a:t> </a:t>
            </a:r>
            <a:r>
              <a:rPr lang="ru-RU" b="1" smtClean="0">
                <a:solidFill>
                  <a:srgbClr val="CCFFFF"/>
                </a:solidFill>
              </a:rPr>
              <a:t>.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499992" y="6457890"/>
            <a:ext cx="1223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/>
              <a:t>Рис.  1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672912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188913"/>
            <a:ext cx="8964613" cy="201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Рассмотрим работу процедуры</a:t>
            </a: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ANOVA</a:t>
            </a: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используя файл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Crabs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(крабы)</a:t>
            </a: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из библиотеки</a:t>
            </a: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(рис. 1)</a:t>
            </a: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файле</a:t>
            </a: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приведены данные по количеству спутников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SATELLTS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– особей мужского пола  у особей женского пола в зависимости от их цвета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состояния клешней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SPINE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размеров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CATWIDTH</a:t>
            </a:r>
            <a:r>
              <a:rPr kumimoji="0" lang="ru-RU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WIDTH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ширина) и веса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WEGHT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 Если число спутников больше 0, то переменная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 первом столбце принимает значение 1, в противном случае – 0. Общее число наблюдений (крабов) равно 173.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0" y="3501008"/>
            <a:ext cx="4392487" cy="3032876"/>
          </a:xfrm>
          <a:noFill/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084168" y="6457890"/>
            <a:ext cx="1223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/>
              <a:t>Рис. 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sz="2000" dirty="0" smtClean="0"/>
              <a:t>Для запуска программы в верхнем меню </a:t>
            </a:r>
            <a:r>
              <a:rPr lang="en-US" sz="2000" b="1" dirty="0" smtClean="0"/>
              <a:t>Statistics</a:t>
            </a:r>
            <a:r>
              <a:rPr lang="ru-RU" sz="2000" dirty="0" smtClean="0"/>
              <a:t> надо выбрать команду </a:t>
            </a:r>
            <a:r>
              <a:rPr lang="en-US" sz="2000" b="1" dirty="0" smtClean="0"/>
              <a:t>ANOVA</a:t>
            </a:r>
            <a:r>
              <a:rPr lang="ru-RU" sz="2000" b="1" dirty="0" smtClean="0"/>
              <a:t>,</a:t>
            </a:r>
            <a:r>
              <a:rPr lang="ru-RU" sz="2000" dirty="0" smtClean="0"/>
              <a:t> что</a:t>
            </a:r>
            <a:r>
              <a:rPr lang="ru-RU" sz="2000" b="1" dirty="0" smtClean="0"/>
              <a:t> </a:t>
            </a:r>
            <a:r>
              <a:rPr lang="ru-RU" sz="2000" dirty="0" smtClean="0"/>
              <a:t>переводится как анализ вариаций или дисперсионный анализ</a:t>
            </a:r>
            <a:r>
              <a:rPr lang="ru-RU" sz="2000" b="1" dirty="0" smtClean="0"/>
              <a:t>.</a:t>
            </a:r>
            <a:r>
              <a:rPr lang="ru-RU" sz="2000" dirty="0" smtClean="0"/>
              <a:t> Появится стартовая панель </a:t>
            </a:r>
            <a:r>
              <a:rPr lang="en-US" sz="2000" b="1" dirty="0" smtClean="0"/>
              <a:t>General ANOVA</a:t>
            </a:r>
            <a:r>
              <a:rPr lang="ru-RU" sz="2000" b="1" dirty="0" smtClean="0"/>
              <a:t>/</a:t>
            </a:r>
            <a:r>
              <a:rPr lang="en-US" sz="2000" b="1" dirty="0" smtClean="0"/>
              <a:t>MANOVA </a:t>
            </a:r>
            <a:r>
              <a:rPr lang="ru-RU" sz="2000" dirty="0" smtClean="0"/>
              <a:t>(рис. 2)</a:t>
            </a:r>
            <a:r>
              <a:rPr lang="ru-RU" sz="2000" b="1" dirty="0" smtClean="0"/>
              <a:t>.</a:t>
            </a:r>
            <a:endParaRPr lang="ru-RU" sz="2000" dirty="0" smtClean="0"/>
          </a:p>
          <a:p>
            <a:pPr algn="just">
              <a:lnSpc>
                <a:spcPct val="80000"/>
              </a:lnSpc>
            </a:pPr>
            <a:r>
              <a:rPr lang="ru-RU" sz="2000" dirty="0" smtClean="0"/>
              <a:t>  Данный диалог содержит два списка  </a:t>
            </a:r>
            <a:r>
              <a:rPr lang="en-US" sz="2000" b="1" dirty="0" smtClean="0"/>
              <a:t>Type of analysis</a:t>
            </a:r>
            <a:r>
              <a:rPr lang="ru-RU" sz="2000" dirty="0" smtClean="0"/>
              <a:t> (вид анализа) и </a:t>
            </a:r>
            <a:r>
              <a:rPr lang="en-US" sz="2000" b="1" dirty="0" smtClean="0"/>
              <a:t>Specification method </a:t>
            </a:r>
            <a:r>
              <a:rPr lang="ru-RU" sz="2000" dirty="0" smtClean="0"/>
              <a:t>(задание метода). Список</a:t>
            </a:r>
            <a:r>
              <a:rPr lang="ru-RU" sz="2000" b="1" dirty="0" smtClean="0"/>
              <a:t> </a:t>
            </a:r>
            <a:r>
              <a:rPr lang="en-US" sz="2000" b="1" dirty="0" smtClean="0"/>
              <a:t>Type of analysis</a:t>
            </a:r>
            <a:r>
              <a:rPr lang="en-US" sz="2000" dirty="0" smtClean="0"/>
              <a:t> </a:t>
            </a:r>
            <a:r>
              <a:rPr lang="ru-RU" sz="2000" dirty="0" smtClean="0"/>
              <a:t>состоит из четырех элементов, представляющих собой различные модели дисперсионного анализа: </a:t>
            </a:r>
          </a:p>
          <a:p>
            <a:pPr algn="just">
              <a:lnSpc>
                <a:spcPct val="80000"/>
              </a:lnSpc>
            </a:pPr>
            <a:r>
              <a:rPr lang="ru-RU" sz="2000" dirty="0" smtClean="0"/>
              <a:t> –</a:t>
            </a:r>
            <a:r>
              <a:rPr lang="ru-RU" sz="2000" b="1" dirty="0" smtClean="0"/>
              <a:t> </a:t>
            </a:r>
            <a:r>
              <a:rPr lang="en-US" sz="2000" b="1" dirty="0" smtClean="0"/>
              <a:t>One</a:t>
            </a:r>
            <a:r>
              <a:rPr lang="ru-RU" sz="2000" b="1" dirty="0" smtClean="0"/>
              <a:t>-</a:t>
            </a:r>
            <a:r>
              <a:rPr lang="en-US" sz="2000" b="1" dirty="0" smtClean="0"/>
              <a:t>way ANOVA</a:t>
            </a:r>
            <a:r>
              <a:rPr lang="ru-RU" sz="2000" b="1" dirty="0" smtClean="0"/>
              <a:t> (</a:t>
            </a:r>
            <a:r>
              <a:rPr lang="ru-RU" sz="2000" dirty="0" smtClean="0"/>
              <a:t>однофакторный дисперсионный анализ);</a:t>
            </a:r>
          </a:p>
          <a:p>
            <a:pPr algn="just">
              <a:lnSpc>
                <a:spcPct val="80000"/>
              </a:lnSpc>
            </a:pPr>
            <a:r>
              <a:rPr lang="ru-RU" sz="2000" dirty="0" smtClean="0"/>
              <a:t> –</a:t>
            </a:r>
            <a:r>
              <a:rPr lang="ru-RU" sz="2000" b="1" dirty="0" smtClean="0"/>
              <a:t> </a:t>
            </a:r>
            <a:r>
              <a:rPr lang="en-US" sz="2000" b="1" dirty="0" smtClean="0"/>
              <a:t>Main effects ANOVA </a:t>
            </a:r>
            <a:r>
              <a:rPr lang="ru-RU" sz="2000" dirty="0" smtClean="0"/>
              <a:t>(дисперсионный анализ главных эффектов);</a:t>
            </a:r>
          </a:p>
          <a:p>
            <a:pPr algn="just">
              <a:lnSpc>
                <a:spcPct val="80000"/>
              </a:lnSpc>
            </a:pPr>
            <a:r>
              <a:rPr lang="ru-RU" sz="2000" dirty="0" smtClean="0"/>
              <a:t> – </a:t>
            </a:r>
            <a:r>
              <a:rPr lang="en-US" sz="2000" b="1" dirty="0" smtClean="0"/>
              <a:t>Factorial ANOVA </a:t>
            </a:r>
            <a:r>
              <a:rPr lang="ru-RU" sz="2000" dirty="0" smtClean="0"/>
              <a:t>(многофакторный дисперсионный анализ);</a:t>
            </a:r>
          </a:p>
          <a:p>
            <a:pPr algn="just">
              <a:lnSpc>
                <a:spcPct val="80000"/>
              </a:lnSpc>
            </a:pPr>
            <a:r>
              <a:rPr lang="ru-RU" sz="2000" dirty="0" smtClean="0"/>
              <a:t> –</a:t>
            </a:r>
            <a:r>
              <a:rPr lang="ru-RU" sz="2000" b="1" dirty="0" smtClean="0"/>
              <a:t> </a:t>
            </a:r>
            <a:r>
              <a:rPr lang="en-US" sz="2000" b="1" dirty="0" smtClean="0"/>
              <a:t>Repeat measures ANOVA</a:t>
            </a:r>
            <a:r>
              <a:rPr lang="ru-RU" sz="2000" dirty="0" smtClean="0"/>
              <a:t> (дисперсионный анализ повторных измерений). </a:t>
            </a:r>
          </a:p>
          <a:p>
            <a:pPr algn="just">
              <a:lnSpc>
                <a:spcPct val="80000"/>
              </a:lnSpc>
            </a:pPr>
            <a:r>
              <a:rPr lang="ru-RU" sz="2000" dirty="0" smtClean="0"/>
              <a:t>Список  </a:t>
            </a:r>
            <a:r>
              <a:rPr lang="en-US" sz="2000" b="1" dirty="0" smtClean="0"/>
              <a:t>Specification method </a:t>
            </a:r>
            <a:r>
              <a:rPr lang="ru-RU" sz="2000" dirty="0" smtClean="0"/>
              <a:t>позволяет задать три типа интерфейса дисперсионного анализа в STATISTICA:</a:t>
            </a:r>
            <a:r>
              <a:rPr lang="ru-RU" sz="2000" i="1" dirty="0" smtClean="0"/>
              <a:t> </a:t>
            </a:r>
            <a:endParaRPr lang="ru-RU" sz="2000" dirty="0" smtClean="0"/>
          </a:p>
          <a:p>
            <a:pPr algn="just">
              <a:lnSpc>
                <a:spcPct val="80000"/>
              </a:lnSpc>
            </a:pPr>
            <a:r>
              <a:rPr lang="ru-RU" sz="2000" dirty="0" smtClean="0"/>
              <a:t> –</a:t>
            </a:r>
            <a:r>
              <a:rPr lang="ru-RU" sz="2000" b="1" dirty="0" smtClean="0"/>
              <a:t> </a:t>
            </a:r>
            <a:r>
              <a:rPr lang="en-US" sz="2000" b="1" dirty="0" smtClean="0"/>
              <a:t>Quick Specs Dialog </a:t>
            </a:r>
            <a:r>
              <a:rPr lang="ru-RU" sz="2000" dirty="0" smtClean="0"/>
              <a:t>(диалог быстрых спецификаций);</a:t>
            </a:r>
          </a:p>
          <a:p>
            <a:pPr algn="just">
              <a:lnSpc>
                <a:spcPct val="80000"/>
              </a:lnSpc>
            </a:pPr>
            <a:r>
              <a:rPr lang="ru-RU" sz="2000" dirty="0" smtClean="0"/>
              <a:t> –</a:t>
            </a:r>
            <a:r>
              <a:rPr lang="ru-RU" sz="2000" b="1" dirty="0" smtClean="0"/>
              <a:t>  </a:t>
            </a:r>
            <a:r>
              <a:rPr lang="en-US" sz="2000" b="1" dirty="0" smtClean="0"/>
              <a:t>Analysis Wizard </a:t>
            </a:r>
            <a:r>
              <a:rPr lang="ru-RU" sz="2000" dirty="0" smtClean="0"/>
              <a:t>(мастер анализа);</a:t>
            </a:r>
          </a:p>
          <a:p>
            <a:pPr algn="just">
              <a:lnSpc>
                <a:spcPct val="80000"/>
              </a:lnSpc>
            </a:pPr>
            <a:r>
              <a:rPr lang="ru-RU" sz="2000" dirty="0" smtClean="0"/>
              <a:t> –</a:t>
            </a:r>
            <a:r>
              <a:rPr lang="ru-RU" sz="2000" b="1" dirty="0" smtClean="0"/>
              <a:t>  </a:t>
            </a:r>
            <a:r>
              <a:rPr lang="en-US" sz="2000" b="1" dirty="0" smtClean="0"/>
              <a:t>Analysis syntax editor </a:t>
            </a:r>
            <a:r>
              <a:rPr lang="ru-RU" sz="2000" dirty="0" smtClean="0"/>
              <a:t>(редактор кода). </a:t>
            </a:r>
          </a:p>
          <a:p>
            <a:pPr algn="just">
              <a:lnSpc>
                <a:spcPct val="80000"/>
              </a:lnSpc>
            </a:pPr>
            <a:endParaRPr lang="ru-RU" sz="2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6408737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</a:t>
            </a:r>
            <a:r>
              <a:rPr lang="ru-RU" sz="2000" dirty="0" smtClean="0"/>
              <a:t>В диалоге </a:t>
            </a:r>
            <a:r>
              <a:rPr lang="en-US" sz="2000" b="1" dirty="0" smtClean="0"/>
              <a:t>Quick Specs Dialog </a:t>
            </a:r>
            <a:r>
              <a:rPr lang="ru-RU" sz="2000" dirty="0" smtClean="0"/>
              <a:t>(диалог быстрых спецификаций) можно задать зависимые переменные  и   категориальные переменные (предикторы). Вариация числа и типа переменных зависит от выбранного вида анализа в списке</a:t>
            </a:r>
            <a:r>
              <a:rPr lang="ru-RU" sz="2000" b="1" dirty="0" smtClean="0"/>
              <a:t> </a:t>
            </a:r>
            <a:r>
              <a:rPr lang="en-US" sz="2000" b="1" dirty="0" smtClean="0"/>
              <a:t>Type of analysis</a:t>
            </a:r>
            <a:r>
              <a:rPr lang="ru-RU" sz="2000" dirty="0" smtClean="0"/>
              <a:t>. 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000" dirty="0" smtClean="0"/>
              <a:t>  Диалог </a:t>
            </a:r>
            <a:r>
              <a:rPr lang="en-US" sz="2000" b="1" dirty="0" smtClean="0"/>
              <a:t>Analysis Wizard </a:t>
            </a:r>
            <a:r>
              <a:rPr lang="ru-RU" sz="2000" dirty="0" smtClean="0"/>
              <a:t>(мастер анализа) предназначен для задания по шагам интересующего  анализа в рамках выбранной модели. В конце анализа можно вычислить результаты или использовать </a:t>
            </a:r>
            <a:r>
              <a:rPr lang="en-US" sz="2000" b="1" dirty="0" smtClean="0"/>
              <a:t>Analysis syntax editor </a:t>
            </a:r>
            <a:r>
              <a:rPr lang="ru-RU" sz="2000" dirty="0" smtClean="0"/>
              <a:t>(редактор кода) для дальнейшей настройки при помощи встроенных команд, открыть существующий файл с командами или сохранить для дальнейшего использования. Диалог</a:t>
            </a:r>
            <a:r>
              <a:rPr lang="ru-RU" sz="2000" b="1" dirty="0" smtClean="0"/>
              <a:t> </a:t>
            </a:r>
            <a:r>
              <a:rPr lang="en-US" sz="2000" b="1" dirty="0" smtClean="0"/>
              <a:t>Analysis syntax editor </a:t>
            </a:r>
            <a:r>
              <a:rPr lang="ru-RU" sz="2000" dirty="0" smtClean="0"/>
              <a:t>позволяет полностью настроить параметры вычислительных процедур. В случае необходимости можно сохранить файл с готовым кодом анализа для дальнейшего использования или открыть уже существующий.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000" dirty="0" smtClean="0"/>
              <a:t>    После</a:t>
            </a:r>
            <a:r>
              <a:rPr lang="en-US" sz="2000" dirty="0" smtClean="0"/>
              <a:t> </a:t>
            </a:r>
            <a:r>
              <a:rPr lang="ru-RU" sz="2000" dirty="0" smtClean="0"/>
              <a:t>выбора</a:t>
            </a:r>
            <a:r>
              <a:rPr lang="en-US" sz="2000" dirty="0" smtClean="0"/>
              <a:t> </a:t>
            </a:r>
            <a:r>
              <a:rPr lang="ru-RU" sz="2000" dirty="0" smtClean="0"/>
              <a:t>диалога</a:t>
            </a:r>
            <a:r>
              <a:rPr lang="en-US" sz="2000" dirty="0" smtClean="0"/>
              <a:t> </a:t>
            </a:r>
            <a:r>
              <a:rPr lang="en-US" sz="2000" b="1" dirty="0" smtClean="0"/>
              <a:t>Specificatio</a:t>
            </a:r>
            <a:r>
              <a:rPr lang="en-US" sz="2000" dirty="0" smtClean="0"/>
              <a:t>n </a:t>
            </a:r>
            <a:r>
              <a:rPr lang="en-US" sz="2000" b="1" dirty="0" smtClean="0"/>
              <a:t>method</a:t>
            </a:r>
            <a:r>
              <a:rPr lang="en-US" sz="2000" dirty="0" smtClean="0"/>
              <a:t> </a:t>
            </a:r>
            <a:r>
              <a:rPr lang="ru-RU" sz="2000" dirty="0" smtClean="0"/>
              <a:t>можно</a:t>
            </a:r>
            <a:r>
              <a:rPr lang="en-US" sz="2000" dirty="0" smtClean="0"/>
              <a:t> </a:t>
            </a:r>
            <a:r>
              <a:rPr lang="ru-RU" sz="2000" dirty="0" smtClean="0"/>
              <a:t>задать</a:t>
            </a:r>
            <a:r>
              <a:rPr lang="en-US" sz="2000" dirty="0" smtClean="0"/>
              <a:t> </a:t>
            </a:r>
            <a:r>
              <a:rPr lang="en-US" sz="2000" b="1" dirty="0" smtClean="0"/>
              <a:t>Type of analysis.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000" b="1" dirty="0" smtClean="0"/>
              <a:t>   </a:t>
            </a:r>
            <a:r>
              <a:rPr lang="en-US" sz="2000" b="1" dirty="0" smtClean="0"/>
              <a:t>One</a:t>
            </a:r>
            <a:r>
              <a:rPr lang="ru-RU" sz="2000" b="1" dirty="0" smtClean="0"/>
              <a:t>-</a:t>
            </a:r>
            <a:r>
              <a:rPr lang="en-US" sz="2000" b="1" dirty="0" smtClean="0"/>
              <a:t>way ANOVA </a:t>
            </a:r>
            <a:r>
              <a:rPr lang="ru-RU" sz="2000" dirty="0" smtClean="0"/>
              <a:t>позволяет</a:t>
            </a:r>
            <a:r>
              <a:rPr lang="ru-RU" sz="2000" b="1" dirty="0" smtClean="0"/>
              <a:t> </a:t>
            </a:r>
            <a:r>
              <a:rPr lang="ru-RU" sz="2000" dirty="0" smtClean="0"/>
              <a:t>оценить эффект одной группирующей переменной (одного межгруппового фактора) на одну или более зависимых переменных. 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000" dirty="0" smtClean="0"/>
              <a:t>  Для анализа </a:t>
            </a:r>
            <a:r>
              <a:rPr lang="en-US" sz="2000" b="1" dirty="0" smtClean="0"/>
              <a:t>Main effects ANOVA </a:t>
            </a:r>
            <a:r>
              <a:rPr lang="ru-RU" sz="2000" dirty="0" smtClean="0"/>
              <a:t>в</a:t>
            </a:r>
            <a:r>
              <a:rPr lang="ru-RU" sz="2000" b="1" dirty="0" smtClean="0"/>
              <a:t> </a:t>
            </a:r>
            <a:r>
              <a:rPr lang="ru-RU" sz="2000" dirty="0" smtClean="0"/>
              <a:t>диалоге </a:t>
            </a:r>
            <a:r>
              <a:rPr lang="en-US" sz="2000" b="1" dirty="0" smtClean="0"/>
              <a:t>Quick Specs Dialog </a:t>
            </a:r>
            <a:r>
              <a:rPr lang="ru-RU" sz="2000" dirty="0" smtClean="0"/>
              <a:t>можно задать до четырех категориальных предикторов. Затем программа</a:t>
            </a:r>
            <a:r>
              <a:rPr lang="ru-RU" sz="2000" i="1" dirty="0" smtClean="0"/>
              <a:t> </a:t>
            </a:r>
            <a:r>
              <a:rPr lang="ru-RU" sz="2000" dirty="0" smtClean="0"/>
              <a:t>произведет оценку модели главных эффектов. Данный тип планов часто используется в анализе и планировании промышленных экспериментов для оценки большого набора факторов в сильно раздробленных планах. Также данный тип планов используется при анализе сбалансированных неполных планов. 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000" dirty="0" smtClean="0"/>
              <a:t>   В отличие от рассмотренных типов анализа, в </a:t>
            </a:r>
            <a:r>
              <a:rPr lang="en-US" sz="2000" b="1" dirty="0" smtClean="0"/>
              <a:t>Factorial ANOVA </a:t>
            </a:r>
            <a:r>
              <a:rPr lang="ru-RU" sz="2000" dirty="0" smtClean="0"/>
              <a:t>учитывается еще один возможный источник изменчивости  – взаимодействие факторов. 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564904"/>
            <a:ext cx="6336704" cy="39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179512" y="260648"/>
            <a:ext cx="85689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Для того чтобы задать план факторного дисперсионного анализа, надо выбрать </a:t>
            </a:r>
            <a:r>
              <a:rPr lang="en-US" sz="2000" b="1" dirty="0" smtClean="0"/>
              <a:t>Factorial ANOVA </a:t>
            </a:r>
            <a:r>
              <a:rPr lang="ru-RU" sz="2000" dirty="0" smtClean="0"/>
              <a:t>в качестве вида анализа и </a:t>
            </a:r>
            <a:r>
              <a:rPr lang="en-US" sz="2000" b="1" dirty="0" smtClean="0"/>
              <a:t>Quick Spec Dialog </a:t>
            </a:r>
            <a:r>
              <a:rPr lang="ru-RU" sz="2000" dirty="0" smtClean="0"/>
              <a:t>в списке </a:t>
            </a:r>
            <a:r>
              <a:rPr lang="en-US" sz="2000" b="1" dirty="0" smtClean="0"/>
              <a:t>Specification method</a:t>
            </a:r>
            <a:r>
              <a:rPr lang="en-US" sz="2000" i="1" dirty="0" smtClean="0"/>
              <a:t> </a:t>
            </a:r>
            <a:r>
              <a:rPr lang="ru-RU" sz="2000" dirty="0" smtClean="0"/>
              <a:t>на вкладке </a:t>
            </a:r>
            <a:r>
              <a:rPr lang="en-US" sz="2000" b="1" dirty="0" smtClean="0"/>
              <a:t>Quick </a:t>
            </a:r>
            <a:r>
              <a:rPr lang="ru-RU" sz="2000" dirty="0" smtClean="0"/>
              <a:t>стартовой панели дисперсионного анализа. Откроется диалоговое окно  </a:t>
            </a:r>
            <a:r>
              <a:rPr lang="en-US" sz="2000" b="1" dirty="0" smtClean="0"/>
              <a:t>ANOVA</a:t>
            </a:r>
            <a:r>
              <a:rPr lang="ru-RU" sz="2000" b="1" dirty="0" smtClean="0"/>
              <a:t>/</a:t>
            </a:r>
            <a:r>
              <a:rPr lang="en-US" sz="2000" b="1" dirty="0" smtClean="0"/>
              <a:t>MANOVA Factorial ANOVA</a:t>
            </a:r>
            <a:r>
              <a:rPr lang="ru-RU" sz="2000" b="1" dirty="0" smtClean="0"/>
              <a:t>.</a:t>
            </a:r>
            <a:r>
              <a:rPr lang="ru-RU" sz="2000" dirty="0" smtClean="0"/>
              <a:t> На вкладке </a:t>
            </a:r>
            <a:r>
              <a:rPr lang="en-US" sz="2000" b="1" dirty="0" smtClean="0"/>
              <a:t>Quick</a:t>
            </a:r>
            <a:r>
              <a:rPr lang="ru-RU" sz="2000" dirty="0" smtClean="0"/>
              <a:t> нажмем кнопку </a:t>
            </a:r>
            <a:r>
              <a:rPr lang="en-US" sz="2000" b="1" dirty="0" smtClean="0"/>
              <a:t>Variables</a:t>
            </a:r>
            <a:r>
              <a:rPr lang="ru-RU" sz="2000" b="1" dirty="0" smtClean="0"/>
              <a:t>.  </a:t>
            </a:r>
            <a:r>
              <a:rPr lang="ru-RU" sz="2000" dirty="0" smtClean="0"/>
              <a:t>В появившемся окне  выберем группирующие переменные</a:t>
            </a:r>
            <a:r>
              <a:rPr lang="ru-RU" sz="2000" b="1" dirty="0" smtClean="0"/>
              <a:t> </a:t>
            </a:r>
            <a:r>
              <a:rPr lang="en-US" sz="2000" i="1" dirty="0" smtClean="0"/>
              <a:t>COLOR</a:t>
            </a:r>
            <a:r>
              <a:rPr lang="ru-RU" sz="2000" dirty="0" smtClean="0"/>
              <a:t> и </a:t>
            </a:r>
            <a:r>
              <a:rPr lang="en-US" sz="2000" i="1" dirty="0" smtClean="0"/>
              <a:t>SPINE</a:t>
            </a:r>
            <a:r>
              <a:rPr lang="ru-RU" sz="2000" b="1" i="1" dirty="0" smtClean="0"/>
              <a:t>,</a:t>
            </a:r>
            <a:r>
              <a:rPr lang="ru-RU" sz="2000" b="1" dirty="0" smtClean="0"/>
              <a:t> </a:t>
            </a:r>
            <a:r>
              <a:rPr lang="ru-RU" sz="2000" dirty="0" smtClean="0"/>
              <a:t>зависимые </a:t>
            </a:r>
            <a:r>
              <a:rPr lang="en-US" sz="2000" i="1" dirty="0" smtClean="0"/>
              <a:t>WIDTH</a:t>
            </a:r>
            <a:r>
              <a:rPr lang="ru-RU" sz="2000" i="1" dirty="0" smtClean="0"/>
              <a:t>, </a:t>
            </a:r>
            <a:r>
              <a:rPr lang="en-US" sz="2000" i="1" dirty="0" smtClean="0"/>
              <a:t>WEIGHT</a:t>
            </a:r>
            <a:r>
              <a:rPr lang="ru-RU" sz="2000" b="1" dirty="0" smtClean="0"/>
              <a:t>  </a:t>
            </a:r>
            <a:r>
              <a:rPr lang="ru-RU" sz="2000" dirty="0" smtClean="0"/>
              <a:t>и нажмем на ОК, появится диалог на рис.3</a:t>
            </a:r>
            <a:endParaRPr lang="ru-RU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 flipH="1">
            <a:off x="2484438" y="5475288"/>
            <a:ext cx="2663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800" b="1">
              <a:solidFill>
                <a:srgbClr val="CCFFFF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347864" y="5589240"/>
            <a:ext cx="1150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/>
              <a:t>Рис. 3</a:t>
            </a:r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798" y="836712"/>
            <a:ext cx="8339686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640873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</a:t>
            </a:r>
            <a:r>
              <a:rPr lang="ru-RU" sz="2400" dirty="0" smtClean="0"/>
              <a:t>Различные цвета и состояния клешней крабов являются межгрупповыми факторами.</a:t>
            </a:r>
            <a:r>
              <a:rPr lang="ru-RU" sz="2400" b="1" dirty="0" smtClean="0"/>
              <a:t> </a:t>
            </a:r>
            <a:r>
              <a:rPr lang="ru-RU" sz="2400" dirty="0" smtClean="0"/>
              <a:t>Чтобы вручную задавать коды для межгрупповых факторов, надо нажать кнопку </a:t>
            </a:r>
            <a:r>
              <a:rPr lang="en-US" sz="2400" b="1" dirty="0" smtClean="0"/>
              <a:t>Factor Codes</a:t>
            </a:r>
            <a:r>
              <a:rPr lang="ru-RU" sz="2400" dirty="0" smtClean="0"/>
              <a:t> (коды факторов). Необязательно коды задавать вручную, так как программа задаст по умолчанию все коды выбранных переменных. Кодами предиктора </a:t>
            </a:r>
            <a:r>
              <a:rPr lang="en-US" sz="2400" i="1" dirty="0" smtClean="0"/>
              <a:t>COLOR</a:t>
            </a:r>
            <a:r>
              <a:rPr lang="ru-RU" sz="2400" dirty="0" smtClean="0"/>
              <a:t> являются цвета крабов: </a:t>
            </a:r>
            <a:r>
              <a:rPr lang="en-US" sz="2400" i="1" dirty="0" smtClean="0"/>
              <a:t>medium</a:t>
            </a:r>
            <a:r>
              <a:rPr lang="ru-RU" sz="2400" dirty="0" smtClean="0"/>
              <a:t> (серый); </a:t>
            </a:r>
            <a:r>
              <a:rPr lang="en-US" sz="2400" i="1" dirty="0" err="1" smtClean="0"/>
              <a:t>lightmed</a:t>
            </a:r>
            <a:r>
              <a:rPr lang="ru-RU" sz="2400" dirty="0" smtClean="0"/>
              <a:t> (светло-серый); </a:t>
            </a:r>
            <a:r>
              <a:rPr lang="en-US" sz="2400" i="1" dirty="0" smtClean="0"/>
              <a:t>dark</a:t>
            </a:r>
            <a:r>
              <a:rPr lang="ru-RU" sz="2400" dirty="0" smtClean="0"/>
              <a:t> (темный); </a:t>
            </a:r>
            <a:r>
              <a:rPr lang="en-US" sz="2400" i="1" dirty="0" err="1" smtClean="0"/>
              <a:t>darkmed</a:t>
            </a:r>
            <a:r>
              <a:rPr lang="en-US" sz="2400" dirty="0" smtClean="0"/>
              <a:t> </a:t>
            </a:r>
            <a:r>
              <a:rPr lang="ru-RU" sz="2400" dirty="0" smtClean="0"/>
              <a:t>(темно-серый). Кодами предиктора </a:t>
            </a:r>
            <a:r>
              <a:rPr lang="en-US" sz="2400" i="1" dirty="0" smtClean="0"/>
              <a:t>SPINE </a:t>
            </a:r>
            <a:r>
              <a:rPr lang="ru-RU" sz="2400" dirty="0" smtClean="0"/>
              <a:t>являются состояния клешней крабов: </a:t>
            </a:r>
            <a:r>
              <a:rPr lang="en-US" sz="2400" i="1" dirty="0" err="1" smtClean="0"/>
              <a:t>bothgood</a:t>
            </a:r>
            <a:r>
              <a:rPr lang="en-US" sz="2400" dirty="0" smtClean="0"/>
              <a:t> </a:t>
            </a:r>
            <a:r>
              <a:rPr lang="ru-RU" sz="2400" dirty="0" smtClean="0"/>
              <a:t>(обе клешни целые); </a:t>
            </a:r>
            <a:r>
              <a:rPr lang="en-US" sz="2400" i="1" dirty="0" err="1" smtClean="0"/>
              <a:t>oneworr</a:t>
            </a:r>
            <a:r>
              <a:rPr lang="en-US" sz="2400" dirty="0" smtClean="0"/>
              <a:t> </a:t>
            </a:r>
            <a:r>
              <a:rPr lang="ru-RU" sz="2400" dirty="0" smtClean="0"/>
              <a:t>(одна клешня повреждена); </a:t>
            </a:r>
            <a:r>
              <a:rPr lang="en-US" sz="2400" i="1" dirty="0" err="1" smtClean="0"/>
              <a:t>bothworr</a:t>
            </a:r>
            <a:r>
              <a:rPr lang="en-US" sz="2400" dirty="0" smtClean="0"/>
              <a:t> </a:t>
            </a:r>
            <a:r>
              <a:rPr lang="ru-RU" sz="2400" dirty="0" smtClean="0"/>
              <a:t> (обе клешни повреждены).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400" dirty="0" smtClean="0"/>
              <a:t>          Кнопка </a:t>
            </a:r>
            <a:r>
              <a:rPr lang="en-US" sz="2400" b="1" dirty="0" smtClean="0"/>
              <a:t>Options </a:t>
            </a:r>
            <a:r>
              <a:rPr lang="ru-RU" sz="2400" dirty="0" smtClean="0"/>
              <a:t>используется для задания параметров вычисления, кнопка </a:t>
            </a:r>
            <a:r>
              <a:rPr lang="ru-RU" sz="2400" b="1" dirty="0" err="1" smtClean="0"/>
              <a:t>Syntax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editor</a:t>
            </a:r>
            <a:r>
              <a:rPr lang="ru-RU" sz="2400" b="1" dirty="0" smtClean="0"/>
              <a:t> </a:t>
            </a:r>
            <a:r>
              <a:rPr lang="ru-RU" sz="2400" dirty="0" smtClean="0"/>
              <a:t>(редактор кода) позволяет произвести дальнейшие настройки модели при помощи синтаксиса анализа.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400" dirty="0" smtClean="0"/>
              <a:t>       Щелкнем  по кнопке</a:t>
            </a:r>
            <a:r>
              <a:rPr lang="ru-RU" sz="2400" b="1" dirty="0" smtClean="0"/>
              <a:t> ОК, </a:t>
            </a:r>
            <a:r>
              <a:rPr lang="ru-RU" sz="2400" dirty="0" smtClean="0"/>
              <a:t>откроется диалоговое окно (рис. 4)</a:t>
            </a:r>
            <a:r>
              <a:rPr lang="ru-RU" sz="2400" b="1" dirty="0" smtClean="0"/>
              <a:t> </a:t>
            </a:r>
            <a:r>
              <a:rPr lang="en-US" sz="2400" b="1" dirty="0" smtClean="0"/>
              <a:t>ANOVA Results</a:t>
            </a:r>
            <a:r>
              <a:rPr lang="ru-RU" sz="2400" b="1" dirty="0" smtClean="0"/>
              <a:t> 1 </a:t>
            </a:r>
            <a:r>
              <a:rPr lang="ru-RU" sz="2400" dirty="0" smtClean="0"/>
              <a:t>(результаты анализа) с набором вкладок, которые позволяют всесторонне отобразить результаты анализа в виде таблиц и графиков.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1520" y="692696"/>
            <a:ext cx="4248472" cy="5709020"/>
          </a:xfrm>
          <a:noFill/>
        </p:spPr>
      </p:pic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979712" y="6400800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/>
              <a:t>Рис. 4</a:t>
            </a:r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692696"/>
            <a:ext cx="33147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644008" y="5517232"/>
            <a:ext cx="417646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sz="2800" dirty="0" smtClean="0"/>
              <a:t> </a:t>
            </a:r>
            <a:r>
              <a:rPr lang="ru-RU" sz="2000" dirty="0" smtClean="0"/>
              <a:t>В более современных версиях пакета добавлена кнопка</a:t>
            </a:r>
            <a:r>
              <a:rPr lang="ru-RU" dirty="0" smtClean="0"/>
              <a:t> </a:t>
            </a:r>
            <a:r>
              <a:rPr lang="ru-RU" sz="2000" i="1" dirty="0" smtClean="0"/>
              <a:t>Размеры эффекта</a:t>
            </a:r>
            <a:endParaRPr lang="ru-RU" sz="20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60800"/>
            <a:ext cx="9144000" cy="2736850"/>
          </a:xfrm>
        </p:spPr>
        <p:txBody>
          <a:bodyPr/>
          <a:lstStyle/>
          <a:p>
            <a:pPr eaLnBrk="1" hangingPunct="1"/>
            <a:r>
              <a:rPr lang="ru-RU" b="1" dirty="0" smtClean="0">
                <a:solidFill>
                  <a:srgbClr val="CCFFFF"/>
                </a:solidFill>
              </a:rPr>
              <a:t>Дисперсионный анализ.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476672"/>
            <a:ext cx="8568952" cy="2088232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/>
              <a:t>Если нажать на кнопку </a:t>
            </a:r>
            <a:r>
              <a:rPr lang="en-US" sz="2000" dirty="0" smtClean="0"/>
              <a:t>All affects</a:t>
            </a:r>
            <a:r>
              <a:rPr lang="ru-RU" sz="2000" dirty="0" smtClean="0"/>
              <a:t>, то появится таблица в строках которой будут указаны названия эффектов, значения критерия Уилкса, критерия Фишера дисперсионного анализа и в последнем столбце отображены уровни значимости критерия Фишера. Если р</a:t>
            </a:r>
            <a:r>
              <a:rPr lang="en-US" sz="2000" dirty="0" smtClean="0"/>
              <a:t>&lt;</a:t>
            </a:r>
            <a:r>
              <a:rPr lang="ru-RU" sz="2000" dirty="0" smtClean="0"/>
              <a:t>0,05, то это означает, что при разбиении на группы по данному эффекту наверняка будут группы  со статистически значимыми отличиями средних</a:t>
            </a:r>
            <a:endParaRPr lang="ru-RU" sz="2000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852936"/>
            <a:ext cx="7545779" cy="219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7544" y="1772816"/>
            <a:ext cx="7920038" cy="4486821"/>
          </a:xfrm>
          <a:noFill/>
        </p:spPr>
      </p:pic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067944" y="6237312"/>
            <a:ext cx="1296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/>
              <a:t>Рис. 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88640"/>
            <a:ext cx="8784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 </a:t>
            </a:r>
            <a:r>
              <a:rPr lang="ru-RU" sz="2000" dirty="0" smtClean="0"/>
              <a:t>На вкладке </a:t>
            </a:r>
            <a:r>
              <a:rPr lang="en-US" sz="2000" b="1" dirty="0" smtClean="0"/>
              <a:t>Quick</a:t>
            </a:r>
            <a:r>
              <a:rPr lang="ru-RU" sz="2000" dirty="0" smtClean="0"/>
              <a:t>  нажмем кнопку </a:t>
            </a:r>
            <a:r>
              <a:rPr lang="en-US" sz="2000" b="1" dirty="0" smtClean="0"/>
              <a:t>All effects</a:t>
            </a:r>
            <a:r>
              <a:rPr lang="ru-RU" sz="2000" b="1" dirty="0" smtClean="0"/>
              <a:t>/</a:t>
            </a:r>
            <a:r>
              <a:rPr lang="en-US" sz="2000" b="1" dirty="0" smtClean="0"/>
              <a:t>Graphs</a:t>
            </a:r>
            <a:r>
              <a:rPr lang="ru-RU" sz="2000" b="1" dirty="0" smtClean="0"/>
              <a:t> (</a:t>
            </a:r>
            <a:r>
              <a:rPr lang="ru-RU" sz="2000" dirty="0" smtClean="0"/>
              <a:t>все эффекты/графики). Данный диалог </a:t>
            </a:r>
            <a:r>
              <a:rPr lang="en-US" sz="2000" b="1" dirty="0" smtClean="0"/>
              <a:t>Table of All Effects</a:t>
            </a:r>
            <a:r>
              <a:rPr lang="en-US" sz="2000" dirty="0" smtClean="0"/>
              <a:t> </a:t>
            </a:r>
            <a:r>
              <a:rPr lang="ru-RU" sz="2000" dirty="0" smtClean="0"/>
              <a:t>(таблицы всех эффектов) (рис. 5) содержит результаты и используется для просмотра выбранных из данной таблицы эффектов в виде графиков средних или таблиц.</a:t>
            </a:r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640873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995936" y="6021288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dirty="0"/>
              <a:t>Рис. 6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509120"/>
            <a:ext cx="842493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1520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    Значимые эффекты (</a:t>
            </a:r>
            <a:r>
              <a:rPr lang="ru-RU" sz="2000" i="1" dirty="0" smtClean="0"/>
              <a:t>p&lt;</a:t>
            </a:r>
            <a:r>
              <a:rPr lang="ru-RU" sz="2000" dirty="0" smtClean="0"/>
              <a:t>0,05) в таблице </a:t>
            </a:r>
            <a:r>
              <a:rPr lang="en-US" sz="2000" i="1" dirty="0" smtClean="0"/>
              <a:t>Table of All Effects </a:t>
            </a:r>
            <a:r>
              <a:rPr lang="ru-RU" sz="2000" dirty="0" smtClean="0"/>
              <a:t>помечены *. Видно, что гипотеза о неравенстве средних верна только для предиктора</a:t>
            </a:r>
            <a:r>
              <a:rPr lang="ru-RU" sz="2000" b="1" dirty="0" smtClean="0"/>
              <a:t> </a:t>
            </a:r>
            <a:r>
              <a:rPr lang="ru-RU" sz="2000" i="1" dirty="0" smtClean="0"/>
              <a:t>SPINE.</a:t>
            </a:r>
            <a:r>
              <a:rPr lang="ru-RU" sz="2000" dirty="0" smtClean="0"/>
              <a:t> Для предиктора </a:t>
            </a:r>
            <a:r>
              <a:rPr lang="en-US" sz="2000" i="1" dirty="0" smtClean="0"/>
              <a:t>COLOR</a:t>
            </a:r>
            <a:r>
              <a:rPr lang="ru-RU" sz="2000" dirty="0" smtClean="0"/>
              <a:t> и взаимодействия предикторов </a:t>
            </a:r>
            <a:r>
              <a:rPr lang="en-US" sz="2000" i="1" dirty="0" smtClean="0"/>
              <a:t>COLOR</a:t>
            </a:r>
            <a:r>
              <a:rPr lang="ru-RU" sz="2000" i="1" dirty="0" smtClean="0"/>
              <a:t>*SPINE </a:t>
            </a:r>
            <a:r>
              <a:rPr lang="ru-RU" sz="2000" dirty="0" smtClean="0"/>
              <a:t>уровень значимости незначительно превосходит 0,05. </a:t>
            </a:r>
          </a:p>
          <a:p>
            <a:pPr algn="just"/>
            <a:r>
              <a:rPr lang="ru-RU" sz="2000" dirty="0" smtClean="0"/>
              <a:t>   Можно изменить значимость критерия, введя необходимое значение параметра </a:t>
            </a:r>
            <a:r>
              <a:rPr lang="en-US" sz="2000" i="1" dirty="0" smtClean="0"/>
              <a:t>Alpha</a:t>
            </a:r>
            <a:r>
              <a:rPr lang="ru-RU" sz="2000" dirty="0" smtClean="0"/>
              <a:t> (альфа) в поле </a:t>
            </a:r>
            <a:r>
              <a:rPr lang="en-US" sz="2000" b="1" dirty="0" smtClean="0"/>
              <a:t>Significance level </a:t>
            </a:r>
            <a:r>
              <a:rPr lang="ru-RU" sz="2000" dirty="0" smtClean="0"/>
              <a:t>(уровень значимости) вкладки </a:t>
            </a:r>
            <a:r>
              <a:rPr lang="ru-RU" sz="2000" b="1" dirty="0" smtClean="0"/>
              <a:t>Quick </a:t>
            </a:r>
            <a:r>
              <a:rPr lang="ru-RU" sz="2000" dirty="0" smtClean="0"/>
              <a:t>окна</a:t>
            </a:r>
            <a:r>
              <a:rPr lang="ru-RU" sz="2000" b="1" dirty="0" smtClean="0"/>
              <a:t> </a:t>
            </a:r>
            <a:r>
              <a:rPr lang="en-US" sz="2000" b="1" dirty="0" smtClean="0"/>
              <a:t>ANOVA Results</a:t>
            </a:r>
            <a:r>
              <a:rPr lang="ru-RU" sz="2000" b="1" dirty="0" smtClean="0"/>
              <a:t> 1</a:t>
            </a:r>
            <a:r>
              <a:rPr lang="ru-RU" sz="2000" dirty="0" smtClean="0"/>
              <a:t>. </a:t>
            </a:r>
          </a:p>
          <a:p>
            <a:pPr algn="just"/>
            <a:r>
              <a:rPr lang="ru-RU" sz="2000" dirty="0" smtClean="0"/>
              <a:t>    Выделим, например, опцию </a:t>
            </a:r>
            <a:r>
              <a:rPr lang="ru-RU" sz="2000" i="1" dirty="0" smtClean="0"/>
              <a:t>Spreadsheet </a:t>
            </a:r>
            <a:r>
              <a:rPr lang="ru-RU" sz="2000" dirty="0" smtClean="0"/>
              <a:t>(таблица) в рамке </a:t>
            </a:r>
            <a:r>
              <a:rPr lang="ru-RU" sz="2000" b="1" dirty="0" smtClean="0"/>
              <a:t>Display</a:t>
            </a:r>
            <a:r>
              <a:rPr lang="ru-RU" sz="2000" dirty="0" smtClean="0"/>
              <a:t> (отображать) и два раза щелкнем на эффекте</a:t>
            </a:r>
            <a:r>
              <a:rPr lang="ru-RU" sz="2000" b="1" dirty="0" smtClean="0"/>
              <a:t> </a:t>
            </a:r>
            <a:r>
              <a:rPr lang="ru-RU" sz="2000" i="1" dirty="0" smtClean="0"/>
              <a:t>SPINE</a:t>
            </a:r>
            <a:r>
              <a:rPr lang="ru-RU" sz="2000" b="1" dirty="0" smtClean="0"/>
              <a:t> </a:t>
            </a:r>
            <a:r>
              <a:rPr lang="ru-RU" sz="2000" dirty="0" smtClean="0"/>
              <a:t>или, выделив эффект</a:t>
            </a:r>
            <a:r>
              <a:rPr lang="ru-RU" sz="2000" b="1" dirty="0" smtClean="0"/>
              <a:t> </a:t>
            </a:r>
            <a:r>
              <a:rPr lang="ru-RU" sz="2000" i="1" dirty="0" smtClean="0"/>
              <a:t>SPINE</a:t>
            </a:r>
            <a:r>
              <a:rPr lang="ru-RU" sz="2000" b="1" dirty="0" smtClean="0"/>
              <a:t>, </a:t>
            </a:r>
            <a:r>
              <a:rPr lang="ru-RU" sz="2000" dirty="0" smtClean="0"/>
              <a:t>нажмем</a:t>
            </a:r>
            <a:r>
              <a:rPr lang="ru-RU" sz="2000" b="1" dirty="0" smtClean="0"/>
              <a:t> </a:t>
            </a:r>
            <a:r>
              <a:rPr lang="en-US" sz="2000" b="1" dirty="0" smtClean="0"/>
              <a:t>OK</a:t>
            </a:r>
            <a:r>
              <a:rPr lang="ru-RU" sz="2000" b="1" dirty="0" smtClean="0"/>
              <a:t>.</a:t>
            </a:r>
            <a:r>
              <a:rPr lang="ru-RU" sz="2000" dirty="0" smtClean="0"/>
              <a:t> Появится таблица (рис. 6) со значениями средних всех зависимых переменных и другими статистиками в группах, соответствующих </a:t>
            </a:r>
            <a:r>
              <a:rPr lang="ru-RU" sz="2000" dirty="0" smtClean="0"/>
              <a:t>трем </a:t>
            </a:r>
            <a:r>
              <a:rPr lang="ru-RU" sz="2000" dirty="0" smtClean="0"/>
              <a:t>уровням категориального </a:t>
            </a:r>
            <a:r>
              <a:rPr lang="ru-RU" sz="2000" dirty="0" smtClean="0"/>
              <a:t>предиктора</a:t>
            </a:r>
            <a:r>
              <a:rPr lang="ru-RU" sz="2000" b="1" dirty="0" smtClean="0"/>
              <a:t> </a:t>
            </a:r>
            <a:r>
              <a:rPr lang="ru-RU" sz="2000" i="1" dirty="0" smtClean="0"/>
              <a:t>SPINE</a:t>
            </a:r>
            <a:r>
              <a:rPr lang="ru-RU" sz="2000" dirty="0" smtClean="0"/>
              <a:t> – </a:t>
            </a:r>
            <a:r>
              <a:rPr lang="en-US" sz="2000" i="1" dirty="0" err="1" smtClean="0"/>
              <a:t>bothgood</a:t>
            </a:r>
            <a:r>
              <a:rPr lang="ru-RU" sz="2000" dirty="0" smtClean="0"/>
              <a:t>; </a:t>
            </a:r>
            <a:r>
              <a:rPr lang="en-US" sz="2000" i="1" dirty="0" err="1" smtClean="0"/>
              <a:t>oneworr</a:t>
            </a:r>
            <a:r>
              <a:rPr lang="ru-RU" sz="2000" dirty="0" smtClean="0"/>
              <a:t>; </a:t>
            </a:r>
            <a:r>
              <a:rPr lang="en-US" sz="2000" i="1" dirty="0" err="1" smtClean="0"/>
              <a:t>bothworr</a:t>
            </a:r>
            <a:r>
              <a:rPr lang="ru-RU" sz="2000" dirty="0" smtClean="0"/>
              <a:t>.</a:t>
            </a:r>
          </a:p>
          <a:p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6480175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2000" dirty="0" smtClean="0"/>
              <a:t>Вернемся в окно</a:t>
            </a:r>
            <a:r>
              <a:rPr lang="ru-RU" sz="2000" b="1" dirty="0" smtClean="0"/>
              <a:t> </a:t>
            </a:r>
            <a:r>
              <a:rPr lang="en-US" sz="2000" b="1" dirty="0" smtClean="0"/>
              <a:t>Table of All Effects </a:t>
            </a:r>
            <a:r>
              <a:rPr lang="ru-RU" sz="2000" dirty="0" smtClean="0"/>
              <a:t>и выделим опцию </a:t>
            </a:r>
            <a:r>
              <a:rPr lang="en-US" sz="2000" i="1" dirty="0" smtClean="0"/>
              <a:t>Graph </a:t>
            </a:r>
            <a:r>
              <a:rPr lang="ru-RU" sz="2000" dirty="0" smtClean="0"/>
              <a:t>(график) в рамке </a:t>
            </a:r>
            <a:r>
              <a:rPr lang="ru-RU" sz="2000" b="1" dirty="0" smtClean="0"/>
              <a:t>Display, </a:t>
            </a:r>
            <a:r>
              <a:rPr lang="ru-RU" sz="2000" dirty="0" smtClean="0"/>
              <a:t> нажмите </a:t>
            </a:r>
            <a:r>
              <a:rPr lang="en-US" sz="2000" b="1" dirty="0" smtClean="0"/>
              <a:t>OK</a:t>
            </a:r>
            <a:r>
              <a:rPr lang="ru-RU" sz="2000" dirty="0" smtClean="0"/>
              <a:t>. В появившемся окне выберем, например, зависимую переменную </a:t>
            </a:r>
            <a:r>
              <a:rPr lang="ru-RU" sz="2000" i="1" dirty="0" smtClean="0"/>
              <a:t>WIDTH.</a:t>
            </a:r>
            <a:r>
              <a:rPr lang="ru-RU" sz="2000" dirty="0" smtClean="0"/>
              <a:t> Программа построит график средних переменной </a:t>
            </a:r>
            <a:r>
              <a:rPr lang="ru-RU" sz="2000" i="1" dirty="0" smtClean="0"/>
              <a:t>WIDTH</a:t>
            </a:r>
            <a:r>
              <a:rPr lang="ru-RU" sz="2000" dirty="0" smtClean="0"/>
              <a:t> (рис. 7).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marL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0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627784" y="1052736"/>
          <a:ext cx="5976664" cy="3150987"/>
        </p:xfrm>
        <a:graphic>
          <a:graphicData uri="http://schemas.openxmlformats.org/presentationml/2006/ole">
            <p:oleObj spid="_x0000_s9218" name="Graph" r:id="rId3" imgW="3656965" imgH="2742565" progId="STATISTICA.Graph">
              <p:embed/>
            </p:oleObj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292080" y="4149080"/>
            <a:ext cx="11525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dirty="0"/>
              <a:t>Рис. 7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268760"/>
            <a:ext cx="192878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179512" y="4725144"/>
            <a:ext cx="86774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Из графика и таблицы видно, что средняя ширина крабов с двумя целыми клешнями превосходит ширину крабов с двумя поврежденными клешнями и значительно превосходит ширину крабов с одной поврежденной клешней. По-видимому, более широкие крабы обладают большей силой, и это позволяет им сохранить клешни в целости. </a:t>
            </a:r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640873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</a:t>
            </a:r>
            <a:endParaRPr lang="ru-RU" sz="20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 </a:t>
            </a:r>
            <a:r>
              <a:rPr lang="ru-RU" sz="2000" dirty="0" smtClean="0"/>
              <a:t>Выделим опцию </a:t>
            </a:r>
            <a:r>
              <a:rPr lang="en-US" sz="2000" i="1" dirty="0" smtClean="0"/>
              <a:t>Graph</a:t>
            </a:r>
            <a:r>
              <a:rPr lang="en-US" sz="2000" b="1" dirty="0" smtClean="0"/>
              <a:t> </a:t>
            </a:r>
            <a:r>
              <a:rPr lang="ru-RU" sz="2000" dirty="0" smtClean="0"/>
              <a:t>в рамке </a:t>
            </a:r>
            <a:r>
              <a:rPr lang="en-US" sz="2000" b="1" dirty="0" smtClean="0"/>
              <a:t>Display</a:t>
            </a:r>
            <a:r>
              <a:rPr lang="ru-RU" sz="2000" b="1" dirty="0" smtClean="0"/>
              <a:t>, </a:t>
            </a:r>
            <a:r>
              <a:rPr lang="ru-RU" sz="2000" dirty="0" smtClean="0"/>
              <a:t>эффект</a:t>
            </a:r>
            <a:r>
              <a:rPr lang="en-US" sz="2000" b="1" dirty="0" smtClean="0"/>
              <a:t> color*spine </a:t>
            </a:r>
            <a:r>
              <a:rPr lang="ru-RU" sz="2000" dirty="0" smtClean="0"/>
              <a:t>и нажмите</a:t>
            </a:r>
            <a:r>
              <a:rPr lang="ru-RU" sz="2000" b="1" dirty="0" smtClean="0"/>
              <a:t> </a:t>
            </a:r>
            <a:r>
              <a:rPr lang="en-US" sz="2000" b="1" dirty="0" smtClean="0"/>
              <a:t>OK</a:t>
            </a:r>
            <a:r>
              <a:rPr lang="en-US" sz="2000" dirty="0" smtClean="0"/>
              <a:t>/</a:t>
            </a:r>
            <a:endParaRPr lang="ru-RU" sz="20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000" dirty="0" smtClean="0"/>
              <a:t>В</a:t>
            </a:r>
            <a:r>
              <a:rPr lang="ru-RU" sz="2000" b="1" dirty="0" smtClean="0"/>
              <a:t> </a:t>
            </a:r>
            <a:r>
              <a:rPr lang="ru-RU" sz="2000" dirty="0" smtClean="0"/>
              <a:t>открывшемся окне (рис. 8)</a:t>
            </a:r>
            <a:r>
              <a:rPr lang="ru-RU" sz="2000" b="1" dirty="0" smtClean="0"/>
              <a:t> </a:t>
            </a:r>
            <a:r>
              <a:rPr lang="en-US" sz="2000" b="1" dirty="0" smtClean="0"/>
              <a:t>Dependent </a:t>
            </a:r>
            <a:r>
              <a:rPr lang="en-US" sz="2000" b="1" dirty="0" err="1" smtClean="0"/>
              <a:t>vars</a:t>
            </a:r>
            <a:r>
              <a:rPr lang="en-US" sz="2000" b="1" dirty="0" smtClean="0"/>
              <a:t> for the</a:t>
            </a:r>
            <a:r>
              <a:rPr lang="ru-RU" sz="2000" b="1" dirty="0" smtClean="0"/>
              <a:t>… </a:t>
            </a:r>
            <a:r>
              <a:rPr lang="ru-RU" sz="2000" dirty="0" smtClean="0"/>
              <a:t>укажем имя переменной</a:t>
            </a:r>
            <a:r>
              <a:rPr lang="ru-RU" sz="2000" b="1" dirty="0" smtClean="0"/>
              <a:t> </a:t>
            </a:r>
            <a:r>
              <a:rPr lang="en-US" sz="2000" i="1" dirty="0" smtClean="0"/>
              <a:t>WIDTH</a:t>
            </a:r>
            <a:r>
              <a:rPr lang="ru-RU" sz="2000" i="1" dirty="0" smtClean="0"/>
              <a:t>.</a:t>
            </a:r>
            <a:r>
              <a:rPr lang="ru-RU" sz="2000" b="1" dirty="0" smtClean="0"/>
              <a:t> </a:t>
            </a:r>
            <a:r>
              <a:rPr lang="ru-RU" sz="2000" dirty="0" smtClean="0"/>
              <a:t>Щелкнем</a:t>
            </a:r>
            <a:r>
              <a:rPr lang="ru-RU" sz="2000" b="1" dirty="0" smtClean="0"/>
              <a:t> </a:t>
            </a:r>
            <a:r>
              <a:rPr lang="en-US" sz="2000" b="1" dirty="0" smtClean="0"/>
              <a:t>OK</a:t>
            </a:r>
            <a:r>
              <a:rPr lang="ru-RU" sz="2000" b="1" dirty="0" smtClean="0"/>
              <a:t>, </a:t>
            </a:r>
            <a:r>
              <a:rPr lang="ru-RU" sz="2000" dirty="0" smtClean="0"/>
              <a:t>появится окно (рис. 9) </a:t>
            </a:r>
            <a:r>
              <a:rPr lang="en-US" sz="2000" b="1" dirty="0" smtClean="0"/>
              <a:t>Arrangement of Factors </a:t>
            </a:r>
            <a:r>
              <a:rPr lang="ru-RU" sz="2000" dirty="0" smtClean="0"/>
              <a:t>(расположение факторов), в котором можно указать порядок выбора взаимодействующих факторов. Выберем </a:t>
            </a:r>
            <a:r>
              <a:rPr lang="en-US" sz="2000" i="1" dirty="0" smtClean="0"/>
              <a:t>COLOR</a:t>
            </a:r>
            <a:r>
              <a:rPr lang="ru-RU" sz="2000" dirty="0" smtClean="0"/>
              <a:t> под ось </a:t>
            </a:r>
            <a:r>
              <a:rPr lang="ru-RU" sz="2000" i="1" dirty="0" smtClean="0"/>
              <a:t>Х</a:t>
            </a:r>
            <a:r>
              <a:rPr lang="ru-RU" sz="2000" dirty="0" smtClean="0"/>
              <a:t>, верх и </a:t>
            </a:r>
            <a:r>
              <a:rPr lang="en-US" sz="2000" i="1" dirty="0" smtClean="0"/>
              <a:t>SPINE</a:t>
            </a:r>
            <a:r>
              <a:rPr lang="ru-RU" sz="2000" dirty="0" smtClean="0"/>
              <a:t> под шаблоном линии. Нажмем кнопку </a:t>
            </a:r>
            <a:r>
              <a:rPr lang="ru-RU" sz="2000" b="1" dirty="0" smtClean="0"/>
              <a:t>OK</a:t>
            </a:r>
            <a:r>
              <a:rPr lang="ru-RU" sz="2000" dirty="0" smtClean="0"/>
              <a:t>, появятся графики средних (рис. 10).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24744"/>
            <a:ext cx="5862023" cy="294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188913"/>
            <a:ext cx="3311525" cy="2952750"/>
          </a:xfrm>
          <a:noFill/>
        </p:spPr>
      </p:pic>
      <p:pic>
        <p:nvPicPr>
          <p:cNvPr id="4710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19475" y="3284538"/>
            <a:ext cx="5400675" cy="3024187"/>
          </a:xfrm>
          <a:noFill/>
        </p:spPr>
      </p:pic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403350" y="3141663"/>
            <a:ext cx="1008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/>
              <a:t>Рис. 8</a:t>
            </a:r>
            <a:r>
              <a:rPr lang="ru-RU" sz="2800" b="1">
                <a:solidFill>
                  <a:srgbClr val="CCFFFF"/>
                </a:solidFill>
              </a:rPr>
              <a:t> 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795963" y="6400800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/>
              <a:t>Рис. 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251520" y="260648"/>
          <a:ext cx="7776864" cy="3528391"/>
        </p:xfrm>
        <a:graphic>
          <a:graphicData uri="http://schemas.openxmlformats.org/presentationml/2006/ole">
            <p:oleObj spid="_x0000_s10242" name="Graph" r:id="rId3" imgW="3656965" imgH="2742565" progId="STATISTICA.Graph">
              <p:embed/>
            </p:oleObj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452320" y="2276872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/>
              <a:t>Рис. 10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31032" y="3861048"/>
            <a:ext cx="85334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Видно, что у крабов светло-серого цвета с двумя целыми клешнями и у крабов темного цвета </a:t>
            </a:r>
            <a:r>
              <a:rPr lang="en-US" sz="2000" dirty="0" smtClean="0"/>
              <a:t>c</a:t>
            </a:r>
            <a:r>
              <a:rPr lang="ru-RU" sz="2000" dirty="0" smtClean="0"/>
              <a:t> одной поврежденной клешней средняя ширина соответственно больше и меньше, чем во всех остальных группах. Независимо от цвета средняя ширина крабов с одной поврежденной клешней меньше, чем средняя ширина крабов с двумя целыми клешнями. Приведенные результаты показывают, что существуют различия между средними в группах, соответствующих различным межгрупповым факторам. Но значимы ли эти различия? Для ответа на этот вопрос нужно использовать апостериорные сравнения для проверки разности средних.</a:t>
            </a:r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640873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</a:t>
            </a:r>
            <a:r>
              <a:rPr lang="ru-RU" sz="2000" dirty="0" smtClean="0"/>
              <a:t>В диалоге </a:t>
            </a:r>
            <a:r>
              <a:rPr lang="en-US" sz="2000" b="1" dirty="0" smtClean="0"/>
              <a:t>ANOVA Results</a:t>
            </a:r>
            <a:r>
              <a:rPr lang="ru-RU" sz="2000" b="1" dirty="0" smtClean="0"/>
              <a:t> 1 </a:t>
            </a:r>
            <a:r>
              <a:rPr lang="ru-RU" sz="2000" dirty="0" smtClean="0"/>
              <a:t>нажмем кнопку </a:t>
            </a:r>
            <a:r>
              <a:rPr lang="en-US" sz="2000" b="1" dirty="0" smtClean="0"/>
              <a:t>More results </a:t>
            </a:r>
            <a:endParaRPr lang="ru-RU" sz="2000" b="1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b="1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b="1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eaLnBrk="1" hangingPunct="1"/>
            <a:endParaRPr lang="ru-RU" sz="28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692696"/>
            <a:ext cx="3376237" cy="453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99592" y="1916832"/>
            <a:ext cx="7416800" cy="4320480"/>
          </a:xfrm>
          <a:noFill/>
        </p:spPr>
      </p:pic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140200" y="6165850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/>
              <a:t>Рис. 11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260648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sz="2000" dirty="0" smtClean="0"/>
              <a:t>в открывшемся окне выберем вкладку  </a:t>
            </a:r>
            <a:r>
              <a:rPr lang="en-US" sz="2000" b="1" dirty="0" smtClean="0"/>
              <a:t>Post</a:t>
            </a:r>
            <a:r>
              <a:rPr lang="ru-RU" sz="2000" b="1" dirty="0" smtClean="0"/>
              <a:t>-</a:t>
            </a:r>
            <a:r>
              <a:rPr lang="en-US" sz="2000" b="1" dirty="0" smtClean="0"/>
              <a:t>hoc</a:t>
            </a:r>
            <a:r>
              <a:rPr lang="ru-RU" sz="2000" dirty="0" smtClean="0"/>
              <a:t>,</a:t>
            </a:r>
            <a:r>
              <a:rPr lang="ru-RU" sz="2000" b="1" dirty="0" smtClean="0"/>
              <a:t> </a:t>
            </a:r>
            <a:r>
              <a:rPr lang="ru-RU" sz="2000" dirty="0" smtClean="0"/>
              <a:t>на которой представлены различные апостериорные критерии (рис. 11). Все эти критерии позволяют сравнивать средние при отсутствии априорной гипотезы относительно этих средних. </a:t>
            </a:r>
            <a:r>
              <a:rPr lang="ru-RU" sz="2000" b="1" dirty="0" smtClean="0"/>
              <a:t> </a:t>
            </a:r>
            <a:r>
              <a:rPr lang="ru-RU" sz="2000" dirty="0" smtClean="0"/>
              <a:t>Большое количество критериев минимизирует вероятность случайных результатов.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59372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smtClean="0"/>
              <a:t>        Выберем зависимую переменную</a:t>
            </a:r>
            <a:r>
              <a:rPr lang="ru-RU" sz="2800" b="1" smtClean="0"/>
              <a:t> </a:t>
            </a:r>
            <a:r>
              <a:rPr lang="en-US" sz="2800" i="1" smtClean="0"/>
              <a:t>WIDTH</a:t>
            </a:r>
            <a:r>
              <a:rPr lang="ru-RU" sz="2800" i="1" smtClean="0"/>
              <a:t>,</a:t>
            </a:r>
            <a:r>
              <a:rPr lang="ru-RU" sz="2800" smtClean="0"/>
              <a:t> эффект </a:t>
            </a:r>
            <a:r>
              <a:rPr lang="en-US" sz="2800" i="1" smtClean="0"/>
              <a:t>SPINE </a:t>
            </a:r>
            <a:r>
              <a:rPr lang="ru-RU" sz="2800" smtClean="0"/>
              <a:t>и нажмем кнопку </a:t>
            </a:r>
            <a:r>
              <a:rPr lang="en-US" sz="2800" b="1" smtClean="0"/>
              <a:t>Fisher LSD</a:t>
            </a:r>
            <a:r>
              <a:rPr lang="ru-RU" sz="2800" smtClean="0"/>
              <a:t>. В открывшейся таблице (рис. 12) в первой строке приведены значения средних, в столбце 1 –  названия групп,  в остальных ячейках – уровни значимости. Из таблицы следует, что неверна гипотеза о равенстве средних, т.е. средняя ширина крабов статистически значимо отличается во всех группах, соответствующих различным уровням предиктора</a:t>
            </a:r>
            <a:r>
              <a:rPr lang="ru-RU" sz="2800" b="1" smtClean="0"/>
              <a:t> </a:t>
            </a:r>
            <a:r>
              <a:rPr lang="en-US" sz="2800" i="1" smtClean="0"/>
              <a:t>SPINE</a:t>
            </a:r>
            <a:r>
              <a:rPr lang="ru-RU" sz="2800" smtClean="0"/>
              <a:t>. 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763713" y="3429000"/>
          <a:ext cx="5903912" cy="2659063"/>
        </p:xfrm>
        <a:graphic>
          <a:graphicData uri="http://schemas.openxmlformats.org/presentationml/2006/ole">
            <p:oleObj spid="_x0000_s11266" name="Spreadsheet" r:id="rId3" imgW="2876550" imgH="1295400" progId="STATISTICA.Spreadsheet">
              <p:embed/>
            </p:oleObj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211638" y="6165850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/>
              <a:t>Рис. 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64801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Сравнение средних является одним из способов выявления зависимостей между переменными. Так, например, если при разбиении объектов исследования на подгруппы при помощи категориальной независимой переменной (предиктора) верна гипотеза о неравенстве средних некоторой зависимой переменной в подгруппах, то это означает, что существует стохастическая взаимосвязь между  этой зависимой переменной и категориальным предиктором. Наиболее общим методом сравнения средних является дисперсионный анализ – </a:t>
            </a:r>
            <a:r>
              <a:rPr lang="en-US" sz="2800" b="1" dirty="0" smtClean="0"/>
              <a:t>ANOVA </a:t>
            </a:r>
            <a:r>
              <a:rPr lang="ru-RU" sz="2800" b="1" dirty="0" smtClean="0"/>
              <a:t>(</a:t>
            </a:r>
            <a:r>
              <a:rPr lang="en-US" sz="2800" b="1" dirty="0" smtClean="0"/>
              <a:t>Analysis of Variance</a:t>
            </a:r>
            <a:r>
              <a:rPr lang="ru-RU" sz="2800" b="1" dirty="0" smtClean="0"/>
              <a:t>).  </a:t>
            </a:r>
            <a:r>
              <a:rPr lang="ru-RU" sz="2800" dirty="0" smtClean="0"/>
              <a:t>В терминологии дисперсионного анализа категориальный предиктор называется </a:t>
            </a:r>
            <a:r>
              <a:rPr lang="ru-RU" sz="2800" b="1" dirty="0" smtClean="0"/>
              <a:t>фактором. </a:t>
            </a: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51520" y="2725281"/>
          <a:ext cx="7920558" cy="4132719"/>
        </p:xfrm>
        <a:graphic>
          <a:graphicData uri="http://schemas.openxmlformats.org/presentationml/2006/ole">
            <p:oleObj spid="_x0000_s12290" name="Spreadsheet" r:id="rId3" imgW="5619750" imgH="2933700" progId="STATISTICA.Spreadsheet">
              <p:embed/>
            </p:oleObj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100120" y="6093296"/>
            <a:ext cx="1043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/>
              <a:t>Рис. 13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871296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/>
              <a:t> </a:t>
            </a:r>
            <a:r>
              <a:rPr lang="ru-RU" sz="2000" dirty="0" smtClean="0"/>
              <a:t>Более интересный результат получится, если в диалоге </a:t>
            </a:r>
            <a:r>
              <a:rPr lang="en-US" sz="2000" b="1" dirty="0" smtClean="0"/>
              <a:t>ANOVA Results </a:t>
            </a:r>
            <a:r>
              <a:rPr lang="ru-RU" sz="2000" b="1" dirty="0" smtClean="0"/>
              <a:t>1 </a:t>
            </a:r>
            <a:r>
              <a:rPr lang="ru-RU" sz="2000" dirty="0" smtClean="0"/>
              <a:t>для исследования взаимодействия предикторов выбрать эффект </a:t>
            </a:r>
            <a:r>
              <a:rPr lang="en-US" sz="2000" i="1" dirty="0" smtClean="0"/>
              <a:t>COLOR</a:t>
            </a:r>
            <a:r>
              <a:rPr lang="ru-RU" sz="2000" i="1" dirty="0" smtClean="0"/>
              <a:t>*</a:t>
            </a:r>
            <a:r>
              <a:rPr lang="en-US" sz="2000" i="1" dirty="0" smtClean="0"/>
              <a:t>SPINE</a:t>
            </a:r>
            <a:r>
              <a:rPr lang="ru-RU" sz="2000" dirty="0" smtClean="0"/>
              <a:t>.</a:t>
            </a:r>
            <a:r>
              <a:rPr lang="ru-RU" sz="2000" b="1" dirty="0" smtClean="0"/>
              <a:t> </a:t>
            </a:r>
            <a:r>
              <a:rPr lang="ru-RU" sz="2000" dirty="0" smtClean="0"/>
              <a:t>Так, из таблицы, изображенной на рис. 13, следует, что средняя ширина крабов светло-серого цвета с обеими целыми клешнями (27,58) значимо больше, чем средняя ширина крабов серого цвета с одной поврежденной клешней (24,42). Средняя ширина крабов темного цвета с одной поврежденной клешней (27,58) значимо больше, чем средняя ширина крабов умеренного цвета с обеими целыми клешнями (26,99).</a:t>
            </a:r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99593" y="2646865"/>
            <a:ext cx="5688632" cy="4064316"/>
          </a:xfrm>
          <a:noFill/>
        </p:spPr>
      </p:pic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7452320" y="6309320"/>
            <a:ext cx="1368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/>
              <a:t>Рис. 14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0"/>
            <a:ext cx="878497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 </a:t>
            </a:r>
            <a:r>
              <a:rPr lang="ru-RU" sz="2000" dirty="0" smtClean="0"/>
              <a:t>Для проверки предположений, лежащих в основе метода дисперсионного анализа, необходимо воспользоваться вкладкой </a:t>
            </a:r>
            <a:r>
              <a:rPr lang="en-US" sz="2000" b="1" dirty="0" smtClean="0"/>
              <a:t>Assumptions </a:t>
            </a:r>
            <a:r>
              <a:rPr lang="ru-RU" sz="2000" dirty="0" smtClean="0"/>
              <a:t>(предположения) в окне </a:t>
            </a:r>
            <a:r>
              <a:rPr lang="en-US" sz="2000" b="1" dirty="0" smtClean="0"/>
              <a:t>ANOVA Results</a:t>
            </a:r>
            <a:r>
              <a:rPr lang="ru-RU" sz="2000" b="1" dirty="0" smtClean="0"/>
              <a:t> 1</a:t>
            </a:r>
            <a:r>
              <a:rPr lang="ru-RU" sz="2000" dirty="0" smtClean="0"/>
              <a:t> (рис. 14). На вкладке представлены различные критерии проверки гипотезы однородности дисперсий (критерий </a:t>
            </a:r>
            <a:r>
              <a:rPr lang="ru-RU" sz="2000" dirty="0" err="1" smtClean="0"/>
              <a:t>Кохрана</a:t>
            </a:r>
            <a:r>
              <a:rPr lang="ru-RU" sz="2000" dirty="0" smtClean="0"/>
              <a:t>, Хартли, </a:t>
            </a:r>
            <a:r>
              <a:rPr lang="ru-RU" sz="2000" dirty="0" err="1" smtClean="0"/>
              <a:t>Бартлетта</a:t>
            </a:r>
            <a:r>
              <a:rPr lang="ru-RU" sz="2000" dirty="0" smtClean="0"/>
              <a:t>, критерий Левена, М критерий Бокса), графические средства проверки соответствия закона распределения переменной нормальному закону (гистограммы, диаграммы рассеяния, нормальные вероятностные графики). </a:t>
            </a:r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893175" cy="6408737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000" dirty="0" smtClean="0"/>
              <a:t>Выберем эффект </a:t>
            </a:r>
            <a:r>
              <a:rPr lang="en-US" sz="2000" i="1" dirty="0" smtClean="0"/>
              <a:t>SPINE</a:t>
            </a:r>
            <a:r>
              <a:rPr lang="ru-RU" sz="2000" dirty="0" smtClean="0"/>
              <a:t> и нажмите кнопку </a:t>
            </a:r>
            <a:r>
              <a:rPr lang="en-US" sz="2000" b="1" dirty="0" smtClean="0"/>
              <a:t>Histograms</a:t>
            </a:r>
            <a:r>
              <a:rPr lang="ru-RU" sz="2000" dirty="0" smtClean="0"/>
              <a:t>. В появившемся окне выберем переменную </a:t>
            </a:r>
            <a:r>
              <a:rPr lang="en-US" sz="2000" i="1" dirty="0" smtClean="0"/>
              <a:t>WIDTH</a:t>
            </a:r>
            <a:r>
              <a:rPr lang="en-US" sz="2000" b="1" dirty="0" smtClean="0"/>
              <a:t> </a:t>
            </a:r>
            <a:r>
              <a:rPr lang="ru-RU" sz="2000" dirty="0" smtClean="0"/>
              <a:t>и укажем группу, если нужно проанализировать распределение внутри каждой группы. 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0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000" dirty="0" smtClean="0"/>
              <a:t>Если выбрать </a:t>
            </a:r>
            <a:r>
              <a:rPr lang="en-US" sz="2000" i="1" dirty="0" smtClean="0"/>
              <a:t>All</a:t>
            </a:r>
            <a:r>
              <a:rPr lang="en-US" sz="2000" b="1" dirty="0" smtClean="0"/>
              <a:t> </a:t>
            </a:r>
            <a:r>
              <a:rPr lang="ru-RU" sz="2000" dirty="0" smtClean="0"/>
              <a:t>(все), то</a:t>
            </a:r>
            <a:r>
              <a:rPr lang="ru-RU" sz="2000" b="1" dirty="0" smtClean="0"/>
              <a:t> </a:t>
            </a:r>
            <a:r>
              <a:rPr lang="ru-RU" sz="2000" dirty="0" smtClean="0"/>
              <a:t>программа построит (рис. 15) гистограмму частот для всех групп. Видно, что общее распределение соответствует нормальному закону. 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268760"/>
            <a:ext cx="3079921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323850" y="908050"/>
          <a:ext cx="8351838" cy="4897438"/>
        </p:xfrm>
        <a:graphic>
          <a:graphicData uri="http://schemas.openxmlformats.org/presentationml/2006/ole">
            <p:oleObj spid="_x0000_s13314" name="Graph" r:id="rId3" imgW="3656965" imgH="2742565" progId="STATISTICA.Graph">
              <p:embed/>
            </p:oleObj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140200" y="5876925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/>
              <a:t>Рис. 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988840"/>
            <a:ext cx="8964613" cy="468024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000" dirty="0" smtClean="0"/>
              <a:t>Еще одним дополнительным условием применимости дисперсионного анализа является отсутствие корреляции между средними и стандартными отклонениями. На вкладке </a:t>
            </a:r>
            <a:r>
              <a:rPr lang="en-US" sz="2000" b="1" dirty="0" smtClean="0"/>
              <a:t>Assumptions </a:t>
            </a:r>
            <a:r>
              <a:rPr lang="ru-RU" sz="2000" dirty="0" smtClean="0"/>
              <a:t>нажмем кнопку </a:t>
            </a:r>
            <a:r>
              <a:rPr lang="en-US" sz="2000" b="1" dirty="0" smtClean="0"/>
              <a:t>Plot means vs</a:t>
            </a:r>
            <a:r>
              <a:rPr lang="ru-RU" sz="2000" b="1" dirty="0" smtClean="0"/>
              <a:t>.</a:t>
            </a:r>
            <a:r>
              <a:rPr lang="en-US" sz="2000" b="1" dirty="0" smtClean="0"/>
              <a:t>std</a:t>
            </a:r>
            <a:r>
              <a:rPr lang="ru-RU" sz="2000" b="1" dirty="0" smtClean="0"/>
              <a:t>.</a:t>
            </a:r>
            <a:r>
              <a:rPr lang="en-US" sz="2000" b="1" dirty="0" smtClean="0"/>
              <a:t>deviations</a:t>
            </a:r>
            <a:r>
              <a:rPr lang="ru-RU" sz="2000" b="1" dirty="0" smtClean="0"/>
              <a:t>. </a:t>
            </a:r>
            <a:r>
              <a:rPr lang="ru-RU" sz="2000" dirty="0" smtClean="0"/>
              <a:t>Из диаграммы рассеяния, изображенной на рис. 17, видно, что средние и стандартные отклонения коррелируют незначительно. 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331640" y="2492896"/>
          <a:ext cx="6156325" cy="2039938"/>
        </p:xfrm>
        <a:graphic>
          <a:graphicData uri="http://schemas.openxmlformats.org/presentationml/2006/ole">
            <p:oleObj spid="_x0000_s14338" name="Spreadsheet" r:id="rId3" imgW="3438525" imgH="1143000" progId="STATISTICA.Spreadsheet">
              <p:embed/>
            </p:oleObj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923928" y="4437112"/>
            <a:ext cx="1223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dirty="0"/>
              <a:t>Рис. 16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260648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Нажмем кнопку </a:t>
            </a:r>
            <a:r>
              <a:rPr lang="en-US" sz="2000" b="1" dirty="0" err="1" smtClean="0"/>
              <a:t>Leven</a:t>
            </a:r>
            <a:r>
              <a:rPr lang="en-US" sz="2000" b="1" dirty="0" err="1" smtClean="0">
                <a:sym typeface="Symbol" pitchFamily="18" charset="2"/>
              </a:rPr>
              <a:t></a:t>
            </a:r>
            <a:r>
              <a:rPr lang="en-US" sz="2000" b="1" dirty="0" err="1" smtClean="0"/>
              <a:t>s</a:t>
            </a:r>
            <a:r>
              <a:rPr lang="en-US" sz="2000" b="1" dirty="0" smtClean="0"/>
              <a:t> test</a:t>
            </a:r>
            <a:r>
              <a:rPr lang="ru-RU" sz="2000" b="1" dirty="0" smtClean="0"/>
              <a:t> (</a:t>
            </a:r>
            <a:r>
              <a:rPr lang="en-US" sz="2000" b="1" dirty="0" smtClean="0"/>
              <a:t>ANOVA</a:t>
            </a:r>
            <a:r>
              <a:rPr lang="ru-RU" sz="2000" b="1" dirty="0" smtClean="0"/>
              <a:t>),</a:t>
            </a:r>
            <a:r>
              <a:rPr lang="ru-RU" sz="2000" dirty="0" smtClean="0"/>
              <a:t> появится таблица (рис. 16) с результатами проверки гипотезы об однородности дисперсий для зависимых переменных</a:t>
            </a:r>
            <a:r>
              <a:rPr lang="ru-RU" sz="2000" b="1" dirty="0" smtClean="0"/>
              <a:t> </a:t>
            </a:r>
            <a:r>
              <a:rPr lang="en-US" sz="2000" i="1" dirty="0" smtClean="0"/>
              <a:t>WIDTH</a:t>
            </a:r>
            <a:r>
              <a:rPr lang="ru-RU" sz="2000" dirty="0" smtClean="0"/>
              <a:t> и  </a:t>
            </a:r>
            <a:r>
              <a:rPr lang="en-US" sz="2000" i="1" dirty="0" smtClean="0"/>
              <a:t>WEGHT</a:t>
            </a:r>
            <a:r>
              <a:rPr lang="ru-RU" sz="2000" dirty="0" smtClean="0"/>
              <a:t>. Из таблицы следует, что во всех группах, соответствующих уровням категориального предиктора </a:t>
            </a:r>
            <a:r>
              <a:rPr lang="en-US" sz="2000" i="1" dirty="0" smtClean="0"/>
              <a:t>SPINE</a:t>
            </a:r>
            <a:r>
              <a:rPr lang="en-US" sz="2000" b="1" dirty="0" smtClean="0"/>
              <a:t> </a:t>
            </a:r>
            <a:r>
              <a:rPr lang="ru-RU" sz="2000" dirty="0" smtClean="0"/>
              <a:t>дисперсии однородны, т.е. верна гипотеза о равенстве дисперсий.</a:t>
            </a:r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941888"/>
            <a:ext cx="8964613" cy="1727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</a:t>
            </a:r>
            <a:r>
              <a:rPr lang="ru-RU" sz="2400" dirty="0" smtClean="0"/>
              <a:t>Таким образом, основные условия применимости дисперсионного анализа выполнены, что подтверждает достоверность полученных результатов.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611188" y="188913"/>
          <a:ext cx="7632700" cy="4389437"/>
        </p:xfrm>
        <a:graphic>
          <a:graphicData uri="http://schemas.openxmlformats.org/presentationml/2006/ole">
            <p:oleObj spid="_x0000_s15362" name="Graph" r:id="rId3" imgW="3656965" imgH="2742565" progId="STATISTICA.Graph">
              <p:embed/>
            </p:oleObj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140200" y="4652963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/>
              <a:t>Рис. 17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88640"/>
            <a:ext cx="8785101" cy="648072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 Т</a:t>
            </a:r>
            <a:r>
              <a:rPr lang="ru-RU" sz="2400" dirty="0" smtClean="0"/>
              <a:t>аким образом, в дисперсионном анализе можно исследовать зависимость количественного признака (зависимой переменной) от одного или нескольких качественных признаков (факторов), например зависимость успеваемости студентов от пола, курса, факультета.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400" dirty="0" smtClean="0"/>
              <a:t>        Рассмотрим сначала основные идеи однофакторного дисперсионного анализа. Представим файл исходных данных в виде таблицы, строки и столбцы которой отображают различные уровни фактора </a:t>
            </a:r>
            <a:r>
              <a:rPr lang="en-US" sz="2400" i="1" dirty="0" smtClean="0"/>
              <a:t>X</a:t>
            </a:r>
            <a:r>
              <a:rPr lang="en-US" sz="2400" i="1" baseline="-16000" dirty="0" smtClean="0"/>
              <a:t>i</a:t>
            </a:r>
            <a:r>
              <a:rPr lang="ru-RU" sz="2400" i="1" baseline="-16000" dirty="0" smtClean="0"/>
              <a:t>, </a:t>
            </a:r>
            <a:r>
              <a:rPr lang="ru-RU" sz="2400" dirty="0" smtClean="0"/>
              <a:t>например, курс 1</a:t>
            </a:r>
            <a:r>
              <a:rPr lang="ru-RU" sz="2400" dirty="0" smtClean="0"/>
              <a:t>,…, курс </a:t>
            </a:r>
            <a:r>
              <a:rPr lang="ru-RU" sz="2400" dirty="0" smtClean="0"/>
              <a:t>4, в ячейках таблицы расположены значения анализируемого признака (зависимой переменной)</a:t>
            </a:r>
            <a:r>
              <a:rPr lang="en-US" sz="2400" dirty="0" smtClean="0"/>
              <a:t> </a:t>
            </a:r>
            <a:r>
              <a:rPr lang="ru-RU" sz="2400" dirty="0" smtClean="0"/>
              <a:t>для </a:t>
            </a:r>
            <a:r>
              <a:rPr lang="en-US" sz="2400" dirty="0" smtClean="0"/>
              <a:t>n </a:t>
            </a:r>
            <a:r>
              <a:rPr lang="ru-RU" sz="2400" dirty="0" smtClean="0"/>
              <a:t>объектов. В терминологии планирования экспериментов такая таблица называется планом эксперимента.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4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             Фактор           Значения переменной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             Группа 1    Х</a:t>
            </a:r>
            <a:r>
              <a:rPr lang="ru-RU" sz="1600" dirty="0" smtClean="0"/>
              <a:t>1</a:t>
            </a:r>
            <a:r>
              <a:rPr lang="ru-RU" sz="2800" dirty="0" smtClean="0"/>
              <a:t>                     </a:t>
            </a:r>
            <a:r>
              <a:rPr lang="en-US" sz="2800" i="1" dirty="0" smtClean="0"/>
              <a:t>…</a:t>
            </a:r>
            <a:endParaRPr lang="ru-RU" sz="2800" i="1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             Группа </a:t>
            </a:r>
            <a:r>
              <a:rPr lang="en-US" sz="2800" dirty="0" smtClean="0"/>
              <a:t>2</a:t>
            </a:r>
            <a:r>
              <a:rPr lang="ru-RU" sz="2800" dirty="0" smtClean="0"/>
              <a:t>    Х</a:t>
            </a:r>
            <a:r>
              <a:rPr lang="ru-RU" sz="1600" dirty="0" smtClean="0"/>
              <a:t>2</a:t>
            </a:r>
            <a:r>
              <a:rPr lang="ru-RU" sz="2800" dirty="0" smtClean="0"/>
              <a:t>                     </a:t>
            </a:r>
            <a:r>
              <a:rPr lang="en-US" sz="2800" i="1" dirty="0" smtClean="0"/>
              <a:t>…</a:t>
            </a:r>
            <a:endParaRPr lang="ru-RU" sz="2800" i="1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i="1" dirty="0" smtClean="0"/>
              <a:t>                     …………            </a:t>
            </a:r>
            <a:r>
              <a:rPr lang="en-US" sz="2800" i="1" dirty="0" smtClean="0"/>
              <a:t>…</a:t>
            </a:r>
            <a:r>
              <a:rPr lang="ru-RU" sz="2800" i="1" dirty="0" smtClean="0"/>
              <a:t>     </a:t>
            </a:r>
            <a:r>
              <a:rPr lang="en-US" sz="2800" i="1" dirty="0" smtClean="0"/>
              <a:t>…</a:t>
            </a:r>
            <a:r>
              <a:rPr lang="ru-RU" sz="2800" i="1" dirty="0" smtClean="0"/>
              <a:t>     </a:t>
            </a:r>
            <a:r>
              <a:rPr lang="en-US" sz="2800" i="1" dirty="0" smtClean="0"/>
              <a:t>…</a:t>
            </a:r>
            <a:r>
              <a:rPr lang="ru-RU" sz="2800" i="1" dirty="0" smtClean="0"/>
              <a:t>    </a:t>
            </a:r>
            <a:r>
              <a:rPr lang="en-US" sz="2800" i="1" dirty="0" smtClean="0"/>
              <a:t>…</a:t>
            </a:r>
            <a:endParaRPr lang="ru-RU" sz="2800" i="1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             Группа </a:t>
            </a:r>
            <a:r>
              <a:rPr lang="en-US" sz="2800" dirty="0" smtClean="0"/>
              <a:t>m</a:t>
            </a:r>
            <a:r>
              <a:rPr lang="ru-RU" sz="2800" dirty="0" smtClean="0"/>
              <a:t>   Х</a:t>
            </a:r>
            <a:r>
              <a:rPr lang="en-US" sz="1600" dirty="0" smtClean="0"/>
              <a:t>m</a:t>
            </a:r>
            <a:endParaRPr lang="ru-RU" sz="2800" dirty="0" smtClean="0"/>
          </a:p>
        </p:txBody>
      </p:sp>
      <p:sp>
        <p:nvSpPr>
          <p:cNvPr id="103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211960" y="4797152"/>
          <a:ext cx="527050" cy="648271"/>
        </p:xfrm>
        <a:graphic>
          <a:graphicData uri="http://schemas.openxmlformats.org/presentationml/2006/ole">
            <p:oleObj spid="_x0000_s1026" name="Формула" r:id="rId3" imgW="203024" imgH="215713" progId="">
              <p:embed/>
            </p:oleObj>
          </a:graphicData>
        </a:graphic>
      </p:graphicFrame>
      <p:sp>
        <p:nvSpPr>
          <p:cNvPr id="10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4211960" y="5229200"/>
          <a:ext cx="647700" cy="647700"/>
        </p:xfrm>
        <a:graphic>
          <a:graphicData uri="http://schemas.openxmlformats.org/presentationml/2006/ole">
            <p:oleObj spid="_x0000_s1027" name="Формула" r:id="rId4" imgW="215619" imgH="215619" progId="">
              <p:embed/>
            </p:oleObj>
          </a:graphicData>
        </a:graphic>
      </p:graphicFrame>
      <p:sp>
        <p:nvSpPr>
          <p:cNvPr id="103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4283968" y="5877272"/>
          <a:ext cx="647700" cy="647700"/>
        </p:xfrm>
        <a:graphic>
          <a:graphicData uri="http://schemas.openxmlformats.org/presentationml/2006/ole">
            <p:oleObj spid="_x0000_s1028" name="Формула" r:id="rId5" imgW="228600" imgH="228600" progId="">
              <p:embed/>
            </p:oleObj>
          </a:graphicData>
        </a:graphic>
      </p:graphicFrame>
      <p:sp>
        <p:nvSpPr>
          <p:cNvPr id="103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1029" name="Object 10"/>
          <p:cNvGraphicFramePr>
            <a:graphicFrameLocks noChangeAspect="1"/>
          </p:cNvGraphicFramePr>
          <p:nvPr/>
        </p:nvGraphicFramePr>
        <p:xfrm>
          <a:off x="5004048" y="4797152"/>
          <a:ext cx="647700" cy="647700"/>
        </p:xfrm>
        <a:graphic>
          <a:graphicData uri="http://schemas.openxmlformats.org/presentationml/2006/ole">
            <p:oleObj spid="_x0000_s1029" name="Формула" r:id="rId6" imgW="215619" imgH="215619" progId="">
              <p:embed/>
            </p:oleObj>
          </a:graphicData>
        </a:graphic>
      </p:graphicFrame>
      <p:sp>
        <p:nvSpPr>
          <p:cNvPr id="104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1030" name="Object 12"/>
          <p:cNvGraphicFramePr>
            <a:graphicFrameLocks noChangeAspect="1"/>
          </p:cNvGraphicFramePr>
          <p:nvPr/>
        </p:nvGraphicFramePr>
        <p:xfrm>
          <a:off x="6300192" y="4797152"/>
          <a:ext cx="595312" cy="620713"/>
        </p:xfrm>
        <a:graphic>
          <a:graphicData uri="http://schemas.openxmlformats.org/presentationml/2006/ole">
            <p:oleObj spid="_x0000_s1030" name="Формула" r:id="rId7" imgW="215806" imgH="228501" progId="">
              <p:embed/>
            </p:oleObj>
          </a:graphicData>
        </a:graphic>
      </p:graphicFrame>
      <p:sp>
        <p:nvSpPr>
          <p:cNvPr id="104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1031" name="Object 14"/>
          <p:cNvGraphicFramePr>
            <a:graphicFrameLocks noChangeAspect="1"/>
          </p:cNvGraphicFramePr>
          <p:nvPr/>
        </p:nvGraphicFramePr>
        <p:xfrm>
          <a:off x="5004048" y="5805264"/>
          <a:ext cx="684212" cy="655638"/>
        </p:xfrm>
        <a:graphic>
          <a:graphicData uri="http://schemas.openxmlformats.org/presentationml/2006/ole">
            <p:oleObj spid="_x0000_s1031" name="Формула" r:id="rId8" imgW="241300" imgH="228600" progId="">
              <p:embed/>
            </p:oleObj>
          </a:graphicData>
        </a:graphic>
      </p:graphicFrame>
      <p:sp>
        <p:nvSpPr>
          <p:cNvPr id="104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1032" name="Object 16"/>
          <p:cNvGraphicFramePr>
            <a:graphicFrameLocks noChangeAspect="1"/>
          </p:cNvGraphicFramePr>
          <p:nvPr/>
        </p:nvGraphicFramePr>
        <p:xfrm>
          <a:off x="6372200" y="5733256"/>
          <a:ext cx="720725" cy="690562"/>
        </p:xfrm>
        <a:graphic>
          <a:graphicData uri="http://schemas.openxmlformats.org/presentationml/2006/ole">
            <p:oleObj spid="_x0000_s1032" name="Формула" r:id="rId9" imgW="241300" imgH="228600" progId="">
              <p:embed/>
            </p:oleObj>
          </a:graphicData>
        </a:graphic>
      </p:graphicFrame>
      <p:sp>
        <p:nvSpPr>
          <p:cNvPr id="104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1033" name="Object 18"/>
          <p:cNvGraphicFramePr>
            <a:graphicFrameLocks noChangeAspect="1"/>
          </p:cNvGraphicFramePr>
          <p:nvPr/>
        </p:nvGraphicFramePr>
        <p:xfrm>
          <a:off x="5076056" y="5229200"/>
          <a:ext cx="611188" cy="611187"/>
        </p:xfrm>
        <a:graphic>
          <a:graphicData uri="http://schemas.openxmlformats.org/presentationml/2006/ole">
            <p:oleObj spid="_x0000_s1033" name="Формула" r:id="rId10" imgW="215619" imgH="215619" progId="">
              <p:embed/>
            </p:oleObj>
          </a:graphicData>
        </a:graphic>
      </p:graphicFrame>
      <p:sp>
        <p:nvSpPr>
          <p:cNvPr id="104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1034" name="Object 20"/>
          <p:cNvGraphicFramePr>
            <a:graphicFrameLocks noChangeAspect="1"/>
          </p:cNvGraphicFramePr>
          <p:nvPr/>
        </p:nvGraphicFramePr>
        <p:xfrm>
          <a:off x="6372200" y="5157192"/>
          <a:ext cx="649287" cy="649287"/>
        </p:xfrm>
        <a:graphic>
          <a:graphicData uri="http://schemas.openxmlformats.org/presentationml/2006/ole">
            <p:oleObj spid="_x0000_s1034" name="Формула" r:id="rId11" imgW="228600" imgH="228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64801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Однофакторная, дисперсионная модель имеет следующий вид:</a:t>
            </a:r>
            <a:endParaRPr lang="ru-RU" sz="2800" i="1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i="1" dirty="0" smtClean="0"/>
              <a:t>                                                                ,</a:t>
            </a:r>
            <a:endParaRPr lang="ru-RU" sz="28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где  </a:t>
            </a:r>
            <a:r>
              <a:rPr lang="en-US" sz="2800" i="1" dirty="0" err="1" smtClean="0"/>
              <a:t>x</a:t>
            </a:r>
            <a:r>
              <a:rPr lang="en-US" sz="2800" i="1" baseline="-16000" dirty="0" err="1" smtClean="0"/>
              <a:t>ij</a:t>
            </a:r>
            <a:r>
              <a:rPr lang="en-US" sz="2800" dirty="0" smtClean="0"/>
              <a:t> </a:t>
            </a:r>
            <a:r>
              <a:rPr lang="ru-RU" sz="2800" dirty="0" smtClean="0"/>
              <a:t>– значение исследуемой переменной, соответствующей </a:t>
            </a:r>
            <a:r>
              <a:rPr lang="en-US" sz="2800" i="1" dirty="0" err="1" smtClean="0"/>
              <a:t>i</a:t>
            </a:r>
            <a:r>
              <a:rPr lang="ru-RU" sz="2800" i="1" dirty="0" smtClean="0"/>
              <a:t>-</a:t>
            </a:r>
            <a:r>
              <a:rPr lang="ru-RU" sz="2800" i="1" dirty="0" err="1" smtClean="0"/>
              <a:t>й</a:t>
            </a:r>
            <a:r>
              <a:rPr lang="ru-RU" sz="2800" dirty="0" smtClean="0"/>
              <a:t> группе (</a:t>
            </a:r>
            <a:r>
              <a:rPr lang="en-US" sz="2800" i="1" dirty="0" err="1" smtClean="0"/>
              <a:t>i</a:t>
            </a:r>
            <a:r>
              <a:rPr lang="ru-RU" sz="2800" i="1" dirty="0" smtClean="0"/>
              <a:t>-у</a:t>
            </a:r>
            <a:r>
              <a:rPr lang="ru-RU" sz="2800" dirty="0" smtClean="0"/>
              <a:t> уровню фактора </a:t>
            </a:r>
            <a:r>
              <a:rPr lang="en-US" sz="2800" i="1" dirty="0" smtClean="0"/>
              <a:t>X</a:t>
            </a:r>
            <a:r>
              <a:rPr lang="en-US" sz="2800" i="1" baseline="-16000" dirty="0" smtClean="0"/>
              <a:t>i</a:t>
            </a:r>
            <a:r>
              <a:rPr lang="ru-RU" sz="2800" dirty="0" smtClean="0"/>
              <a:t>) с  </a:t>
            </a:r>
            <a:r>
              <a:rPr lang="en-US" sz="2800" i="1" dirty="0" smtClean="0"/>
              <a:t>j</a:t>
            </a:r>
            <a:r>
              <a:rPr lang="ru-RU" sz="2800" i="1" dirty="0" smtClean="0"/>
              <a:t>-м</a:t>
            </a:r>
            <a:r>
              <a:rPr lang="ru-RU" sz="2800" dirty="0" smtClean="0"/>
              <a:t>  порядковым номером объекта (</a:t>
            </a:r>
            <a:r>
              <a:rPr lang="en-US" sz="2800" i="1" dirty="0" err="1" smtClean="0"/>
              <a:t>i</a:t>
            </a:r>
            <a:r>
              <a:rPr lang="ru-RU" sz="2800" i="1" dirty="0" smtClean="0"/>
              <a:t> = 1,…,</a:t>
            </a:r>
            <a:r>
              <a:rPr lang="en-US" sz="2800" i="1" dirty="0" smtClean="0"/>
              <a:t>m</a:t>
            </a:r>
            <a:r>
              <a:rPr lang="ru-RU" sz="2800" i="1" dirty="0" smtClean="0"/>
              <a:t>; </a:t>
            </a:r>
            <a:r>
              <a:rPr lang="en-US" sz="2800" i="1" dirty="0" smtClean="0"/>
              <a:t>j</a:t>
            </a:r>
            <a:r>
              <a:rPr lang="ru-RU" sz="2800" i="1" dirty="0" smtClean="0"/>
              <a:t> = 1,…, </a:t>
            </a:r>
            <a:r>
              <a:rPr lang="en-US" sz="2800" i="1" dirty="0" smtClean="0"/>
              <a:t>n</a:t>
            </a:r>
            <a:r>
              <a:rPr lang="ru-RU" sz="2800" dirty="0" smtClean="0"/>
              <a:t>),  – общая средняя, </a:t>
            </a:r>
            <a:r>
              <a:rPr lang="en-US" sz="2800" i="1" dirty="0" err="1" smtClean="0"/>
              <a:t>F</a:t>
            </a:r>
            <a:r>
              <a:rPr lang="en-US" sz="2800" i="1" baseline="-16000" dirty="0" err="1" smtClean="0"/>
              <a:t>i</a:t>
            </a:r>
            <a:r>
              <a:rPr lang="ru-RU" sz="2800" dirty="0" smtClean="0"/>
              <a:t> – эффект, обусловленный влиянием </a:t>
            </a:r>
            <a:r>
              <a:rPr lang="en-US" sz="2800" i="1" dirty="0" err="1" smtClean="0"/>
              <a:t>i</a:t>
            </a:r>
            <a:r>
              <a:rPr lang="ru-RU" sz="2800" i="1" dirty="0" smtClean="0"/>
              <a:t>-го</a:t>
            </a:r>
            <a:r>
              <a:rPr lang="ru-RU" sz="2800" dirty="0" smtClean="0"/>
              <a:t> уровня фактора,  – случайная компонента, или возмущение, вызванное влиянием неконтролируемых факторов, т.е. вариацией переменных внутри отдельного уровня факторов.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Предположим, что элементы строк таблицы – реализации случайных величин </a:t>
            </a:r>
            <a:r>
              <a:rPr lang="ru-RU" sz="2800" i="1" dirty="0" smtClean="0"/>
              <a:t>Х</a:t>
            </a:r>
            <a:r>
              <a:rPr lang="ru-RU" sz="2800" i="1" baseline="-16000" dirty="0" smtClean="0"/>
              <a:t>1</a:t>
            </a:r>
            <a:r>
              <a:rPr lang="ru-RU" sz="2800" i="1" dirty="0" smtClean="0"/>
              <a:t>, Х</a:t>
            </a:r>
            <a:r>
              <a:rPr lang="ru-RU" sz="2800" i="1" baseline="-16000" dirty="0" smtClean="0"/>
              <a:t>2</a:t>
            </a:r>
            <a:r>
              <a:rPr lang="ru-RU" sz="2800" i="1" dirty="0" smtClean="0"/>
              <a:t>, … , Х</a:t>
            </a:r>
            <a:r>
              <a:rPr lang="en-US" sz="2800" i="1" baseline="-16000" dirty="0" smtClean="0"/>
              <a:t>m</a:t>
            </a:r>
            <a:r>
              <a:rPr lang="ru-RU" sz="2800" dirty="0" smtClean="0"/>
              <a:t>, имеющих </a:t>
            </a:r>
            <a:r>
              <a:rPr lang="ru-RU" sz="2800" b="1" dirty="0" smtClean="0"/>
              <a:t>нормальный закон распределения </a:t>
            </a:r>
            <a:r>
              <a:rPr lang="ru-RU" sz="2800" dirty="0" smtClean="0"/>
              <a:t>с математическими ожиданиями </a:t>
            </a:r>
            <a:r>
              <a:rPr lang="ru-RU" sz="2800" i="1" dirty="0" smtClean="0"/>
              <a:t>а</a:t>
            </a:r>
            <a:r>
              <a:rPr lang="ru-RU" sz="2800" i="1" baseline="-16000" dirty="0" smtClean="0"/>
              <a:t>1</a:t>
            </a:r>
            <a:r>
              <a:rPr lang="ru-RU" sz="2800" i="1" dirty="0" smtClean="0"/>
              <a:t>, а</a:t>
            </a:r>
            <a:r>
              <a:rPr lang="ru-RU" sz="2800" i="1" baseline="-16000" dirty="0" smtClean="0"/>
              <a:t>2</a:t>
            </a:r>
            <a:r>
              <a:rPr lang="ru-RU" sz="2800" i="1" dirty="0" smtClean="0"/>
              <a:t>, …, а</a:t>
            </a:r>
            <a:r>
              <a:rPr lang="en-US" sz="2800" i="1" baseline="-16000" dirty="0" smtClean="0"/>
              <a:t>m</a:t>
            </a:r>
            <a:r>
              <a:rPr lang="en-US" sz="2800" dirty="0" smtClean="0"/>
              <a:t>  </a:t>
            </a:r>
            <a:r>
              <a:rPr lang="ru-RU" sz="2800" dirty="0" smtClean="0"/>
              <a:t>и одинаковыми дисперсиями σ</a:t>
            </a:r>
            <a:r>
              <a:rPr lang="ru-RU" sz="2800" baseline="30000" dirty="0" smtClean="0"/>
              <a:t>2</a:t>
            </a:r>
            <a:r>
              <a:rPr lang="ru-RU" sz="2800" dirty="0" smtClean="0"/>
              <a:t> для генеральной совокупности. Тогда задача сравнения средних в группах сведется к проверке нулевой гипотезы – </a:t>
            </a:r>
            <a:endParaRPr lang="en-US" sz="2800" i="1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i="1" dirty="0" smtClean="0"/>
              <a:t>                                   </a:t>
            </a:r>
            <a:r>
              <a:rPr lang="en-US" sz="2800" i="1" dirty="0" smtClean="0"/>
              <a:t>H</a:t>
            </a:r>
            <a:r>
              <a:rPr lang="ru-RU" sz="2800" i="1" baseline="-16000" dirty="0" smtClean="0"/>
              <a:t>0</a:t>
            </a:r>
            <a:r>
              <a:rPr lang="ru-RU" sz="2800" i="1" dirty="0" smtClean="0"/>
              <a:t>: а</a:t>
            </a:r>
            <a:r>
              <a:rPr lang="ru-RU" sz="2800" i="1" baseline="-16000" dirty="0" smtClean="0"/>
              <a:t>1</a:t>
            </a:r>
            <a:r>
              <a:rPr lang="ru-RU" sz="2800" i="1" dirty="0" smtClean="0"/>
              <a:t> = а</a:t>
            </a:r>
            <a:r>
              <a:rPr lang="ru-RU" sz="2800" i="1" baseline="-16000" dirty="0" smtClean="0"/>
              <a:t>2</a:t>
            </a:r>
            <a:r>
              <a:rPr lang="ru-RU" sz="2800" i="1" dirty="0" smtClean="0"/>
              <a:t> = …= а</a:t>
            </a:r>
            <a:r>
              <a:rPr lang="en-US" sz="2800" i="1" baseline="-16000" dirty="0" smtClean="0"/>
              <a:t>m</a:t>
            </a:r>
            <a:r>
              <a:rPr lang="en-US" sz="2800" i="1" dirty="0" smtClean="0"/>
              <a:t> </a:t>
            </a:r>
            <a:r>
              <a:rPr lang="ru-RU" sz="2800" i="1" dirty="0" smtClean="0"/>
              <a:t>.</a:t>
            </a: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211513" y="765175"/>
          <a:ext cx="2395537" cy="596900"/>
        </p:xfrm>
        <a:graphic>
          <a:graphicData uri="http://schemas.openxmlformats.org/presentationml/2006/ole">
            <p:oleObj spid="_x0000_s2050" name="Формула" r:id="rId3" imgW="952200" imgH="241200" progId="">
              <p:embed/>
            </p:oleObj>
          </a:graphicData>
        </a:graphic>
      </p:graphicFrame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827584" y="2348880"/>
          <a:ext cx="551994" cy="361007"/>
        </p:xfrm>
        <a:graphic>
          <a:graphicData uri="http://schemas.openxmlformats.org/presentationml/2006/ole">
            <p:oleObj spid="_x0000_s2051" name="Формула" r:id="rId4" imgW="126780" imgH="164814" progId="">
              <p:embed/>
            </p:oleObj>
          </a:graphicData>
        </a:graphic>
      </p:graphicFrame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2" name="Object 8"/>
          <p:cNvGraphicFramePr>
            <a:graphicFrameLocks noChangeAspect="1"/>
          </p:cNvGraphicFramePr>
          <p:nvPr/>
        </p:nvGraphicFramePr>
        <p:xfrm>
          <a:off x="6156176" y="2420888"/>
          <a:ext cx="439737" cy="649288"/>
        </p:xfrm>
        <a:graphic>
          <a:graphicData uri="http://schemas.openxmlformats.org/presentationml/2006/ole">
            <p:oleObj spid="_x0000_s2052" name="Формула" r:id="rId5" imgW="164957" imgH="241091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64801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smtClean="0"/>
              <a:t>        Обозначим выборочные средние в группах   , а общую выборочную среднюю –     </a:t>
            </a:r>
            <a:r>
              <a:rPr lang="ru-RU" sz="2800" i="1" smtClean="0"/>
              <a:t>.</a:t>
            </a:r>
            <a:r>
              <a:rPr lang="ru-RU" sz="2800" smtClean="0"/>
              <a:t>    Тогда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smtClean="0"/>
              <a:t>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smtClean="0"/>
              <a:t>                                                                                  .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smtClean="0"/>
              <a:t>        Можно показать, что сумму квадратов отклонений</a:t>
            </a:r>
          </a:p>
          <a:p>
            <a:pPr algn="just" eaLnBrk="1" hangingPunct="1">
              <a:lnSpc>
                <a:spcPct val="30000"/>
              </a:lnSpc>
              <a:spcBef>
                <a:spcPct val="0"/>
              </a:spcBef>
              <a:buFontTx/>
              <a:buNone/>
            </a:pPr>
            <a:endParaRPr lang="ru-RU" sz="280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smtClean="0"/>
              <a:t>    наблюдений </a:t>
            </a:r>
            <a:r>
              <a:rPr lang="ru-RU" sz="2800" i="1" smtClean="0"/>
              <a:t>х</a:t>
            </a:r>
            <a:r>
              <a:rPr lang="en-US" sz="2800" i="1" baseline="-16000" smtClean="0"/>
              <a:t>ij</a:t>
            </a:r>
            <a:r>
              <a:rPr lang="ru-RU" sz="2800" smtClean="0"/>
              <a:t> от общей средней    можно представить следующим образом: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smtClean="0"/>
              <a:t>                                                                                              =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smtClean="0"/>
              <a:t>      =                                                       . </a:t>
            </a:r>
          </a:p>
        </p:txBody>
      </p:sp>
      <p:sp>
        <p:nvSpPr>
          <p:cNvPr id="308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7885113" y="0"/>
          <a:ext cx="552450" cy="620713"/>
        </p:xfrm>
        <a:graphic>
          <a:graphicData uri="http://schemas.openxmlformats.org/presentationml/2006/ole">
            <p:oleObj spid="_x0000_s3074" name="Формула" r:id="rId3" imgW="228501" imgH="253890" progId="">
              <p:embed/>
            </p:oleObj>
          </a:graphicData>
        </a:graphic>
      </p:graphicFrame>
      <p:sp>
        <p:nvSpPr>
          <p:cNvPr id="30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5435600" y="549275"/>
          <a:ext cx="285750" cy="504825"/>
        </p:xfrm>
        <a:graphic>
          <a:graphicData uri="http://schemas.openxmlformats.org/presentationml/2006/ole">
            <p:oleObj spid="_x0000_s3075" name="Формула" r:id="rId4" imgW="126780" imgH="215526" progId="">
              <p:embed/>
            </p:oleObj>
          </a:graphicData>
        </a:graphic>
      </p:graphicFrame>
      <p:sp>
        <p:nvSpPr>
          <p:cNvPr id="30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900113" y="981075"/>
          <a:ext cx="6480175" cy="935038"/>
        </p:xfrm>
        <a:graphic>
          <a:graphicData uri="http://schemas.openxmlformats.org/presentationml/2006/ole">
            <p:oleObj spid="_x0000_s3076" name="Формула" r:id="rId5" imgW="2794000" imgH="444500" progId="">
              <p:embed/>
            </p:oleObj>
          </a:graphicData>
        </a:graphic>
      </p:graphicFrame>
      <p:sp>
        <p:nvSpPr>
          <p:cNvPr id="308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7" name="Object 10"/>
          <p:cNvGraphicFramePr>
            <a:graphicFrameLocks noChangeAspect="1"/>
          </p:cNvGraphicFramePr>
          <p:nvPr/>
        </p:nvGraphicFramePr>
        <p:xfrm>
          <a:off x="8532813" y="1844675"/>
          <a:ext cx="387350" cy="431800"/>
        </p:xfrm>
        <a:graphic>
          <a:graphicData uri="http://schemas.openxmlformats.org/presentationml/2006/ole">
            <p:oleObj spid="_x0000_s3077" name="Формула" r:id="rId6" imgW="164814" imgH="177492" progId="">
              <p:embed/>
            </p:oleObj>
          </a:graphicData>
        </a:graphic>
      </p:graphicFrame>
      <p:sp>
        <p:nvSpPr>
          <p:cNvPr id="308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8" name="Object 12"/>
          <p:cNvGraphicFramePr>
            <a:graphicFrameLocks noChangeAspect="1"/>
          </p:cNvGraphicFramePr>
          <p:nvPr/>
        </p:nvGraphicFramePr>
        <p:xfrm>
          <a:off x="5580063" y="2276475"/>
          <a:ext cx="311150" cy="549275"/>
        </p:xfrm>
        <a:graphic>
          <a:graphicData uri="http://schemas.openxmlformats.org/presentationml/2006/ole">
            <p:oleObj spid="_x0000_s3078" name="Формула" r:id="rId7" imgW="126780" imgH="215526" progId="">
              <p:embed/>
            </p:oleObj>
          </a:graphicData>
        </a:graphic>
      </p:graphicFrame>
      <p:sp>
        <p:nvSpPr>
          <p:cNvPr id="309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9" name="Object 14"/>
          <p:cNvGraphicFramePr>
            <a:graphicFrameLocks noChangeAspect="1"/>
          </p:cNvGraphicFramePr>
          <p:nvPr/>
        </p:nvGraphicFramePr>
        <p:xfrm>
          <a:off x="395288" y="3141663"/>
          <a:ext cx="3197225" cy="1008062"/>
        </p:xfrm>
        <a:graphic>
          <a:graphicData uri="http://schemas.openxmlformats.org/presentationml/2006/ole">
            <p:oleObj spid="_x0000_s3079" name="Формула" r:id="rId8" imgW="1295280" imgH="444240" progId="">
              <p:embed/>
            </p:oleObj>
          </a:graphicData>
        </a:graphic>
      </p:graphicFrame>
      <p:sp>
        <p:nvSpPr>
          <p:cNvPr id="30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80" name="Object 16"/>
          <p:cNvGraphicFramePr>
            <a:graphicFrameLocks noChangeAspect="1"/>
          </p:cNvGraphicFramePr>
          <p:nvPr/>
        </p:nvGraphicFramePr>
        <p:xfrm>
          <a:off x="3492500" y="3141663"/>
          <a:ext cx="2808288" cy="966787"/>
        </p:xfrm>
        <a:graphic>
          <a:graphicData uri="http://schemas.openxmlformats.org/presentationml/2006/ole">
            <p:oleObj spid="_x0000_s3080" name="Формула" r:id="rId9" imgW="1066337" imgH="444307" progId="">
              <p:embed/>
            </p:oleObj>
          </a:graphicData>
        </a:graphic>
      </p:graphicFrame>
      <p:sp>
        <p:nvSpPr>
          <p:cNvPr id="309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81" name="Object 18"/>
          <p:cNvGraphicFramePr>
            <a:graphicFrameLocks noChangeAspect="1"/>
          </p:cNvGraphicFramePr>
          <p:nvPr/>
        </p:nvGraphicFramePr>
        <p:xfrm>
          <a:off x="6227763" y="3068638"/>
          <a:ext cx="2339975" cy="1008062"/>
        </p:xfrm>
        <a:graphic>
          <a:graphicData uri="http://schemas.openxmlformats.org/presentationml/2006/ole">
            <p:oleObj spid="_x0000_s3081" name="Формула" r:id="rId10" imgW="1040948" imgH="444307" progId="">
              <p:embed/>
            </p:oleObj>
          </a:graphicData>
        </a:graphic>
      </p:graphicFrame>
      <p:sp>
        <p:nvSpPr>
          <p:cNvPr id="309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82" name="Object 20"/>
          <p:cNvGraphicFramePr>
            <a:graphicFrameLocks noChangeAspect="1"/>
          </p:cNvGraphicFramePr>
          <p:nvPr/>
        </p:nvGraphicFramePr>
        <p:xfrm>
          <a:off x="1042988" y="4076700"/>
          <a:ext cx="2195512" cy="1008063"/>
        </p:xfrm>
        <a:graphic>
          <a:graphicData uri="http://schemas.openxmlformats.org/presentationml/2006/ole">
            <p:oleObj spid="_x0000_s3082" name="Формула" r:id="rId11" imgW="863225" imgH="431613" progId="">
              <p:embed/>
            </p:oleObj>
          </a:graphicData>
        </a:graphic>
      </p:graphicFrame>
      <p:sp>
        <p:nvSpPr>
          <p:cNvPr id="3094" name="Rectangle 2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83" name="Object 22"/>
          <p:cNvGraphicFramePr>
            <a:graphicFrameLocks noChangeAspect="1"/>
          </p:cNvGraphicFramePr>
          <p:nvPr/>
        </p:nvGraphicFramePr>
        <p:xfrm>
          <a:off x="3132138" y="4149725"/>
          <a:ext cx="2376487" cy="922338"/>
        </p:xfrm>
        <a:graphic>
          <a:graphicData uri="http://schemas.openxmlformats.org/presentationml/2006/ole">
            <p:oleObj spid="_x0000_s3083" name="Формула" r:id="rId12" imgW="1155199" imgH="444307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640873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Обозначим слагаемые в правой части равенства, соответственно     и     . Получим соотношение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=   +    .Здесь    – общая, или полная, сумма квадратов отклонений,  – межгрупповая (факторная) сумма квадратов отклонений, – внутригрупповая (остаточная) сумма квадратов отклонений. Полученное равенство показывает, что общая изменчивость признака, измеренная величиной   , состоит из двух компонент, одна из которых характеризует изменчивость признака    между группами, вторая – изменчивость   внутри групп  . В дисперсионном анализе используются не сами суммы квадратов отклонений    ,    , а усредненные квадраты отклонений </a:t>
            </a:r>
            <a:r>
              <a:rPr lang="en-US" sz="2800" i="1" dirty="0" smtClean="0"/>
              <a:t>S</a:t>
            </a:r>
            <a:r>
              <a:rPr lang="ru-RU" sz="2800" i="1" baseline="-16000" dirty="0" smtClean="0"/>
              <a:t>1</a:t>
            </a:r>
            <a:r>
              <a:rPr lang="ru-RU" sz="2800" i="1" dirty="0" smtClean="0"/>
              <a:t>, </a:t>
            </a:r>
            <a:r>
              <a:rPr lang="en-US" sz="2800" i="1" dirty="0" smtClean="0"/>
              <a:t>S</a:t>
            </a:r>
            <a:r>
              <a:rPr lang="ru-RU" sz="2800" i="1" baseline="-16000" dirty="0" smtClean="0"/>
              <a:t>2</a:t>
            </a:r>
            <a:r>
              <a:rPr lang="ru-RU" sz="2800" dirty="0" smtClean="0"/>
              <a:t>, получающиеся делением последних на число степеней свободы. </a:t>
            </a:r>
          </a:p>
        </p:txBody>
      </p:sp>
      <p:sp>
        <p:nvSpPr>
          <p:cNvPr id="411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771775" y="476250"/>
          <a:ext cx="434975" cy="476250"/>
        </p:xfrm>
        <a:graphic>
          <a:graphicData uri="http://schemas.openxmlformats.org/presentationml/2006/ole">
            <p:oleObj spid="_x0000_s4098" name="Формула" r:id="rId3" imgW="203024" imgH="215713" progId="">
              <p:embed/>
            </p:oleObj>
          </a:graphicData>
        </a:graphic>
      </p:graphicFrame>
      <p:sp>
        <p:nvSpPr>
          <p:cNvPr id="41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3492500" y="476250"/>
          <a:ext cx="468313" cy="468313"/>
        </p:xfrm>
        <a:graphic>
          <a:graphicData uri="http://schemas.openxmlformats.org/presentationml/2006/ole">
            <p:oleObj spid="_x0000_s4099" name="Формула" r:id="rId4" imgW="215619" imgH="215619" progId="">
              <p:embed/>
            </p:oleObj>
          </a:graphicData>
        </a:graphic>
      </p:graphicFrame>
      <p:sp>
        <p:nvSpPr>
          <p:cNvPr id="41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395288" y="836613"/>
          <a:ext cx="385762" cy="431800"/>
        </p:xfrm>
        <a:graphic>
          <a:graphicData uri="http://schemas.openxmlformats.org/presentationml/2006/ole">
            <p:oleObj spid="_x0000_s4100" name="Формула" r:id="rId5" imgW="164814" imgH="177492" progId="">
              <p:embed/>
            </p:oleObj>
          </a:graphicData>
        </a:graphic>
      </p:graphicFrame>
      <p:sp>
        <p:nvSpPr>
          <p:cNvPr id="41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01" name="Object 10"/>
          <p:cNvGraphicFramePr>
            <a:graphicFrameLocks noChangeAspect="1"/>
          </p:cNvGraphicFramePr>
          <p:nvPr/>
        </p:nvGraphicFramePr>
        <p:xfrm>
          <a:off x="900113" y="836613"/>
          <a:ext cx="434975" cy="476250"/>
        </p:xfrm>
        <a:graphic>
          <a:graphicData uri="http://schemas.openxmlformats.org/presentationml/2006/ole">
            <p:oleObj spid="_x0000_s4101" name="Формула" r:id="rId6" imgW="203024" imgH="215713" progId="">
              <p:embed/>
            </p:oleObj>
          </a:graphicData>
        </a:graphic>
      </p:graphicFrame>
      <p:sp>
        <p:nvSpPr>
          <p:cNvPr id="41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02" name="Object 12"/>
          <p:cNvGraphicFramePr>
            <a:graphicFrameLocks noChangeAspect="1"/>
          </p:cNvGraphicFramePr>
          <p:nvPr/>
        </p:nvGraphicFramePr>
        <p:xfrm>
          <a:off x="1331913" y="836613"/>
          <a:ext cx="468312" cy="468312"/>
        </p:xfrm>
        <a:graphic>
          <a:graphicData uri="http://schemas.openxmlformats.org/presentationml/2006/ole">
            <p:oleObj spid="_x0000_s4102" name="Формула" r:id="rId7" imgW="215619" imgH="215619" progId="">
              <p:embed/>
            </p:oleObj>
          </a:graphicData>
        </a:graphic>
      </p:graphicFrame>
      <p:sp>
        <p:nvSpPr>
          <p:cNvPr id="41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03" name="Object 14"/>
          <p:cNvGraphicFramePr>
            <a:graphicFrameLocks noChangeAspect="1"/>
          </p:cNvGraphicFramePr>
          <p:nvPr/>
        </p:nvGraphicFramePr>
        <p:xfrm>
          <a:off x="2700338" y="836613"/>
          <a:ext cx="387350" cy="431800"/>
        </p:xfrm>
        <a:graphic>
          <a:graphicData uri="http://schemas.openxmlformats.org/presentationml/2006/ole">
            <p:oleObj spid="_x0000_s4103" name="Формула" r:id="rId8" imgW="164814" imgH="177492" progId="">
              <p:embed/>
            </p:oleObj>
          </a:graphicData>
        </a:graphic>
      </p:graphicFrame>
      <p:sp>
        <p:nvSpPr>
          <p:cNvPr id="41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04" name="Object 16"/>
          <p:cNvGraphicFramePr>
            <a:graphicFrameLocks noChangeAspect="1"/>
          </p:cNvGraphicFramePr>
          <p:nvPr/>
        </p:nvGraphicFramePr>
        <p:xfrm>
          <a:off x="2339975" y="1196975"/>
          <a:ext cx="434975" cy="476250"/>
        </p:xfrm>
        <a:graphic>
          <a:graphicData uri="http://schemas.openxmlformats.org/presentationml/2006/ole">
            <p:oleObj spid="_x0000_s4104" name="Формула" r:id="rId9" imgW="203024" imgH="215713" progId="">
              <p:embed/>
            </p:oleObj>
          </a:graphicData>
        </a:graphic>
      </p:graphicFrame>
      <p:sp>
        <p:nvSpPr>
          <p:cNvPr id="411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05" name="Object 18"/>
          <p:cNvGraphicFramePr>
            <a:graphicFrameLocks noChangeAspect="1"/>
          </p:cNvGraphicFramePr>
          <p:nvPr/>
        </p:nvGraphicFramePr>
        <p:xfrm>
          <a:off x="4572000" y="1557338"/>
          <a:ext cx="468313" cy="468312"/>
        </p:xfrm>
        <a:graphic>
          <a:graphicData uri="http://schemas.openxmlformats.org/presentationml/2006/ole">
            <p:oleObj spid="_x0000_s4105" name="Формула" r:id="rId10" imgW="215619" imgH="215619" progId="">
              <p:embed/>
            </p:oleObj>
          </a:graphicData>
        </a:graphic>
      </p:graphicFrame>
      <p:sp>
        <p:nvSpPr>
          <p:cNvPr id="412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06" name="Object 20"/>
          <p:cNvGraphicFramePr>
            <a:graphicFrameLocks noChangeAspect="1"/>
          </p:cNvGraphicFramePr>
          <p:nvPr/>
        </p:nvGraphicFramePr>
        <p:xfrm>
          <a:off x="5651500" y="2565400"/>
          <a:ext cx="361950" cy="404813"/>
        </p:xfrm>
        <a:graphic>
          <a:graphicData uri="http://schemas.openxmlformats.org/presentationml/2006/ole">
            <p:oleObj spid="_x0000_s4106" name="Формула" r:id="rId11" imgW="164814" imgH="177492" progId="">
              <p:embed/>
            </p:oleObj>
          </a:graphicData>
        </a:graphic>
      </p:graphicFrame>
      <p:sp>
        <p:nvSpPr>
          <p:cNvPr id="412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2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08" name="Object 24"/>
          <p:cNvGraphicFramePr>
            <a:graphicFrameLocks noChangeAspect="1"/>
          </p:cNvGraphicFramePr>
          <p:nvPr/>
        </p:nvGraphicFramePr>
        <p:xfrm>
          <a:off x="5436096" y="3573016"/>
          <a:ext cx="468313" cy="468312"/>
        </p:xfrm>
        <a:graphic>
          <a:graphicData uri="http://schemas.openxmlformats.org/presentationml/2006/ole">
            <p:oleObj spid="_x0000_s4108" name="Формула" r:id="rId12" imgW="215619" imgH="215619" progId="">
              <p:embed/>
            </p:oleObj>
          </a:graphicData>
        </a:graphic>
      </p:graphicFrame>
      <p:sp>
        <p:nvSpPr>
          <p:cNvPr id="412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09" name="Object 26"/>
          <p:cNvGraphicFramePr>
            <a:graphicFrameLocks noChangeAspect="1"/>
          </p:cNvGraphicFramePr>
          <p:nvPr/>
        </p:nvGraphicFramePr>
        <p:xfrm>
          <a:off x="2268538" y="4292600"/>
          <a:ext cx="369887" cy="404813"/>
        </p:xfrm>
        <a:graphic>
          <a:graphicData uri="http://schemas.openxmlformats.org/presentationml/2006/ole">
            <p:oleObj spid="_x0000_s4109" name="Формула" r:id="rId13" imgW="203024" imgH="215713" progId="">
              <p:embed/>
            </p:oleObj>
          </a:graphicData>
        </a:graphic>
      </p:graphicFrame>
      <p:sp>
        <p:nvSpPr>
          <p:cNvPr id="4124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10" name="Object 28"/>
          <p:cNvGraphicFramePr>
            <a:graphicFrameLocks noChangeAspect="1"/>
          </p:cNvGraphicFramePr>
          <p:nvPr/>
        </p:nvGraphicFramePr>
        <p:xfrm>
          <a:off x="2700338" y="4292600"/>
          <a:ext cx="365125" cy="431800"/>
        </p:xfrm>
        <a:graphic>
          <a:graphicData uri="http://schemas.openxmlformats.org/presentationml/2006/ole">
            <p:oleObj spid="_x0000_s4110" name="Формула" r:id="rId14" imgW="215619" imgH="215619" progId="">
              <p:embed/>
            </p:oleObj>
          </a:graphicData>
        </a:graphic>
      </p:graphicFrame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" name="Object 22"/>
          <p:cNvGraphicFramePr>
            <a:graphicFrameLocks noChangeAspect="1"/>
          </p:cNvGraphicFramePr>
          <p:nvPr/>
        </p:nvGraphicFramePr>
        <p:xfrm>
          <a:off x="4211960" y="3212976"/>
          <a:ext cx="434975" cy="476250"/>
        </p:xfrm>
        <a:graphic>
          <a:graphicData uri="http://schemas.openxmlformats.org/presentationml/2006/ole">
            <p:oleObj spid="_x0000_s4111" name="Формула" r:id="rId15" imgW="203024" imgH="215713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64801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Число степеней свободы определяется как общее число наблюдений минус число связывающих их уравнений. Для      число степеней свободы равно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</a:t>
            </a:r>
            <a:r>
              <a:rPr lang="en-US" sz="2800" i="1" dirty="0" smtClean="0"/>
              <a:t>l</a:t>
            </a:r>
            <a:r>
              <a:rPr lang="ru-RU" sz="2800" i="1" baseline="-16000" dirty="0" smtClean="0"/>
              <a:t>1</a:t>
            </a:r>
            <a:r>
              <a:rPr lang="ru-RU" sz="2800" i="1" dirty="0" smtClean="0"/>
              <a:t> = </a:t>
            </a:r>
            <a:r>
              <a:rPr lang="en-US" sz="2800" i="1" dirty="0" smtClean="0"/>
              <a:t>m</a:t>
            </a:r>
            <a:r>
              <a:rPr lang="ru-RU" sz="2800" i="1" dirty="0" smtClean="0"/>
              <a:t>–1</a:t>
            </a:r>
            <a:r>
              <a:rPr lang="ru-RU" sz="2800" dirty="0" smtClean="0"/>
              <a:t>, для      –  </a:t>
            </a:r>
            <a:r>
              <a:rPr lang="en-US" sz="2800" i="1" dirty="0" smtClean="0"/>
              <a:t>l</a:t>
            </a:r>
            <a:r>
              <a:rPr lang="ru-RU" sz="2800" i="1" baseline="-16000" dirty="0" smtClean="0"/>
              <a:t>2</a:t>
            </a:r>
            <a:r>
              <a:rPr lang="ru-RU" sz="2800" i="1" dirty="0" smtClean="0"/>
              <a:t>= </a:t>
            </a:r>
            <a:r>
              <a:rPr lang="en-US" sz="2800" i="1" dirty="0" err="1" smtClean="0"/>
              <a:t>mn</a:t>
            </a:r>
            <a:r>
              <a:rPr lang="ru-RU" sz="2800" i="1" dirty="0" smtClean="0"/>
              <a:t>–</a:t>
            </a:r>
            <a:r>
              <a:rPr lang="en-US" sz="2800" i="1" dirty="0" smtClean="0"/>
              <a:t>m</a:t>
            </a:r>
            <a:r>
              <a:rPr lang="ru-RU" sz="2800" i="1" dirty="0" smtClean="0"/>
              <a:t>.</a:t>
            </a:r>
            <a:r>
              <a:rPr lang="ru-RU" sz="2800" dirty="0" smtClean="0"/>
              <a:t> Таким образом,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</a:t>
            </a:r>
            <a:r>
              <a:rPr lang="en-US" sz="2800" i="1" dirty="0" smtClean="0"/>
              <a:t>S</a:t>
            </a:r>
            <a:r>
              <a:rPr lang="ru-RU" sz="2800" i="1" baseline="-16000" dirty="0" smtClean="0"/>
              <a:t>1</a:t>
            </a:r>
            <a:r>
              <a:rPr lang="ru-RU" sz="2800" dirty="0" smtClean="0"/>
              <a:t> =      / </a:t>
            </a:r>
            <a:r>
              <a:rPr lang="en-US" sz="2800" i="1" dirty="0" smtClean="0"/>
              <a:t>m</a:t>
            </a:r>
            <a:r>
              <a:rPr lang="ru-RU" sz="2800" i="1" dirty="0" smtClean="0"/>
              <a:t>–1</a:t>
            </a:r>
            <a:r>
              <a:rPr lang="ru-RU" sz="2800" dirty="0" smtClean="0"/>
              <a:t>,  </a:t>
            </a:r>
            <a:r>
              <a:rPr lang="en-US" sz="2800" dirty="0" smtClean="0"/>
              <a:t>S</a:t>
            </a:r>
            <a:r>
              <a:rPr lang="ru-RU" sz="2800" baseline="-16000" dirty="0" smtClean="0"/>
              <a:t>2</a:t>
            </a:r>
            <a:r>
              <a:rPr lang="ru-RU" sz="2800" dirty="0" smtClean="0"/>
              <a:t> =      / </a:t>
            </a:r>
            <a:r>
              <a:rPr lang="en-US" sz="2800" i="1" dirty="0" err="1" smtClean="0"/>
              <a:t>mn</a:t>
            </a:r>
            <a:r>
              <a:rPr lang="ru-RU" sz="2800" i="1" dirty="0" smtClean="0"/>
              <a:t>–</a:t>
            </a:r>
            <a:r>
              <a:rPr lang="en-US" sz="2800" i="1" dirty="0" smtClean="0"/>
              <a:t>m</a:t>
            </a:r>
            <a:r>
              <a:rPr lang="ru-RU" sz="2800" dirty="0" smtClean="0"/>
              <a:t>.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В терминах модуля </a:t>
            </a:r>
            <a:r>
              <a:rPr lang="en-US" sz="2800" b="1" dirty="0" smtClean="0"/>
              <a:t>ANOVA</a:t>
            </a:r>
            <a:r>
              <a:rPr lang="ru-RU" sz="2800" b="1" dirty="0" smtClean="0"/>
              <a:t>,    </a:t>
            </a:r>
            <a:r>
              <a:rPr lang="ru-RU" sz="2800" dirty="0" smtClean="0"/>
              <a:t>называют эффектом, а   называют ошибкой. </a:t>
            </a:r>
            <a:r>
              <a:rPr lang="en-US" sz="2800" i="1" dirty="0" smtClean="0"/>
              <a:t>S</a:t>
            </a:r>
            <a:r>
              <a:rPr lang="ru-RU" sz="2800" i="1" baseline="-16000" dirty="0" smtClean="0"/>
              <a:t>1</a:t>
            </a:r>
            <a:r>
              <a:rPr lang="ru-RU" sz="2800" i="1" dirty="0" smtClean="0"/>
              <a:t>, </a:t>
            </a:r>
            <a:r>
              <a:rPr lang="en-US" sz="2800" i="1" dirty="0" smtClean="0"/>
              <a:t>S</a:t>
            </a:r>
            <a:r>
              <a:rPr lang="ru-RU" sz="2800" i="1" baseline="-16000" dirty="0" smtClean="0"/>
              <a:t>2</a:t>
            </a:r>
            <a:r>
              <a:rPr lang="ru-RU" sz="2800" dirty="0" smtClean="0"/>
              <a:t> называют, соответственно, </a:t>
            </a:r>
            <a:r>
              <a:rPr lang="ru-RU" sz="2800" i="1" dirty="0" smtClean="0"/>
              <a:t>MS</a:t>
            </a:r>
            <a:r>
              <a:rPr lang="ru-RU" sz="2800" dirty="0" smtClean="0"/>
              <a:t> эффекта и </a:t>
            </a:r>
            <a:r>
              <a:rPr lang="ru-RU" sz="2800" i="1" dirty="0" smtClean="0"/>
              <a:t>MS</a:t>
            </a:r>
            <a:r>
              <a:rPr lang="ru-RU" sz="2800" dirty="0" smtClean="0"/>
              <a:t> ошибки. Можно показать, что проверка нулевой гипотезы сводится к проверке существенности различия </a:t>
            </a:r>
            <a:r>
              <a:rPr lang="ru-RU" sz="2800" i="1" dirty="0" smtClean="0"/>
              <a:t>MS</a:t>
            </a:r>
            <a:r>
              <a:rPr lang="ru-RU" sz="2800" dirty="0" smtClean="0"/>
              <a:t> эффекта и </a:t>
            </a:r>
            <a:r>
              <a:rPr lang="ru-RU" sz="2800" i="1" dirty="0" smtClean="0"/>
              <a:t>MS</a:t>
            </a:r>
            <a:r>
              <a:rPr lang="ru-RU" sz="2800" dirty="0" smtClean="0"/>
              <a:t> ошибки, которые являются оценками дисперсии σ</a:t>
            </a:r>
            <a:r>
              <a:rPr lang="ru-RU" sz="2800" baseline="30000" dirty="0" smtClean="0"/>
              <a:t>2</a:t>
            </a:r>
            <a:r>
              <a:rPr lang="ru-RU" sz="2800" dirty="0" smtClean="0"/>
              <a:t>. </a:t>
            </a:r>
            <a:r>
              <a:rPr lang="ru-RU" sz="2800" i="1" dirty="0" smtClean="0"/>
              <a:t>MS</a:t>
            </a:r>
            <a:r>
              <a:rPr lang="ru-RU" sz="2800" dirty="0" smtClean="0"/>
              <a:t> эффекта и  </a:t>
            </a:r>
            <a:r>
              <a:rPr lang="ru-RU" sz="2800" i="1" dirty="0" smtClean="0"/>
              <a:t>MS</a:t>
            </a:r>
            <a:r>
              <a:rPr lang="ru-RU" sz="2800" dirty="0" smtClean="0"/>
              <a:t> ошибки можно сравнить с помощью </a:t>
            </a:r>
            <a:r>
              <a:rPr lang="en-US" sz="2800" i="1" dirty="0" smtClean="0"/>
              <a:t>F</a:t>
            </a:r>
            <a:r>
              <a:rPr lang="ru-RU" sz="2800" i="1" dirty="0" smtClean="0"/>
              <a:t>-критерия</a:t>
            </a:r>
            <a:r>
              <a:rPr lang="ru-RU" sz="2800" dirty="0" smtClean="0"/>
              <a:t>. Гипотеза </a:t>
            </a:r>
            <a:r>
              <a:rPr lang="en-US" sz="2800" i="1" dirty="0" smtClean="0"/>
              <a:t>H</a:t>
            </a:r>
            <a:r>
              <a:rPr lang="ru-RU" sz="2800" i="1" baseline="-16000" dirty="0" smtClean="0"/>
              <a:t>0</a:t>
            </a:r>
            <a:r>
              <a:rPr lang="ru-RU" sz="2800" dirty="0" smtClean="0"/>
              <a:t> отвергается, если </a:t>
            </a:r>
            <a:r>
              <a:rPr lang="en-US" sz="2800" i="1" dirty="0" smtClean="0"/>
              <a:t>F</a:t>
            </a:r>
            <a:r>
              <a:rPr lang="ru-RU" sz="2800" i="1" dirty="0" smtClean="0"/>
              <a:t> = </a:t>
            </a:r>
            <a:r>
              <a:rPr lang="en-US" sz="2800" i="1" dirty="0" smtClean="0"/>
              <a:t>S</a:t>
            </a:r>
            <a:r>
              <a:rPr lang="ru-RU" sz="2800" i="1" baseline="-16000" dirty="0" smtClean="0"/>
              <a:t>1</a:t>
            </a:r>
            <a:r>
              <a:rPr lang="ru-RU" sz="2800" i="1" dirty="0" smtClean="0"/>
              <a:t>/ </a:t>
            </a:r>
            <a:r>
              <a:rPr lang="en-US" sz="2800" i="1" dirty="0" smtClean="0"/>
              <a:t>S</a:t>
            </a:r>
            <a:r>
              <a:rPr lang="ru-RU" sz="2800" i="1" baseline="-16000" dirty="0" smtClean="0"/>
              <a:t>2</a:t>
            </a:r>
            <a:r>
              <a:rPr lang="ru-RU" sz="2800" dirty="0" smtClean="0"/>
              <a:t> больше табличного </a:t>
            </a:r>
            <a:r>
              <a:rPr lang="en-US" sz="2800" i="1" dirty="0" err="1" smtClean="0"/>
              <a:t>F</a:t>
            </a:r>
            <a:r>
              <a:rPr lang="en-US" sz="2800" i="1" baseline="-16000" dirty="0" err="1" smtClean="0"/>
              <a:t>α</a:t>
            </a:r>
            <a:r>
              <a:rPr lang="ru-RU" sz="2800" i="1" dirty="0" smtClean="0"/>
              <a:t>, </a:t>
            </a:r>
            <a:r>
              <a:rPr lang="en-US" sz="2800" i="1" baseline="-16000" dirty="0" smtClean="0"/>
              <a:t>l</a:t>
            </a:r>
            <a:r>
              <a:rPr lang="ru-RU" sz="2800" i="1" baseline="-30000" dirty="0" smtClean="0"/>
              <a:t>1</a:t>
            </a:r>
            <a:r>
              <a:rPr lang="ru-RU" sz="2800" i="1" dirty="0" smtClean="0"/>
              <a:t>, </a:t>
            </a:r>
            <a:r>
              <a:rPr lang="en-US" sz="2800" i="1" baseline="-16000" dirty="0" smtClean="0"/>
              <a:t>l</a:t>
            </a:r>
            <a:r>
              <a:rPr lang="ru-RU" sz="2800" i="1" baseline="-25000" dirty="0" smtClean="0"/>
              <a:t>2</a:t>
            </a:r>
            <a:r>
              <a:rPr lang="ru-RU" sz="2800" i="1" dirty="0" smtClean="0"/>
              <a:t>, </a:t>
            </a:r>
            <a:r>
              <a:rPr lang="ru-RU" sz="2800" dirty="0" smtClean="0"/>
              <a:t>или уровень значимости р критерия меньше 0,05.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512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843213" y="836613"/>
          <a:ext cx="434975" cy="476250"/>
        </p:xfrm>
        <a:graphic>
          <a:graphicData uri="http://schemas.openxmlformats.org/presentationml/2006/ole">
            <p:oleObj spid="_x0000_s5122" name="Формула" r:id="rId3" imgW="203024" imgH="215713" progId="">
              <p:embed/>
            </p:oleObj>
          </a:graphicData>
        </a:graphic>
      </p:graphicFrame>
      <p:sp>
        <p:nvSpPr>
          <p:cNvPr id="51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2484438" y="1125538"/>
          <a:ext cx="395287" cy="539750"/>
        </p:xfrm>
        <a:graphic>
          <a:graphicData uri="http://schemas.openxmlformats.org/presentationml/2006/ole">
            <p:oleObj spid="_x0000_s5123" name="Формула" r:id="rId4" imgW="215619" imgH="215619" progId="">
              <p:embed/>
            </p:oleObj>
          </a:graphicData>
        </a:graphic>
      </p:graphicFrame>
      <p:sp>
        <p:nvSpPr>
          <p:cNvPr id="51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4" name="Object 8"/>
          <p:cNvGraphicFramePr>
            <a:graphicFrameLocks noChangeAspect="1"/>
          </p:cNvGraphicFramePr>
          <p:nvPr/>
        </p:nvGraphicFramePr>
        <p:xfrm>
          <a:off x="1116013" y="1484313"/>
          <a:ext cx="434975" cy="476250"/>
        </p:xfrm>
        <a:graphic>
          <a:graphicData uri="http://schemas.openxmlformats.org/presentationml/2006/ole">
            <p:oleObj spid="_x0000_s5124" name="Формула" r:id="rId5" imgW="203024" imgH="215713" progId="">
              <p:embed/>
            </p:oleObj>
          </a:graphicData>
        </a:graphic>
      </p:graphicFrame>
      <p:sp>
        <p:nvSpPr>
          <p:cNvPr id="5132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5" name="Object 10"/>
          <p:cNvGraphicFramePr>
            <a:graphicFrameLocks noChangeAspect="1"/>
          </p:cNvGraphicFramePr>
          <p:nvPr/>
        </p:nvGraphicFramePr>
        <p:xfrm>
          <a:off x="3348038" y="1557338"/>
          <a:ext cx="468312" cy="468312"/>
        </p:xfrm>
        <a:graphic>
          <a:graphicData uri="http://schemas.openxmlformats.org/presentationml/2006/ole">
            <p:oleObj spid="_x0000_s5125" name="Формула" r:id="rId6" imgW="215619" imgH="215619" progId="">
              <p:embed/>
            </p:oleObj>
          </a:graphicData>
        </a:graphic>
      </p:graphicFrame>
      <p:sp>
        <p:nvSpPr>
          <p:cNvPr id="513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6" name="Object 12"/>
          <p:cNvGraphicFramePr>
            <a:graphicFrameLocks noChangeAspect="1"/>
          </p:cNvGraphicFramePr>
          <p:nvPr/>
        </p:nvGraphicFramePr>
        <p:xfrm>
          <a:off x="5292725" y="1844675"/>
          <a:ext cx="434975" cy="476250"/>
        </p:xfrm>
        <a:graphic>
          <a:graphicData uri="http://schemas.openxmlformats.org/presentationml/2006/ole">
            <p:oleObj spid="_x0000_s5126" name="Формула" r:id="rId7" imgW="203024" imgH="215713" progId="">
              <p:embed/>
            </p:oleObj>
          </a:graphicData>
        </a:graphic>
      </p:graphicFrame>
      <p:sp>
        <p:nvSpPr>
          <p:cNvPr id="513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7" name="Object 14"/>
          <p:cNvGraphicFramePr>
            <a:graphicFrameLocks noChangeAspect="1"/>
          </p:cNvGraphicFramePr>
          <p:nvPr/>
        </p:nvGraphicFramePr>
        <p:xfrm>
          <a:off x="683568" y="2204864"/>
          <a:ext cx="504056" cy="468312"/>
        </p:xfrm>
        <a:graphic>
          <a:graphicData uri="http://schemas.openxmlformats.org/presentationml/2006/ole">
            <p:oleObj spid="_x0000_s5127" name="Формула" r:id="rId8" imgW="215619" imgH="215619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64801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Если сравниваются средние в двух выборках, дисперсионный анализ даст тот же результат, что и обычный </a:t>
            </a:r>
            <a:r>
              <a:rPr lang="en-US" sz="2800" dirty="0" smtClean="0"/>
              <a:t>t</a:t>
            </a:r>
            <a:r>
              <a:rPr lang="ru-RU" sz="2800" dirty="0" smtClean="0"/>
              <a:t>-критерий для независимых выборок (если сравниваются две независимые группы наблюдений) или </a:t>
            </a:r>
            <a:r>
              <a:rPr lang="en-US" sz="2800" dirty="0" smtClean="0"/>
              <a:t>t</a:t>
            </a:r>
            <a:r>
              <a:rPr lang="ru-RU" sz="2800" dirty="0" smtClean="0"/>
              <a:t>-критерий для зависимых выборок (если сравниваются две переменные на одном и том же множестве наблюдений).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Основная причина, по которой использование дисперсионного анализа предпочтительнее повторного сравнения двух выборок при разных уровнях факторов с помощью серий t-критерия, заключается в том, что дисперсионный анализ существенно более эффективен и для малых выборок более информативен. Еще одно преимущество дисперсионного анализа по сравнению с </a:t>
            </a:r>
            <a:r>
              <a:rPr lang="en-US" sz="2800" i="1" dirty="0" smtClean="0"/>
              <a:t>t</a:t>
            </a:r>
            <a:r>
              <a:rPr lang="ru-RU" sz="2800" i="1" dirty="0" smtClean="0"/>
              <a:t>-критерием</a:t>
            </a:r>
            <a:r>
              <a:rPr lang="ru-RU" sz="2800" dirty="0" smtClean="0"/>
              <a:t> заключается в том, что он позволяет обнаруживать взаимодействия между факторами и, следовательно, изучать более сложные модели.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План">
  <a:themeElements>
    <a:clrScheme name="План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Пла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лан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лан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лан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лан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лан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лан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лан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лан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Салют">
  <a:themeElements>
    <a:clrScheme name="Салют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Салют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алют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2676</Words>
  <Application>Microsoft Office PowerPoint</Application>
  <PresentationFormat>Экран (4:3)</PresentationFormat>
  <Paragraphs>174</Paragraphs>
  <Slides>35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Оформление по умолчанию</vt:lpstr>
      <vt:lpstr>План</vt:lpstr>
      <vt:lpstr>Салют</vt:lpstr>
      <vt:lpstr>Формула</vt:lpstr>
      <vt:lpstr>Graph</vt:lpstr>
      <vt:lpstr>Spreadsheet</vt:lpstr>
      <vt:lpstr>Лекция 7</vt:lpstr>
      <vt:lpstr>Дисперсионный анализ.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Описание процедуры Factorial ANOVA .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Khaliphyan</dc:creator>
  <cp:lastModifiedBy>Khaliphyan</cp:lastModifiedBy>
  <cp:revision>56</cp:revision>
  <dcterms:created xsi:type="dcterms:W3CDTF">1601-01-01T00:00:00Z</dcterms:created>
  <dcterms:modified xsi:type="dcterms:W3CDTF">2024-10-17T07:13:20Z</dcterms:modified>
</cp:coreProperties>
</file>