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Bmsjo4D/gN/uWnqVIpFwtYhBz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5fe344f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f5fe344f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Definiujemy grę F=&lt;I,A,U&gt;, gdzie: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I to gracze, czyli node'y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A zbiór akcji dostępnych dla graczy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U funkcja wypłaty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f5fe344f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f6890c5f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f6890c5f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Strategia i-tego node'a z n wszystkich to tuple w postaci A_I=(a_i1,..., a_in), pomijamy v_q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a_ij={0,1}, gdzie jeden oznacza, że i-ty node będzie transmitował do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Wynika z tego, że mogą być 2 opcje: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same 0 =&gt; node nie bierze udziału w trasie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jedna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f6890c5f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6890c5f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6890c5f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1 gdy bierze udział</a:t>
            </a:r>
            <a:endParaRPr/>
          </a:p>
        </p:txBody>
      </p:sp>
      <p:sp>
        <p:nvSpPr>
          <p:cNvPr id="184" name="Google Shape;184;g9f6890c5f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6890c5f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6890c5f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B_i to zysk i-tego node'a i równa się: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B_1=b_i * iloczyn(p_1...p_h), gdzie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Dla source b_i=M - h*Q (Wypłata od dest za transmisję - koszt jednego node'a * stała opłata)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dla reszty b_i=Q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9f6890c5f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6890c5f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6890c5f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Kosz transmisji między i a j składa się z trzech części: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C_ij=Beta*C_D_ij*C_E_ij*C_T_ij (koszty wynikajace z odległości, energii i obciążenia) (Beta jest stałą)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C_D_ij=D_ij^2/delta_ij (delta = 1, gdy odległość jest akceptowalna inaczej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C_E_ij=E_max/E_j*lambda_j (lambda = 1, gdy E_j &gt;= E_min, inaczej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C_T_ij=(1+gamma*t_j) (gamma stała wzrostu t_j)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f6890c5f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3e8b999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3e8b999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73e8b999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5fe344f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5fe344f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f5fe344f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f5fe344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f5fe344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Sieć modelowana jako graf G=(V,E), gdzie V nody, E linki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każdy node v_i jest powiązany z p_i, prawodpodobieństwo forwardowania pakietu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każdy link l_ij jest powiązany z wagą C_ij, koszt między v_i a v_j</a:t>
            </a:r>
            <a:endParaRPr/>
          </a:p>
        </p:txBody>
      </p:sp>
      <p:sp>
        <p:nvSpPr>
          <p:cNvPr id="112" name="Google Shape;112;g9f5fe344f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5fe344f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5fe344f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 prawdopodobieństwo forwardowania przez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 waga połączenia</a:t>
            </a:r>
            <a:endParaRPr/>
          </a:p>
        </p:txBody>
      </p:sp>
      <p:sp>
        <p:nvSpPr>
          <p:cNvPr id="120" name="Google Shape;120;g9f5fe344f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5fe344f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5fe344f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3 rodzaje node'ów: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v_s -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v_q - destination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    v_i - pozostałe node'y pośredniczące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f5fe344ff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5fe344ff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5fe344ff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E_i zawsze między Emax a 0. Jeżeli poniżej Emin nie można trasmitować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Każdy node v_i, ma pozostałą energię E_i zawsze 0&lt;=E_i&lt;=E_max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Jeżeli E_i jest mniejsze niż E_min, node nie przenosi już danych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T_i to ilość pakietów jaka v_i otrzymuje i wysyła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sum(T_i) = T, cały ruch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natężenie t=T_i/T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9f5fe344ff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f5fe344ff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f5fe344ff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Jak widać jest to równoważne z istnieniem linka l_ij</a:t>
            </a:r>
            <a:endParaRPr/>
          </a:p>
        </p:txBody>
      </p:sp>
      <p:sp>
        <p:nvSpPr>
          <p:cNvPr id="144" name="Google Shape;144;g9f5fe344ff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5fe344ff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5fe344ff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Zbiór sąsiadów N(K) jest podzbiorem V. Sąsiedzi K, to zbiór node'ów (bez K), które mają linki z K</a:t>
            </a:r>
            <a:endParaRPr/>
          </a:p>
        </p:txBody>
      </p:sp>
      <p:sp>
        <p:nvSpPr>
          <p:cNvPr id="152" name="Google Shape;152;g9f5fe344ff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5fe344f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5fe344f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Założenia: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p_s i p_q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v_i mają te same specyfikacje i startują z E_max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v_i mają to samo stałe E_min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E_s i E_q jest nieskończone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R jest stałe i takie samo dla całej sieci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T_q i T_s jest nieskończone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f5fe344f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>
  <p:cSld name="Porównani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99225" y="1132593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lang="pl-PL"/>
              <a:t>PROBLEM ROUTINGU W BEZPRZEWODOWYCH SIECIACH SENSORYCZNYCH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751920" y="4052493"/>
            <a:ext cx="10993546" cy="1976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pl-PL" sz="1800">
                <a:solidFill>
                  <a:schemeClr val="lt1"/>
                </a:solidFill>
              </a:rPr>
              <a:t>CEMBRZYŃSKI JAKUB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pl-PL" sz="1800">
                <a:solidFill>
                  <a:schemeClr val="lt1"/>
                </a:solidFill>
              </a:rPr>
              <a:t>GARDZIEL MAŁGORZATA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pl-PL" sz="1800">
                <a:solidFill>
                  <a:schemeClr val="lt1"/>
                </a:solidFill>
              </a:rPr>
              <a:t>KRAWCZAK KONRAD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5fe344ff_0_14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171" name="Google Shape;171;g9f5fe344ff_0_14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Grę ogólnie definiujemy jako F =&lt; I, A,U &gt;, gdzie</a:t>
            </a:r>
            <a:endParaRPr/>
          </a:p>
          <a:p>
            <a:pPr indent="-333756" lvl="0" marL="457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I zbiór graczy -&gt; node’y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A zbiór dostępnych akcji dla każdego gracza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U zbiór funkcji użyteczności dla każdego gracza</a:t>
            </a:r>
            <a:endParaRPr/>
          </a:p>
        </p:txBody>
      </p:sp>
      <p:sp>
        <p:nvSpPr>
          <p:cNvPr id="172" name="Google Shape;172;g9f5fe344ff_0_1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6890c5f6_0_1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179" name="Google Shape;179;g9f6890c5f6_0_1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pl-PL"/>
              <a:t>Zbiór strategii dla każdego gracza n-1 elementowy zbiór : A</a:t>
            </a:r>
            <a:r>
              <a:rPr baseline="-25000" lang="pl-PL"/>
              <a:t>i</a:t>
            </a:r>
            <a:r>
              <a:rPr lang="pl-PL"/>
              <a:t>=(a</a:t>
            </a:r>
            <a:r>
              <a:rPr baseline="-25000" lang="pl-PL"/>
              <a:t>i1</a:t>
            </a:r>
            <a:r>
              <a:rPr lang="pl-PL"/>
              <a:t>, a</a:t>
            </a:r>
            <a:r>
              <a:rPr baseline="-25000" lang="pl-PL"/>
              <a:t>i2</a:t>
            </a:r>
            <a:r>
              <a:rPr lang="pl-PL"/>
              <a:t>, … , a</a:t>
            </a:r>
            <a:r>
              <a:rPr baseline="-25000" lang="pl-PL"/>
              <a:t>in</a:t>
            </a:r>
            <a:r>
              <a:rPr lang="pl-PL"/>
              <a:t>), gdzie a</a:t>
            </a:r>
            <a:r>
              <a:rPr baseline="-25000" lang="pl-PL"/>
              <a:t>ij</a:t>
            </a:r>
            <a:r>
              <a:rPr lang="pl-PL"/>
              <a:t>={0,1} i pomijamy v</a:t>
            </a:r>
            <a:r>
              <a:rPr baseline="-25000" lang="pl-PL"/>
              <a:t>s</a:t>
            </a:r>
            <a:r>
              <a:rPr lang="pl-PL"/>
              <a:t>, v</a:t>
            </a:r>
            <a:r>
              <a:rPr baseline="-25000" lang="pl-PL"/>
              <a:t>q</a:t>
            </a:r>
            <a:endParaRPr/>
          </a:p>
        </p:txBody>
      </p:sp>
      <p:sp>
        <p:nvSpPr>
          <p:cNvPr id="180" name="Google Shape;180;g9f6890c5f6_0_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f6890c5f6_0_8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187" name="Google Shape;187;g9f6890c5f6_0_8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Dla node’a i mamy funkcję użyteczności w następującej postaci: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u</a:t>
            </a:r>
            <a:r>
              <a:rPr baseline="-25000" lang="pl-PL"/>
              <a:t>i</a:t>
            </a:r>
            <a:r>
              <a:rPr lang="pl-PL"/>
              <a:t> =ψ</a:t>
            </a:r>
            <a:r>
              <a:rPr baseline="-25000" lang="pl-PL"/>
              <a:t>i</a:t>
            </a:r>
            <a:r>
              <a:rPr lang="pl-PL"/>
              <a:t>(B</a:t>
            </a:r>
            <a:r>
              <a:rPr baseline="-25000" lang="pl-PL"/>
              <a:t>i</a:t>
            </a:r>
            <a:r>
              <a:rPr lang="pl-PL"/>
              <a:t>−C</a:t>
            </a:r>
            <a:r>
              <a:rPr baseline="-25000" lang="pl-PL"/>
              <a:t>ij</a:t>
            </a:r>
            <a:r>
              <a:rPr lang="pl-PL"/>
              <a:t>) , gdzie</a:t>
            </a:r>
            <a:endParaRPr/>
          </a:p>
          <a:p>
            <a:pPr indent="-333756" lvl="0" marL="457200" rtl="0" algn="just">
              <a:spcBef>
                <a:spcPts val="60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ψ</a:t>
            </a:r>
            <a:r>
              <a:rPr baseline="-25000" lang="pl-PL"/>
              <a:t>i</a:t>
            </a:r>
            <a:r>
              <a:rPr lang="pl-PL"/>
              <a:t> ∈{0,1}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Ścieżkę można zdefiniować jako: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O = (v</a:t>
            </a:r>
            <a:r>
              <a:rPr baseline="-25000" lang="pl-PL"/>
              <a:t>s</a:t>
            </a:r>
            <a:r>
              <a:rPr lang="pl-PL"/>
              <a:t>, v</a:t>
            </a:r>
            <a:r>
              <a:rPr baseline="-25000" lang="pl-PL"/>
              <a:t>1</a:t>
            </a:r>
            <a:r>
              <a:rPr lang="pl-PL"/>
              <a:t>, v</a:t>
            </a:r>
            <a:r>
              <a:rPr baseline="-25000" lang="pl-PL"/>
              <a:t>5</a:t>
            </a:r>
            <a:r>
              <a:rPr lang="pl-PL"/>
              <a:t>, …, v</a:t>
            </a:r>
            <a:r>
              <a:rPr baseline="-25000" lang="pl-PL"/>
              <a:t>q</a:t>
            </a:r>
            <a:r>
              <a:rPr lang="pl-PL"/>
              <a:t>)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Oraz h, które oznacza ilość node’ów pośredniczących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f6890c5f6_0_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6890c5f6_0_19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195" name="Google Shape;195;g9f6890c5f6_0_19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Wypłata każdego node’a wynosi: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gdzie b</a:t>
            </a:r>
            <a:r>
              <a:rPr baseline="-25000" lang="pl-PL"/>
              <a:t>i</a:t>
            </a:r>
            <a:r>
              <a:rPr lang="pl-PL"/>
              <a:t> przyjmuje dwie wartości: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9f6890c5f6_0_1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97" name="Google Shape;197;g9f6890c5f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300" y="3075463"/>
            <a:ext cx="21145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9f6890c5f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75" y="4449389"/>
            <a:ext cx="1426304" cy="5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9f6890c5f6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50" y="4509702"/>
            <a:ext cx="10191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6890c5f6_0_29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206" name="Google Shape;206;g9f6890c5f6_0_29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Funkcja kosztu składa się z trzech elementów: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Po zsumowaniu: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9f6890c5f6_0_2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08" name="Google Shape;208;g9f6890c5f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475" y="2961925"/>
            <a:ext cx="1641100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9f6890c5f6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300" y="2857938"/>
            <a:ext cx="2266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9f6890c5f6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088" y="3110352"/>
            <a:ext cx="16287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9f6890c5f6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500" y="4550950"/>
            <a:ext cx="3438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73e8b9999_0_1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Rozwiązanie	</a:t>
            </a:r>
            <a:endParaRPr/>
          </a:p>
        </p:txBody>
      </p:sp>
      <p:sp>
        <p:nvSpPr>
          <p:cNvPr id="218" name="Google Shape;218;ga73e8b9999_0_10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Rozwiązaniem problemu jest taka sytuacja, w której funkcja użyteczności jest nieujemna </a:t>
            </a:r>
            <a:br>
              <a:rPr lang="pl-PL"/>
            </a:br>
            <a:r>
              <a:rPr lang="pl-PL"/>
              <a:t>dla każdego node’a i: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73e8b9999_0_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20" name="Google Shape;220;ga73e8b999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230489"/>
            <a:ext cx="2476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pl-PL"/>
              <a:t>ŹRÓDŁA</a:t>
            </a:r>
            <a:endParaRPr/>
          </a:p>
        </p:txBody>
      </p:sp>
      <p:sp>
        <p:nvSpPr>
          <p:cNvPr id="226" name="Google Shape;226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819150" y="2114550"/>
            <a:ext cx="103822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B. Arisian and K. Eshghi, "A Game Theory Approach for Optimal Routing: In Wireless Sensor Networks," </a:t>
            </a:r>
            <a:r>
              <a:rPr b="0" i="1" lang="pl-PL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2010 6th International Conference on Wireless Communications Networking and Mobile Computing (WiCOM)</a:t>
            </a:r>
            <a:r>
              <a:rPr b="0" i="0" lang="pl-PL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Chengdu, 2010, pp. 1-7, doi: 10.1109/WICOM.2010.5601119.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5fe344ff_0_21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107" name="Google Shape;107;g9f5fe344ff_0_21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AutoNum type="arabicPeriod"/>
            </a:pPr>
            <a:r>
              <a:rPr lang="pl-PL"/>
              <a:t>Matematyczny model sieci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AutoNum type="arabicPeriod"/>
            </a:pPr>
            <a:r>
              <a:rPr lang="pl-PL"/>
              <a:t>Założenia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AutoNum type="arabicPeriod"/>
            </a:pPr>
            <a:r>
              <a:rPr lang="pl-PL"/>
              <a:t>Definicja problemu jako gry</a:t>
            </a:r>
            <a:endParaRPr/>
          </a:p>
        </p:txBody>
      </p:sp>
      <p:sp>
        <p:nvSpPr>
          <p:cNvPr id="108" name="Google Shape;108;g9f5fe344ff_0_2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5fe344ff_0_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Matematyczny model sieci</a:t>
            </a:r>
            <a:endParaRPr/>
          </a:p>
        </p:txBody>
      </p:sp>
      <p:sp>
        <p:nvSpPr>
          <p:cNvPr id="115" name="Google Shape;115;g9f5fe344ff_0_0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Definiujemy sieć jako graf: G=(V,E), gdzie </a:t>
            </a:r>
            <a:endParaRPr/>
          </a:p>
          <a:p>
            <a:pPr indent="-333756" lvl="0" marL="457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v</a:t>
            </a:r>
            <a:r>
              <a:rPr baseline="-25000" lang="pl-PL"/>
              <a:t>i</a:t>
            </a:r>
            <a:r>
              <a:rPr lang="pl-PL"/>
              <a:t> ∈V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l</a:t>
            </a:r>
            <a:r>
              <a:rPr baseline="-25000" lang="pl-PL"/>
              <a:t>ij</a:t>
            </a:r>
            <a:r>
              <a:rPr lang="pl-PL"/>
              <a:t> = (v</a:t>
            </a:r>
            <a:r>
              <a:rPr baseline="-25000" lang="pl-PL"/>
              <a:t>i</a:t>
            </a:r>
            <a:r>
              <a:rPr lang="pl-PL"/>
              <a:t> , v</a:t>
            </a:r>
            <a:r>
              <a:rPr baseline="-25000" lang="pl-PL"/>
              <a:t>j</a:t>
            </a:r>
            <a:r>
              <a:rPr lang="pl-PL"/>
              <a:t>) ∈ E</a:t>
            </a:r>
            <a:endParaRPr/>
          </a:p>
        </p:txBody>
      </p:sp>
      <p:sp>
        <p:nvSpPr>
          <p:cNvPr id="116" name="Google Shape;116;g9f5fe344ff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5fe344ff_1_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Matematyczny model sieci</a:t>
            </a:r>
            <a:endParaRPr/>
          </a:p>
        </p:txBody>
      </p:sp>
      <p:sp>
        <p:nvSpPr>
          <p:cNvPr id="123" name="Google Shape;123;g9f5fe344ff_1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4" name="Google Shape;124;g9f5fe344ff_1_0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Dla każdego v</a:t>
            </a:r>
            <a:r>
              <a:rPr baseline="-25000" lang="pl-PL"/>
              <a:t>i</a:t>
            </a:r>
            <a:r>
              <a:rPr lang="pl-PL"/>
              <a:t> istnieje p</a:t>
            </a:r>
            <a:r>
              <a:rPr baseline="-25000" lang="pl-PL"/>
              <a:t>i 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Dla każdego l</a:t>
            </a:r>
            <a:r>
              <a:rPr baseline="-25000" lang="pl-PL"/>
              <a:t>ij</a:t>
            </a:r>
            <a:r>
              <a:rPr lang="pl-PL"/>
              <a:t> istnieje C</a:t>
            </a:r>
            <a:r>
              <a:rPr baseline="-25000" lang="pl-PL"/>
              <a:t>ij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5fe344ff_1_1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Matematyczny model sieci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f5fe344ff_1_10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Wyróżniamy 3 rodzaje node’ów:</a:t>
            </a:r>
            <a:endParaRPr/>
          </a:p>
          <a:p>
            <a:pPr indent="-333756" lvl="0" marL="457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v</a:t>
            </a:r>
            <a:r>
              <a:rPr baseline="-25000" lang="pl-PL"/>
              <a:t>s</a:t>
            </a:r>
            <a:endParaRPr baseline="-25000"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v</a:t>
            </a:r>
            <a:r>
              <a:rPr baseline="-25000" lang="pl-PL"/>
              <a:t>q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v</a:t>
            </a:r>
            <a:r>
              <a:rPr baseline="-25000" lang="pl-PL"/>
              <a:t>i </a:t>
            </a:r>
            <a:r>
              <a:rPr lang="pl-PL"/>
              <a:t>∈ V | { </a:t>
            </a:r>
            <a:r>
              <a:rPr lang="pl-PL"/>
              <a:t>v</a:t>
            </a:r>
            <a:r>
              <a:rPr baseline="-25000" lang="pl-PL"/>
              <a:t>s</a:t>
            </a:r>
            <a:r>
              <a:rPr lang="pl-PL"/>
              <a:t>,</a:t>
            </a:r>
            <a:r>
              <a:rPr lang="pl-PL"/>
              <a:t>v</a:t>
            </a:r>
            <a:r>
              <a:rPr baseline="-25000" lang="pl-PL"/>
              <a:t>q</a:t>
            </a:r>
            <a:r>
              <a:rPr lang="pl-PL"/>
              <a:t> }</a:t>
            </a:r>
            <a:endParaRPr/>
          </a:p>
        </p:txBody>
      </p:sp>
      <p:sp>
        <p:nvSpPr>
          <p:cNvPr id="132" name="Google Shape;132;g9f5fe344ff_1_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5fe344ff_1_22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Matematyczny model sieci</a:t>
            </a:r>
            <a:endParaRPr/>
          </a:p>
        </p:txBody>
      </p:sp>
      <p:sp>
        <p:nvSpPr>
          <p:cNvPr id="139" name="Google Shape;139;g9f5fe344ff_1_22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Parametrem R określamy zasięg transmisji.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Parametrem E</a:t>
            </a:r>
            <a:r>
              <a:rPr baseline="-25000" lang="pl-PL"/>
              <a:t>i </a:t>
            </a:r>
            <a:r>
              <a:rPr lang="pl-PL"/>
              <a:t>określamy aktualny poziom energii node’a.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pl-PL"/>
              <a:t>Parametrem T</a:t>
            </a:r>
            <a:r>
              <a:rPr baseline="-25000" lang="pl-PL"/>
              <a:t>i</a:t>
            </a:r>
            <a:r>
              <a:rPr lang="pl-PL"/>
              <a:t> określamy ilość pakietów, które node i otrzymuje i wysyła. Wtedy natężenie ruchu przez i-ty node wynosi: τ</a:t>
            </a:r>
            <a:r>
              <a:rPr baseline="-25000" lang="pl-PL"/>
              <a:t>i</a:t>
            </a:r>
            <a:r>
              <a:rPr lang="pl-PL"/>
              <a:t> = Ti / T</a:t>
            </a:r>
            <a:endParaRPr/>
          </a:p>
        </p:txBody>
      </p:sp>
      <p:sp>
        <p:nvSpPr>
          <p:cNvPr id="140" name="Google Shape;140;g9f5fe344ff_1_2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5fe344ff_1_29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Matematyczny model sieci</a:t>
            </a:r>
            <a:endParaRPr/>
          </a:p>
        </p:txBody>
      </p:sp>
      <p:sp>
        <p:nvSpPr>
          <p:cNvPr id="147" name="Google Shape;147;g9f5fe344ff_1_29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Jeżeli D</a:t>
            </a:r>
            <a:r>
              <a:rPr baseline="-25000" lang="pl-PL"/>
              <a:t>ij </a:t>
            </a:r>
            <a:r>
              <a:rPr lang="pl-PL"/>
              <a:t>to odległość między i a j, to wtedy node’y są połączone gdy: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pl-PL"/>
              <a:t>∀v</a:t>
            </a:r>
            <a:r>
              <a:rPr baseline="-25000" lang="pl-PL"/>
              <a:t>i</a:t>
            </a:r>
            <a:r>
              <a:rPr lang="pl-PL"/>
              <a:t> ,v </a:t>
            </a:r>
            <a:r>
              <a:rPr baseline="-25000" lang="pl-PL"/>
              <a:t>j</a:t>
            </a:r>
            <a:r>
              <a:rPr lang="pl-PL"/>
              <a:t> ∈V,D</a:t>
            </a:r>
            <a:r>
              <a:rPr baseline="-25000" lang="pl-PL"/>
              <a:t>ij</a:t>
            </a:r>
            <a:r>
              <a:rPr lang="pl-PL"/>
              <a:t> ≤ R</a:t>
            </a:r>
            <a:r>
              <a:rPr baseline="-25000" lang="pl-PL"/>
              <a:t>ij</a:t>
            </a:r>
            <a:r>
              <a:rPr lang="pl-PL"/>
              <a:t> ⇒ (v</a:t>
            </a:r>
            <a:r>
              <a:rPr baseline="-25000" lang="pl-PL"/>
              <a:t>i</a:t>
            </a:r>
            <a:r>
              <a:rPr lang="pl-PL"/>
              <a:t> ,v</a:t>
            </a:r>
            <a:r>
              <a:rPr baseline="-25000" lang="pl-PL"/>
              <a:t>j</a:t>
            </a:r>
            <a:r>
              <a:rPr lang="pl-PL"/>
              <a:t>)∈ E</a:t>
            </a:r>
            <a:endParaRPr/>
          </a:p>
        </p:txBody>
      </p:sp>
      <p:sp>
        <p:nvSpPr>
          <p:cNvPr id="148" name="Google Shape;148;g9f5fe344ff_1_2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5fe344ff_1_36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Matematyczny model sieci</a:t>
            </a:r>
            <a:endParaRPr/>
          </a:p>
        </p:txBody>
      </p:sp>
      <p:sp>
        <p:nvSpPr>
          <p:cNvPr id="155" name="Google Shape;155;g9f5fe344ff_1_36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-PL"/>
              <a:t>Sąsiedztwo dwóch node’ów jest zdefiniowane jako: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 K ⊂ V, N(K) ⊂ V wtedy N(K) jest zbiorem sąsiadów K, gdy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-PL"/>
              <a:t>∀v</a:t>
            </a:r>
            <a:r>
              <a:rPr baseline="-25000" lang="pl-PL"/>
              <a:t>i</a:t>
            </a:r>
            <a:r>
              <a:rPr lang="pl-PL"/>
              <a:t> ∈ N(K),v</a:t>
            </a:r>
            <a:r>
              <a:rPr baseline="-25000" lang="pl-PL"/>
              <a:t>i</a:t>
            </a:r>
            <a:r>
              <a:rPr lang="pl-PL"/>
              <a:t> ∉ K,∃v</a:t>
            </a:r>
            <a:r>
              <a:rPr baseline="-25000" lang="pl-PL"/>
              <a:t>j</a:t>
            </a:r>
            <a:r>
              <a:rPr lang="pl-PL"/>
              <a:t> ∈ K | (v</a:t>
            </a:r>
            <a:r>
              <a:rPr baseline="-25000" lang="pl-PL"/>
              <a:t>i</a:t>
            </a:r>
            <a:r>
              <a:rPr lang="pl-PL"/>
              <a:t> ,v</a:t>
            </a:r>
            <a:r>
              <a:rPr baseline="-25000" lang="pl-PL"/>
              <a:t>j</a:t>
            </a:r>
            <a:r>
              <a:rPr lang="pl-PL"/>
              <a:t>)∈ 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f5fe344ff_1_3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5fe344ff_0_7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Założenia</a:t>
            </a:r>
            <a:endParaRPr/>
          </a:p>
        </p:txBody>
      </p:sp>
      <p:sp>
        <p:nvSpPr>
          <p:cNvPr id="163" name="Google Shape;163;g9f5fe344ff_0_7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p</a:t>
            </a:r>
            <a:r>
              <a:rPr baseline="-25000" lang="pl-PL"/>
              <a:t>s</a:t>
            </a:r>
            <a:r>
              <a:rPr lang="pl-PL"/>
              <a:t> i p</a:t>
            </a:r>
            <a:r>
              <a:rPr baseline="-25000" lang="pl-PL"/>
              <a:t>q </a:t>
            </a:r>
            <a:r>
              <a:rPr lang="pl-PL"/>
              <a:t>wynoszą 1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Wszystkie node’y mają taką samą specyfikacje i zaczynają z E</a:t>
            </a:r>
            <a:r>
              <a:rPr baseline="-25000" lang="pl-PL"/>
              <a:t>i</a:t>
            </a:r>
            <a:r>
              <a:rPr lang="pl-PL"/>
              <a:t>=E</a:t>
            </a:r>
            <a:r>
              <a:rPr baseline="-25000" lang="pl-PL"/>
              <a:t>max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Graniczna wartość energii jest taka sama dla każdego node’a i równa </a:t>
            </a:r>
            <a:r>
              <a:rPr lang="pl-PL"/>
              <a:t>E</a:t>
            </a:r>
            <a:r>
              <a:rPr baseline="-25000" lang="pl-PL"/>
              <a:t>min</a:t>
            </a:r>
            <a:endParaRPr baseline="-25000"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Energia źródła i celu dąży do nieskończoności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l-PL"/>
              <a:t>Przepustowość źródła i celu dąży do nieskończoności</a:t>
            </a:r>
            <a:endParaRPr/>
          </a:p>
        </p:txBody>
      </p:sp>
      <p:sp>
        <p:nvSpPr>
          <p:cNvPr id="164" name="Google Shape;164;g9f5fe344ff_0_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2020-10-17T17:21:28Z</dcterms:created>
</cp:coreProperties>
</file>