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2"/>
  </p:handoutMasterIdLst>
  <p:sldIdLst>
    <p:sldId id="257" r:id="rId2"/>
    <p:sldId id="258" r:id="rId3"/>
    <p:sldId id="256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6858000" cy="9906000" type="A4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23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uction_FromNov\velocity%20comparison\1357Ver2\excelFiels\100-800_&#31354;&#27671;&#20307;&#31309;&#1254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Sheet1!$AN$3:$AT$3</c:f>
              <c:numCache>
                <c:formatCode>General</c:formatCode>
                <c:ptCount val="7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</c:numCache>
            </c:numRef>
          </c:xVal>
          <c:yVal>
            <c:numRef>
              <c:f>Sheet1!$AN$6:$AT$6</c:f>
              <c:numCache>
                <c:formatCode>General</c:formatCode>
                <c:ptCount val="7"/>
                <c:pt idx="0">
                  <c:v>2.8000000000000001E-2</c:v>
                </c:pt>
                <c:pt idx="1">
                  <c:v>8.5999999999999993E-2</c:v>
                </c:pt>
                <c:pt idx="2">
                  <c:v>0.108</c:v>
                </c:pt>
                <c:pt idx="3">
                  <c:v>0.11799999999999999</c:v>
                </c:pt>
                <c:pt idx="4">
                  <c:v>0.124</c:v>
                </c:pt>
                <c:pt idx="5">
                  <c:v>0.13600000000000001</c:v>
                </c:pt>
                <c:pt idx="6">
                  <c:v>0.14799999999999999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7020368"/>
        <c:axId val="1987015472"/>
      </c:scatterChart>
      <c:scatterChart>
        <c:scatterStyle val="lineMarker"/>
        <c:varyColors val="0"/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Sheet1!$AN$3:$AT$3</c:f>
              <c:numCache>
                <c:formatCode>General</c:formatCode>
                <c:ptCount val="7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</c:numCache>
            </c:numRef>
          </c:xVal>
          <c:yVal>
            <c:numRef>
              <c:f>Sheet1!$AN$8:$AT$8</c:f>
              <c:numCache>
                <c:formatCode>General</c:formatCode>
                <c:ptCount val="7"/>
                <c:pt idx="0">
                  <c:v>909.44192519916828</c:v>
                </c:pt>
                <c:pt idx="1">
                  <c:v>1193.0933806486778</c:v>
                </c:pt>
                <c:pt idx="2">
                  <c:v>1358.1578946560417</c:v>
                </c:pt>
                <c:pt idx="3">
                  <c:v>1461.1514100624008</c:v>
                </c:pt>
                <c:pt idx="4">
                  <c:v>1521.5370751044484</c:v>
                </c:pt>
                <c:pt idx="5">
                  <c:v>1556.8390863029899</c:v>
                </c:pt>
                <c:pt idx="6">
                  <c:v>1580.9000862879054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7035600"/>
        <c:axId val="1987008944"/>
      </c:scatterChart>
      <c:valAx>
        <c:axId val="1987020368"/>
        <c:scaling>
          <c:orientation val="minMax"/>
          <c:max val="8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87015472"/>
        <c:crosses val="autoZero"/>
        <c:crossBetween val="midCat"/>
      </c:valAx>
      <c:valAx>
        <c:axId val="1987015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Time</a:t>
                </a:r>
                <a:r>
                  <a:rPr lang="en-US" altLang="ja-JP" baseline="0"/>
                  <a:t> [s]</a:t>
                </a:r>
              </a:p>
            </c:rich>
          </c:tx>
          <c:layout>
            <c:manualLayout>
              <c:xMode val="edge"/>
              <c:yMode val="edge"/>
              <c:x val="1.7852160216812376E-2"/>
              <c:y val="0.410224493214943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87020368"/>
        <c:crosses val="autoZero"/>
        <c:crossBetween val="midCat"/>
      </c:valAx>
      <c:valAx>
        <c:axId val="198700894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Punch</a:t>
                </a:r>
                <a:r>
                  <a:rPr lang="ja-JP" altLang="en-US"/>
                  <a:t>降下終了時の空気体積 </a:t>
                </a:r>
                <a:r>
                  <a:rPr lang="en-US" altLang="ja-JP"/>
                  <a:t>[mm3]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87035600"/>
        <c:crosses val="max"/>
        <c:crossBetween val="midCat"/>
      </c:valAx>
      <c:valAx>
        <c:axId val="1987035600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Punch</a:t>
                </a:r>
                <a:r>
                  <a:rPr lang="ja-JP" altLang="en-US"/>
                  <a:t>降下速度</a:t>
                </a:r>
                <a:r>
                  <a:rPr lang="en-US" altLang="ja-JP"/>
                  <a:t>[m/s]</a:t>
                </a:r>
                <a:endParaRPr lang="ja-JP" altLang="en-US"/>
              </a:p>
            </c:rich>
          </c:tx>
          <c:layout>
            <c:manualLayout>
              <c:xMode val="edge"/>
              <c:yMode val="edge"/>
              <c:x val="0.41079673374161563"/>
              <c:y val="0.944112383679312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crossAx val="19870089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BC990-631B-44C0-9708-8FFAA36D913C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9CABF-9E65-482E-9EA5-0EF8ED059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33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92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72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66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24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73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6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98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18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16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55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31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0E0C8-02F0-4E03-83F6-93C841C817A4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13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0" y="747713"/>
            <a:ext cx="4267200" cy="4752975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540000" y="798755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 Schematic diagram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45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08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353244"/>
              </p:ext>
            </p:extLst>
          </p:nvPr>
        </p:nvGraphicFramePr>
        <p:xfrm>
          <a:off x="1387849" y="1033649"/>
          <a:ext cx="4082302" cy="2010757"/>
        </p:xfrm>
        <a:graphic>
          <a:graphicData uri="http://schemas.openxmlformats.org/drawingml/2006/table">
            <a:tbl>
              <a:tblPr firstRow="1" firstCol="1" bandRow="1"/>
              <a:tblGrid>
                <a:gridCol w="2218240"/>
                <a:gridCol w="1864062"/>
              </a:tblGrid>
              <a:tr h="252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Gas phase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1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Viscosity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1.8×10</a:t>
                      </a:r>
                      <a:r>
                        <a:rPr lang="en-US" sz="1100" kern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-5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 Pa</a:t>
                      </a:r>
                      <a:r>
                        <a:rPr lang="ja-JP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19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Density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 kg/m</a:t>
                      </a:r>
                      <a:r>
                        <a:rPr lang="en-US" sz="1100" kern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Solid phase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2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Density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1500 kg/m</a:t>
                      </a:r>
                      <a:r>
                        <a:rPr lang="en-US" sz="1100" kern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28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Spring constant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50 N/m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8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Coefficient of restitution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0.9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2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Coefficient of friction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0.3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453568"/>
              </p:ext>
            </p:extLst>
          </p:nvPr>
        </p:nvGraphicFramePr>
        <p:xfrm>
          <a:off x="1387849" y="5497234"/>
          <a:ext cx="4082302" cy="1399148"/>
        </p:xfrm>
        <a:graphic>
          <a:graphicData uri="http://schemas.openxmlformats.org/drawingml/2006/table">
            <a:tbl>
              <a:tblPr firstRow="1" firstCol="1" bandRow="1"/>
              <a:tblGrid>
                <a:gridCol w="1891798"/>
                <a:gridCol w="2190504"/>
              </a:tblGrid>
              <a:tr h="3463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Particle diameter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250 μm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63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Number of particles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500,000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63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Grid size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0.5 mm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1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Calculation time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0.24 s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540000" y="664317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1. Physical properties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0000" y="512790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2. Calculation conditions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82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00" y="6538700"/>
            <a:ext cx="1800000" cy="18000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00" y="204193"/>
            <a:ext cx="1800000" cy="18000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00" y="2317936"/>
            <a:ext cx="1800000" cy="18000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00" y="4428318"/>
            <a:ext cx="1800000" cy="180000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4329000" y="1631500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0.020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329000" y="5865708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0.060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329000" y="7950876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0.080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329000" y="3773818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0.040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40000" y="890195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2. Particle distribution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89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/>
          <p:cNvSpPr txBox="1"/>
          <p:nvPr/>
        </p:nvSpPr>
        <p:spPr>
          <a:xfrm>
            <a:off x="3145658" y="1740911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0.010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145658" y="5975119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0.030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145658" y="8060287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0.040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145658" y="3883229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0.020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40000" y="890195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Pressure gradient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58" y="2427347"/>
            <a:ext cx="1800000" cy="18000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58" y="336475"/>
            <a:ext cx="1800000" cy="18000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58" y="6629619"/>
            <a:ext cx="1800000" cy="18000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58" y="4518219"/>
            <a:ext cx="1800000" cy="18000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549" y="4396682"/>
            <a:ext cx="1002389" cy="426910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929" y="336475"/>
            <a:ext cx="1975631" cy="389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9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540000" y="8606118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4. Particle distribution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8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0"/>
            <a:ext cx="6858000" cy="51435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40000" y="7974106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5. Flux of powder flow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54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6858000" cy="685800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540000" y="8606118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6. Pressure gradient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847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6858000" cy="685800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540000" y="8606118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7. Air velocity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24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0642603"/>
              </p:ext>
            </p:extLst>
          </p:nvPr>
        </p:nvGraphicFramePr>
        <p:xfrm>
          <a:off x="0" y="2568388"/>
          <a:ext cx="68580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540000" y="7920318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8.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Bubble escape time and max volume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610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135</Words>
  <Application>Microsoft Office PowerPoint</Application>
  <PresentationFormat>A4 210 x 297 mm</PresentationFormat>
  <Paragraphs>45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8" baseType="lpstr">
      <vt:lpstr>ＭＳ Ｐゴシック</vt:lpstr>
      <vt:lpstr>游ゴシック</vt:lpstr>
      <vt:lpstr>游明朝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yoshida kosei</dc:creator>
  <cp:lastModifiedBy>yoshida kosei</cp:lastModifiedBy>
  <cp:revision>22</cp:revision>
  <dcterms:created xsi:type="dcterms:W3CDTF">2019-06-27T07:46:37Z</dcterms:created>
  <dcterms:modified xsi:type="dcterms:W3CDTF">2019-06-27T09:21:43Z</dcterms:modified>
</cp:coreProperties>
</file>