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308" r:id="rId13"/>
    <p:sldId id="286" r:id="rId14"/>
    <p:sldId id="289" r:id="rId15"/>
    <p:sldId id="297" r:id="rId16"/>
    <p:sldId id="291" r:id="rId17"/>
    <p:sldId id="306" r:id="rId18"/>
    <p:sldId id="292" r:id="rId19"/>
    <p:sldId id="300" r:id="rId20"/>
    <p:sldId id="301" r:id="rId21"/>
    <p:sldId id="302" r:id="rId22"/>
    <p:sldId id="307" r:id="rId23"/>
    <p:sldId id="298" r:id="rId24"/>
    <p:sldId id="299" r:id="rId25"/>
    <p:sldId id="30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 varScale="1">
        <p:scale>
          <a:sx n="97" d="100"/>
          <a:sy n="97" d="100"/>
        </p:scale>
        <p:origin x="10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veloc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station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</c:v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20129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22576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28765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33207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37447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ot"/>
              <a:round/>
            </a:ln>
            <a:effectLst/>
          </c:spPr>
        </c:serLines>
        <c:axId val="225932240"/>
        <c:axId val="225932800"/>
      </c:barChart>
      <c:catAx>
        <c:axId val="22593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932800"/>
        <c:crosses val="autoZero"/>
        <c:auto val="1"/>
        <c:lblAlgn val="ctr"/>
        <c:lblOffset val="100"/>
        <c:noMultiLvlLbl val="0"/>
      </c:catAx>
      <c:valAx>
        <c:axId val="2259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93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21158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</c:ser>
        <c:ser>
          <c:idx val="1"/>
          <c:order val="1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24198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30205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</c:ser>
        <c:ser>
          <c:idx val="3"/>
          <c:order val="3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32809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</c:ser>
        <c:ser>
          <c:idx val="4"/>
          <c:order val="4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36234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serLines>
        <c:axId val="226765984"/>
        <c:axId val="226766544"/>
      </c:barChart>
      <c:catAx>
        <c:axId val="22676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766544"/>
        <c:crosses val="autoZero"/>
        <c:auto val="1"/>
        <c:lblAlgn val="ctr"/>
        <c:lblOffset val="100"/>
        <c:noMultiLvlLbl val="0"/>
      </c:catAx>
      <c:valAx>
        <c:axId val="22676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7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Layer</a:t>
            </a: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74852"/>
              </p:ext>
            </p:extLst>
          </p:nvPr>
        </p:nvGraphicFramePr>
        <p:xfrm>
          <a:off x="1153604" y="1628800"/>
          <a:ext cx="6836792" cy="420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で、同じ間隔ではないが割合が変化していっている。速くなるにつれ、下層粒子の割合が高くなり、元の層を保っている。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14" y="4035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まとめ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ja-JP" altLang="en-US" u="sng" dirty="0" smtClean="0"/>
              <a:t>穴に入る粒子の層別割合は、速度が大きくなるほど均等</a:t>
            </a:r>
            <a:r>
              <a:rPr kumimoji="1" lang="ja-JP" altLang="en-US" dirty="0" smtClean="0"/>
              <a:t>になっていき、元の層形状をよく保っている。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1596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もう少し速度をあげても、同じように変化するか確認の必要あり。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23178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ja-JP" altLang="en-US" u="sng" dirty="0" smtClean="0"/>
              <a:t>穴に入る粒子数は、速度</a:t>
            </a:r>
            <a:r>
              <a:rPr kumimoji="1" lang="ja-JP" altLang="en-US" u="sng" dirty="0"/>
              <a:t>が大きくなるほど</a:t>
            </a:r>
            <a:r>
              <a:rPr kumimoji="1" lang="ja-JP" altLang="en-US" u="sng" dirty="0" smtClean="0"/>
              <a:t>増加</a:t>
            </a:r>
            <a:r>
              <a:rPr kumimoji="1" lang="ja-JP" altLang="en-US" dirty="0" smtClean="0"/>
              <a:t>している。しかし、ある程度の速度で数は収束していく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33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+mn-lt"/>
                        </a:rPr>
                        <a:t>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Move - 300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/>
              <a:t>S</a:t>
            </a:r>
            <a:r>
              <a:rPr kumimoji="1" lang="en-US" altLang="ja-JP" dirty="0" smtClean="0"/>
              <a:t>tationary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</a:p>
          <a:p>
            <a:pPr algn="ctr"/>
            <a:r>
              <a:rPr kumimoji="1" lang="en-US" altLang="ja-JP" dirty="0" smtClean="0"/>
              <a:t>Move - 200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Move - 300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/>
              <a:t>S</a:t>
            </a:r>
            <a:r>
              <a:rPr kumimoji="1" lang="en-US" altLang="ja-JP" dirty="0" smtClean="0"/>
              <a:t>tationary</a:t>
            </a:r>
            <a:endParaRPr kumimoji="1"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</a:p>
          <a:p>
            <a:pPr algn="ctr"/>
            <a:r>
              <a:rPr kumimoji="1" lang="en-US" altLang="ja-JP" dirty="0" smtClean="0"/>
              <a:t>Move - 200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Move - 300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Layer</a:t>
            </a: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011124"/>
              </p:ext>
            </p:extLst>
          </p:nvPr>
        </p:nvGraphicFramePr>
        <p:xfrm>
          <a:off x="1259632" y="1844824"/>
          <a:ext cx="662473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2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</a:t>
            </a:r>
            <a:r>
              <a:rPr kumimoji="1" lang="en-US" altLang="ja-JP" dirty="0" smtClean="0"/>
              <a:t>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890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Move </a:t>
            </a:r>
            <a:r>
              <a:rPr kumimoji="1" lang="en-US" altLang="ja-JP" dirty="0"/>
              <a:t>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</a:t>
            </a:r>
            <a:r>
              <a:rPr kumimoji="1" lang="ja-JP" altLang="en-US" dirty="0" smtClean="0"/>
              <a:t>。粒子の層別割合は異なる。</a:t>
            </a:r>
            <a:r>
              <a:rPr kumimoji="1" lang="en-US" altLang="ja-JP" dirty="0" smtClean="0"/>
              <a:t>Stationary</a:t>
            </a:r>
            <a:r>
              <a:rPr kumimoji="1" lang="ja-JP" altLang="en-US" dirty="0" smtClean="0"/>
              <a:t>だと上層粒子の割合が高い。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dirty="0" smtClean="0"/>
              <a:t>気層の流れ込み</a:t>
            </a:r>
            <a:r>
              <a:rPr kumimoji="1" lang="ja-JP" altLang="en-US" dirty="0"/>
              <a:t>が多く、</a:t>
            </a:r>
            <a:r>
              <a:rPr kumimoji="1" lang="ja-JP" altLang="en-US" dirty="0" smtClean="0"/>
              <a:t>スプラッシュが大きい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5140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Saxon</a:t>
            </a:r>
            <a:r>
              <a:rPr kumimoji="1" lang="ja-JP" altLang="en-US" dirty="0" smtClean="0"/>
              <a:t>効果による引き込みには、層形状を保つ効果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302638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下層粒子が穴上部に流れ込んでいる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26722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15602</TotalTime>
  <Words>739</Words>
  <Application>Microsoft Office PowerPoint</Application>
  <PresentationFormat>画面に合わせる (4:3)</PresentationFormat>
  <Paragraphs>278</Paragraphs>
  <Slides>24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</vt:lpstr>
      <vt:lpstr> Stationary Pestle </vt:lpstr>
      <vt:lpstr> Stationary Pestle </vt:lpstr>
      <vt:lpstr> Stationary Pestle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193</cp:revision>
  <dcterms:created xsi:type="dcterms:W3CDTF">2014-04-01T16:35:38Z</dcterms:created>
  <dcterms:modified xsi:type="dcterms:W3CDTF">2018-07-17T02:11:57Z</dcterms:modified>
</cp:coreProperties>
</file>