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316" r:id="rId11"/>
    <p:sldId id="317" r:id="rId12"/>
    <p:sldId id="311" r:id="rId13"/>
    <p:sldId id="318" r:id="rId14"/>
    <p:sldId id="319" r:id="rId15"/>
    <p:sldId id="320" r:id="rId16"/>
    <p:sldId id="321" r:id="rId17"/>
    <p:sldId id="312" r:id="rId18"/>
    <p:sldId id="313" r:id="rId19"/>
    <p:sldId id="314" r:id="rId20"/>
    <p:sldId id="315" r:id="rId21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E9"/>
    <a:srgbClr val="DA9997"/>
    <a:srgbClr val="99DABA"/>
    <a:srgbClr val="868686"/>
    <a:srgbClr val="ABD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87"/>
    <p:restoredTop sz="94598"/>
  </p:normalViewPr>
  <p:slideViewPr>
    <p:cSldViewPr>
      <p:cViewPr varScale="1">
        <p:scale>
          <a:sx n="106" d="100"/>
          <a:sy n="106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uction_FromNov\vacuum%20vs%20air\ParticleNumInDi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veloc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層別粒子割合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Sheet1!$I$19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Sheet1!$J$19:$K$19</c:f>
              <c:numCache>
                <c:formatCode>General</c:formatCode>
                <c:ptCount val="2"/>
                <c:pt idx="0">
                  <c:v>24073</c:v>
                </c:pt>
                <c:pt idx="1">
                  <c:v>23497</c:v>
                </c:pt>
              </c:numCache>
            </c:numRef>
          </c:val>
        </c:ser>
        <c:ser>
          <c:idx val="1"/>
          <c:order val="1"/>
          <c:tx>
            <c:strRef>
              <c:f>Sheet1!$I$20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Sheet1!$J$20:$K$20</c:f>
              <c:numCache>
                <c:formatCode>General</c:formatCode>
                <c:ptCount val="2"/>
                <c:pt idx="0">
                  <c:v>27387</c:v>
                </c:pt>
                <c:pt idx="1">
                  <c:v>25806</c:v>
                </c:pt>
              </c:numCache>
            </c:numRef>
          </c:val>
        </c:ser>
        <c:ser>
          <c:idx val="2"/>
          <c:order val="2"/>
          <c:tx>
            <c:strRef>
              <c:f>Sheet1!$I$21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Sheet1!$J$21:$K$21</c:f>
              <c:numCache>
                <c:formatCode>General</c:formatCode>
                <c:ptCount val="2"/>
                <c:pt idx="0">
                  <c:v>31858</c:v>
                </c:pt>
                <c:pt idx="1">
                  <c:v>30383</c:v>
                </c:pt>
              </c:numCache>
            </c:numRef>
          </c:val>
        </c:ser>
        <c:ser>
          <c:idx val="3"/>
          <c:order val="3"/>
          <c:tx>
            <c:strRef>
              <c:f>Sheet1!$I$22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Sheet1!$J$22:$K$22</c:f>
              <c:numCache>
                <c:formatCode>General</c:formatCode>
                <c:ptCount val="2"/>
                <c:pt idx="0">
                  <c:v>31197</c:v>
                </c:pt>
                <c:pt idx="1">
                  <c:v>32700</c:v>
                </c:pt>
              </c:numCache>
            </c:numRef>
          </c:val>
        </c:ser>
        <c:ser>
          <c:idx val="4"/>
          <c:order val="4"/>
          <c:tx>
            <c:strRef>
              <c:f>Sheet1!$I$23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Sheet1!$J$18:$K$18</c:f>
              <c:strCache>
                <c:ptCount val="2"/>
                <c:pt idx="0">
                  <c:v>Vacuum</c:v>
                </c:pt>
                <c:pt idx="1">
                  <c:v>Air</c:v>
                </c:pt>
              </c:strCache>
            </c:strRef>
          </c:cat>
          <c:val>
            <c:numRef>
              <c:f>Sheet1!$J$23:$K$23</c:f>
              <c:numCache>
                <c:formatCode>General</c:formatCode>
                <c:ptCount val="2"/>
                <c:pt idx="0">
                  <c:v>31676</c:v>
                </c:pt>
                <c:pt idx="1">
                  <c:v>32622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4776512"/>
        <c:axId val="304777072"/>
      </c:barChart>
      <c:catAx>
        <c:axId val="304776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4777072"/>
        <c:crosses val="autoZero"/>
        <c:auto val="1"/>
        <c:lblAlgn val="ctr"/>
        <c:lblOffset val="100"/>
        <c:noMultiLvlLbl val="0"/>
      </c:catAx>
      <c:valAx>
        <c:axId val="30477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0477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6CB-A649-A7D7-8D555D78C3DD}"/>
            </c:ext>
          </c:extLst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C6CB-A649-A7D7-8D555D78C3D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C6CB-A649-A7D7-8D555D78C3DD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C6CB-A649-A7D7-8D555D78C3DD}"/>
              </c:ext>
            </c:extLst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C6CB-A649-A7D7-8D555D78C3DD}"/>
            </c:ext>
          </c:extLst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C6CB-A649-A7D7-8D555D78C3DD}"/>
            </c:ext>
          </c:extLst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9-C6CB-A649-A7D7-8D555D78C3DD}"/>
            </c:ext>
          </c:extLst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C6CB-A649-A7D7-8D555D78C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403325776"/>
        <c:axId val="403326336"/>
      </c:barChart>
      <c:catAx>
        <c:axId val="40332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3326336"/>
        <c:crosses val="autoZero"/>
        <c:auto val="1"/>
        <c:lblAlgn val="ctr"/>
        <c:lblOffset val="100"/>
        <c:noMultiLvlLbl val="0"/>
      </c:catAx>
      <c:valAx>
        <c:axId val="40332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332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の値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142124</c:v>
                </c:pt>
                <c:pt idx="1">
                  <c:v>144739</c:v>
                </c:pt>
                <c:pt idx="2">
                  <c:v>145045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0D79-0848-8B3F-F8C65288A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4740288"/>
        <c:axId val="494740848"/>
      </c:scatterChart>
      <c:valAx>
        <c:axId val="494740288"/>
        <c:scaling>
          <c:orientation val="minMax"/>
          <c:max val="3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Suction</a:t>
                </a:r>
                <a:r>
                  <a:rPr lang="en-US" altLang="ja-JP" baseline="0" dirty="0"/>
                  <a:t> Velocity [mm/s]</a:t>
                </a:r>
                <a:endParaRPr lang="ja-JP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4740848"/>
        <c:crosses val="autoZero"/>
        <c:crossBetween val="midCat"/>
      </c:valAx>
      <c:valAx>
        <c:axId val="49474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Die</a:t>
                </a:r>
                <a:r>
                  <a:rPr lang="ja-JP" altLang="en-US"/>
                  <a:t>内部の粒子数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259576525590551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94740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552C-F50D-4EAB-9D36-82EA6BBE27A9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61CDF-EB04-4418-8F6E-36892D66F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859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96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271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4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6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Vacuum 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6" name="グラフ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376865"/>
              </p:ext>
            </p:extLst>
          </p:nvPr>
        </p:nvGraphicFramePr>
        <p:xfrm>
          <a:off x="1331640" y="1656647"/>
          <a:ext cx="6624736" cy="4020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805670" y="61749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の方がバランスが良く充填できる。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3244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 smtClean="0"/>
              <a:t>Vacuum vs Air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結果・考察</a:t>
            </a:r>
            <a:endParaRPr kumimoji="1" lang="en-US" altLang="ja-JP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66830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Case-Vacuum</a:t>
            </a:r>
            <a:r>
              <a:rPr kumimoji="1" lang="ja-JP" altLang="en-US" dirty="0" smtClean="0"/>
              <a:t>の方が多くの粒子を充填できる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Case-Vacuum</a:t>
            </a:r>
            <a:r>
              <a:rPr kumimoji="1" lang="ja-JP" altLang="en-US" dirty="0" smtClean="0"/>
              <a:t>の方が早く充填される</a:t>
            </a:r>
            <a:endParaRPr kumimoji="1" lang="en-US" altLang="ja-JP" u="heavy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03763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 smtClean="0"/>
              <a:t>ブロック</a:t>
            </a:r>
            <a:r>
              <a:rPr kumimoji="1" lang="ja-JP" altLang="en-US" dirty="0"/>
              <a:t>が</a:t>
            </a:r>
            <a:r>
              <a:rPr kumimoji="1" lang="ja-JP" altLang="en-US" dirty="0" smtClean="0"/>
              <a:t>原因で流れ込みが進まないから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 smtClean="0"/>
              <a:t>-&gt; </a:t>
            </a:r>
            <a:r>
              <a:rPr kumimoji="1" lang="en-US" altLang="ja-JP" dirty="0" smtClean="0">
                <a:solidFill>
                  <a:srgbClr val="C00000"/>
                </a:solidFill>
              </a:rPr>
              <a:t>Case-Air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Die</a:t>
            </a:r>
            <a:r>
              <a:rPr kumimoji="1" lang="ja-JP" altLang="en-US" dirty="0" smtClean="0"/>
              <a:t>内に</a:t>
            </a:r>
            <a:r>
              <a:rPr kumimoji="1" lang="ja-JP" altLang="en-US" dirty="0" smtClean="0">
                <a:solidFill>
                  <a:srgbClr val="C00000"/>
                </a:solidFill>
              </a:rPr>
              <a:t>気泡がたまり</a:t>
            </a:r>
            <a:r>
              <a:rPr kumimoji="1" lang="ja-JP" altLang="en-US" dirty="0" smtClean="0"/>
              <a:t>、粒子の流入が</a:t>
            </a:r>
            <a:r>
              <a:rPr kumimoji="1" lang="ja-JP" altLang="en-US" dirty="0" smtClean="0">
                <a:solidFill>
                  <a:srgbClr val="C00000"/>
                </a:solidFill>
              </a:rPr>
              <a:t>ブロック</a:t>
            </a:r>
            <a:r>
              <a:rPr kumimoji="1" lang="ja-JP" altLang="en-US" dirty="0" smtClean="0"/>
              <a:t>される</a:t>
            </a:r>
            <a:endParaRPr kumimoji="1" lang="en-US" altLang="ja-JP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3360" y="501442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Case-Vacuum</a:t>
            </a:r>
            <a:r>
              <a:rPr kumimoji="1" lang="ja-JP" altLang="en-US" dirty="0" smtClean="0"/>
              <a:t>の方がバランスよく充填できる</a:t>
            </a:r>
            <a:endParaRPr kumimoji="1"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60" y="538376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　　</a:t>
            </a:r>
            <a:r>
              <a:rPr kumimoji="1" lang="en-US" altLang="ja-JP" dirty="0"/>
              <a:t>-&gt; </a:t>
            </a:r>
            <a:r>
              <a:rPr kumimoji="1" lang="ja-JP" altLang="en-US" dirty="0" smtClean="0"/>
              <a:t>下層粒子がブロックされることなく流れ込み続けるから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447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Density Comparison</a:t>
            </a:r>
            <a:endParaRPr kumimoji="1" lang="ja-JP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9725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lang="ko-KR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8089"/>
              </p:ext>
            </p:extLst>
          </p:nvPr>
        </p:nvGraphicFramePr>
        <p:xfrm>
          <a:off x="613042" y="3356992"/>
          <a:ext cx="7917916" cy="966316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9427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14742"/>
              </a:tblGrid>
              <a:tr h="432048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Caes-2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Particle Density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[</a:t>
                      </a:r>
                      <a:r>
                        <a:rPr lang="en-US" altLang="ja-JP" sz="11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kg/m</a:t>
                      </a:r>
                      <a:r>
                        <a:rPr lang="en-US" altLang="ja-JP" sz="1100" b="1" u="none" strike="noStrike" baseline="30000" dirty="0" smtClean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11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3000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4500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2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8810" y="5243591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Case-Vacuum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Case-Air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</a:t>
            </a:r>
            <a:endParaRPr kumimoji="1" lang="en-US" altLang="ja-JP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7551" y="60212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の方が早く充填される。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410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8810" y="5243591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Case-Vacuum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Case-Air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Movie-void fraction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17551" y="60212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の方が早く充填される。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082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94300" y="5345686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Case-Vacuum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345686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Case-Air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u="sng" dirty="0" smtClean="0"/>
              <a:t>Movie – void fraction</a:t>
            </a:r>
            <a:endParaRPr kumimoji="1" lang="en-US" altLang="ja-JP" u="sng" dirty="0"/>
          </a:p>
        </p:txBody>
      </p:sp>
    </p:spTree>
    <p:extLst>
      <p:ext uri="{BB962C8B-B14F-4D97-AF65-F5344CB8AC3E}">
        <p14:creationId xmlns:p14="http://schemas.microsoft.com/office/powerpoint/2010/main" val="207175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/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032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/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52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52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/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/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42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9350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60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Velocity – Die</a:t>
            </a:r>
            <a:r>
              <a:rPr kumimoji="1" lang="ja-JP" altLang="en-US"/>
              <a:t>内部の粒子数</a:t>
            </a:r>
            <a:endParaRPr kumimoji="1" lang="en-US" altLang="ja-JP" dirty="0"/>
          </a:p>
        </p:txBody>
      </p:sp>
      <p:graphicFrame>
        <p:nvGraphicFramePr>
          <p:cNvPr id="3" name="グラフ 2">
            <a:extLst>
              <a:ext uri="{FF2B5EF4-FFF2-40B4-BE49-F238E27FC236}">
                <a16:creationId xmlns="" xmlns:a16="http://schemas.microsoft.com/office/drawing/2014/main" id="{CE328C13-7CB1-DB4C-9E12-49119544EAA9}"/>
              </a:ext>
            </a:extLst>
          </p:cNvPr>
          <p:cNvGraphicFramePr/>
          <p:nvPr>
            <p:extLst/>
          </p:nvPr>
        </p:nvGraphicFramePr>
        <p:xfrm>
          <a:off x="1524000" y="193054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511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Physical </a:t>
            </a:r>
            <a:r>
              <a:rPr lang="en-US" altLang="ko-KR" dirty="0"/>
              <a:t>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7267"/>
                  </p:ext>
                </p:extLst>
              </p:nvPr>
            </p:nvGraphicFramePr>
            <p:xfrm>
              <a:off x="683568" y="1556792"/>
              <a:ext cx="7488832" cy="422353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7267"/>
                  </p:ext>
                </p:extLst>
              </p:nvPr>
            </p:nvGraphicFramePr>
            <p:xfrm>
              <a:off x="683568" y="1556792"/>
              <a:ext cx="7488832" cy="4223532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00339" t="-102381" b="-5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Calculation </a:t>
            </a:r>
            <a:r>
              <a:rPr lang="en-US" altLang="ko-KR" dirty="0"/>
              <a:t>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68402"/>
              </p:ext>
            </p:extLst>
          </p:nvPr>
        </p:nvGraphicFramePr>
        <p:xfrm>
          <a:off x="611560" y="1844824"/>
          <a:ext cx="7920880" cy="27565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Suction velocity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300 [mm/s]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1272820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Object </a:t>
            </a:r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Vacuum vs Air</a:t>
            </a:r>
            <a:endParaRPr kumimoji="1" lang="ja-JP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lang="ko-KR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67854"/>
              </p:ext>
            </p:extLst>
          </p:nvPr>
        </p:nvGraphicFramePr>
        <p:xfrm>
          <a:off x="613042" y="3356992"/>
          <a:ext cx="7917916" cy="111033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0535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5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2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Case-Vacuum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Case-Vacuum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Analytic</a:t>
                      </a:r>
                      <a:r>
                        <a:rPr lang="en-US" sz="1100" b="0" u="none" strike="noStrike" baseline="0" dirty="0" smtClean="0">
                          <a:solidFill>
                            <a:schemeClr val="tx1"/>
                          </a:solidFill>
                          <a:effectLst/>
                        </a:rPr>
                        <a:t> Model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</a:rPr>
                        <a:t>DEM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</a:rPr>
                        <a:t>DEM-CFD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r>
              <a:rPr kumimoji="1" lang="en-US" altLang="ja-JP" dirty="0"/>
              <a:t>Vacuum vs </a:t>
            </a:r>
            <a:r>
              <a:rPr kumimoji="1" lang="en-US" altLang="ja-JP" dirty="0" smtClean="0"/>
              <a:t>Air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68810" y="5243591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Case-Vacuum</a:t>
            </a:r>
            <a:endParaRPr kumimoji="1" lang="en-US" altLang="ja-JP" sz="1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44008" y="5243590"/>
            <a:ext cx="2802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 smtClean="0"/>
              <a:t>Case-Air</a:t>
            </a:r>
            <a:endParaRPr kumimoji="1"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Movie</a:t>
            </a:r>
            <a:endParaRPr kumimoji="1" lang="en-US" altLang="ja-JP" u="sng" dirty="0"/>
          </a:p>
        </p:txBody>
      </p:sp>
      <p:pic>
        <p:nvPicPr>
          <p:cNvPr id="3" name="vacuum vs ai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960426" y="1710100"/>
            <a:ext cx="5223148" cy="3482099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117551" y="602128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の方が早く充填される。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Vacuum vs Air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93558"/>
              </p:ext>
            </p:extLst>
          </p:nvPr>
        </p:nvGraphicFramePr>
        <p:xfrm>
          <a:off x="2317983" y="1961135"/>
          <a:ext cx="5835690" cy="407715"/>
        </p:xfrm>
        <a:graphic>
          <a:graphicData uri="http://schemas.openxmlformats.org/drawingml/2006/table">
            <a:tbl>
              <a:tblPr/>
              <a:tblGrid>
                <a:gridCol w="29178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17845"/>
              </a:tblGrid>
              <a:tr h="407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Case-Vacuum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Case-Air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3" y="2368850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H="1">
            <a:off x="5220071" y="2383003"/>
            <a:ext cx="12410" cy="234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0" y="2369663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47530"/>
              </p:ext>
            </p:extLst>
          </p:nvPr>
        </p:nvGraphicFramePr>
        <p:xfrm>
          <a:off x="1362196" y="5807013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146191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145008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Number of </a:t>
            </a:r>
            <a:r>
              <a:rPr kumimoji="1" lang="en-US" altLang="ja-JP" u="sng" dirty="0" err="1"/>
              <a:t>partilces</a:t>
            </a:r>
            <a:endParaRPr kumimoji="1" lang="en-US" altLang="ja-JP" u="sng" dirty="0"/>
          </a:p>
          <a:p>
            <a:pPr algn="ctr"/>
            <a:r>
              <a:rPr kumimoji="1" lang="en-US" altLang="ja-JP" u="sng" dirty="0"/>
              <a:t>in the die</a:t>
            </a:r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50307"/>
              </p:ext>
            </p:extLst>
          </p:nvPr>
        </p:nvGraphicFramePr>
        <p:xfrm>
          <a:off x="395534" y="4742506"/>
          <a:ext cx="7758139" cy="893445"/>
        </p:xfrm>
        <a:graphic>
          <a:graphicData uri="http://schemas.openxmlformats.org/drawingml/2006/table">
            <a:tbl>
              <a:tblPr/>
              <a:tblGrid>
                <a:gridCol w="9084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86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9712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9336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31676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32622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27387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24073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42" y="2468534"/>
            <a:ext cx="1630716" cy="217428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38" y="2468535"/>
            <a:ext cx="1635787" cy="2174287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805670" y="6174940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uFill>
                  <a:solidFill>
                    <a:srgbClr val="FF0000"/>
                  </a:solidFill>
                </a:uFill>
              </a:rPr>
              <a:t>-&gt; Case-Vacuum</a:t>
            </a:r>
            <a:r>
              <a:rPr kumimoji="1" lang="ja-JP" altLang="en-US" dirty="0" smtClean="0">
                <a:uFill>
                  <a:solidFill>
                    <a:srgbClr val="FF0000"/>
                  </a:solidFill>
                </a:uFill>
              </a:rPr>
              <a:t>の方が多くの粒子を充填できる。</a:t>
            </a:r>
            <a:endParaRPr kumimoji="1" lang="en-US" altLang="ja-JP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326620" y="5771013"/>
            <a:ext cx="6859870" cy="250275"/>
          </a:xfrm>
          <a:prstGeom prst="rect">
            <a:avLst/>
          </a:prstGeom>
          <a:noFill/>
          <a:ln>
            <a:solidFill>
              <a:srgbClr val="DA99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60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15897</TotalTime>
  <Words>396</Words>
  <Application>Microsoft Office PowerPoint</Application>
  <PresentationFormat>画面に合わせる (4:3)</PresentationFormat>
  <Paragraphs>172</Paragraphs>
  <Slides>19</Slides>
  <Notes>4</Notes>
  <HiddenSlides>3</HiddenSlides>
  <MMClips>1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 Physical properties</vt:lpstr>
      <vt:lpstr> Calculation conditions</vt:lpstr>
      <vt:lpstr> Object size</vt:lpstr>
      <vt:lpstr>PowerPoint プレゼンテーション</vt:lpstr>
      <vt:lpstr> Vacuum vs Air</vt:lpstr>
      <vt:lpstr> Vacuum vs Air</vt:lpstr>
      <vt:lpstr> Vacuum vs Air</vt:lpstr>
      <vt:lpstr> Vacuum vs Air</vt:lpstr>
      <vt:lpstr> Vacuum vs Air</vt:lpstr>
      <vt:lpstr>PowerPoint プレゼンテーション</vt:lpstr>
      <vt:lpstr> Vacuum vs Air</vt:lpstr>
      <vt:lpstr> Vacuum vs Air</vt:lpstr>
      <vt:lpstr> Vacuum vs Air</vt:lpstr>
      <vt:lpstr> </vt:lpstr>
      <vt:lpstr>PowerPoint プレゼンテーション</vt:lpstr>
      <vt:lpstr>PowerPoint プレゼンテーション</vt:lpstr>
      <vt:lpstr>PowerPoint プレゼンテーション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293</cp:revision>
  <cp:lastPrinted>2018-09-28T07:31:10Z</cp:lastPrinted>
  <dcterms:created xsi:type="dcterms:W3CDTF">2014-04-01T16:35:38Z</dcterms:created>
  <dcterms:modified xsi:type="dcterms:W3CDTF">2018-10-05T07:21:38Z</dcterms:modified>
</cp:coreProperties>
</file>