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308" r:id="rId13"/>
    <p:sldId id="286" r:id="rId14"/>
    <p:sldId id="289" r:id="rId15"/>
    <p:sldId id="297" r:id="rId16"/>
    <p:sldId id="291" r:id="rId17"/>
    <p:sldId id="306" r:id="rId18"/>
    <p:sldId id="292" r:id="rId19"/>
    <p:sldId id="300" r:id="rId20"/>
    <p:sldId id="301" r:id="rId21"/>
    <p:sldId id="302" r:id="rId22"/>
    <p:sldId id="307" r:id="rId23"/>
    <p:sldId id="298" r:id="rId24"/>
    <p:sldId id="299" r:id="rId25"/>
    <p:sldId id="30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2"/>
    <p:restoredTop sz="94614"/>
  </p:normalViewPr>
  <p:slideViewPr>
    <p:cSldViewPr>
      <p:cViewPr varScale="1">
        <p:scale>
          <a:sx n="97" d="100"/>
          <a:sy n="97" d="100"/>
        </p:scale>
        <p:origin x="8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shida\Desktop\saxon\data\compare_LayerPercentage_veloc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shida\Desktop\saxon\data\compare_LayerPercentage_station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1</c:v>
          </c:tx>
          <c:spPr>
            <a:solidFill>
              <a:srgbClr val="FF0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20129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CB-A649-A7D7-8D555D78C3DD}"/>
            </c:ext>
          </c:extLst>
        </c:ser>
        <c:ser>
          <c:idx val="1"/>
          <c:order val="1"/>
          <c:tx>
            <c:v>2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6CB-A649-A7D7-8D555D78C3D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6CB-A649-A7D7-8D555D78C3D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C6CB-A649-A7D7-8D555D78C3DD}"/>
              </c:ext>
            </c:extLst>
          </c:dPt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22576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6CB-A649-A7D7-8D555D78C3DD}"/>
            </c:ext>
          </c:extLst>
        </c:ser>
        <c:ser>
          <c:idx val="2"/>
          <c:order val="2"/>
          <c:tx>
            <c:v>3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28765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6CB-A649-A7D7-8D555D78C3DD}"/>
            </c:ext>
          </c:extLst>
        </c:ser>
        <c:ser>
          <c:idx val="3"/>
          <c:order val="3"/>
          <c:tx>
            <c:v>4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33207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C6CB-A649-A7D7-8D555D78C3DD}"/>
            </c:ext>
          </c:extLst>
        </c:ser>
        <c:ser>
          <c:idx val="4"/>
          <c:order val="4"/>
          <c:tx>
            <c:v>5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37447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C6CB-A649-A7D7-8D555D78C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ysDot"/>
              <a:round/>
            </a:ln>
            <a:effectLst/>
          </c:spPr>
        </c:serLines>
        <c:axId val="303283888"/>
        <c:axId val="303284448"/>
      </c:barChart>
      <c:catAx>
        <c:axId val="30328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3284448"/>
        <c:crosses val="autoZero"/>
        <c:auto val="1"/>
        <c:lblAlgn val="ctr"/>
        <c:lblOffset val="100"/>
        <c:noMultiLvlLbl val="0"/>
      </c:catAx>
      <c:valAx>
        <c:axId val="30328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32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21158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8E-3743-984C-914515DC2E28}"/>
            </c:ext>
          </c:extLst>
        </c:ser>
        <c:ser>
          <c:idx val="1"/>
          <c:order val="1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24198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A8E-3743-984C-914515DC2E28}"/>
            </c:ext>
          </c:extLst>
        </c:ser>
        <c:ser>
          <c:idx val="2"/>
          <c:order val="2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30205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A8E-3743-984C-914515DC2E28}"/>
            </c:ext>
          </c:extLst>
        </c:ser>
        <c:ser>
          <c:idx val="3"/>
          <c:order val="3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32809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A8E-3743-984C-914515DC2E28}"/>
            </c:ext>
          </c:extLst>
        </c:ser>
        <c:ser>
          <c:idx val="4"/>
          <c:order val="4"/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36234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A8E-3743-984C-914515DC2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</c:spPr>
        </c:serLines>
        <c:axId val="303289488"/>
        <c:axId val="303290048"/>
      </c:barChart>
      <c:catAx>
        <c:axId val="30328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3290048"/>
        <c:crosses val="autoZero"/>
        <c:auto val="1"/>
        <c:lblAlgn val="ctr"/>
        <c:lblOffset val="100"/>
        <c:noMultiLvlLbl val="0"/>
      </c:catAx>
      <c:valAx>
        <c:axId val="30329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328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96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</a:t>
            </a:r>
            <a:endParaRPr kumimoji="1" lang="en-US" altLang="ja-JP" sz="2800" dirty="0"/>
          </a:p>
          <a:p>
            <a:endParaRPr kumimoji="1" lang="en-US" altLang="ja-JP" dirty="0"/>
          </a:p>
          <a:p>
            <a:r>
              <a:rPr kumimoji="1" lang="ja-JP" altLang="en-US" dirty="0"/>
              <a:t>・ </a:t>
            </a:r>
            <a:r>
              <a:rPr kumimoji="1" lang="en-US" altLang="ja-JP" dirty="0"/>
              <a:t>case1</a:t>
            </a:r>
            <a:r>
              <a:rPr kumimoji="1" lang="ja-JP" altLang="en-US" dirty="0"/>
              <a:t>では、最下層</a:t>
            </a:r>
            <a:r>
              <a:rPr kumimoji="1" lang="en-US" altLang="ja-JP" dirty="0"/>
              <a:t>(</a:t>
            </a:r>
            <a:r>
              <a:rPr kumimoji="1" lang="ja-JP" altLang="en-US" dirty="0"/>
              <a:t>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が一段上の層</a:t>
            </a:r>
            <a:r>
              <a:rPr kumimoji="1" lang="en-US" altLang="ja-JP" dirty="0"/>
              <a:t>(</a:t>
            </a:r>
            <a:r>
              <a:rPr kumimoji="1" lang="ja-JP" altLang="en-US" dirty="0"/>
              <a:t>青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と混ざっている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 </a:t>
            </a:r>
            <a:r>
              <a:rPr kumimoji="1" lang="en-US" altLang="ja-JP" dirty="0"/>
              <a:t>case2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case3</a:t>
            </a:r>
            <a:r>
              <a:rPr kumimoji="1" lang="ja-JP" altLang="en-US" dirty="0"/>
              <a:t>では、それなりに層を保ったまま</a:t>
            </a:r>
            <a:r>
              <a:rPr kumimoji="1" lang="en-US" altLang="ja-JP" dirty="0"/>
              <a:t>(</a:t>
            </a:r>
            <a:r>
              <a:rPr kumimoji="1" lang="ja-JP" altLang="en-US" dirty="0"/>
              <a:t>混ざりあわず</a:t>
            </a:r>
            <a:r>
              <a:rPr kumimoji="1" lang="en-US" altLang="ja-JP" dirty="0"/>
              <a:t>)</a:t>
            </a:r>
            <a:r>
              <a:rPr kumimoji="1" lang="ja-JP" altLang="en-US" dirty="0"/>
              <a:t>落下している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case2</a:t>
            </a:r>
            <a:r>
              <a:rPr kumimoji="1" lang="ja-JP" altLang="en-US" dirty="0"/>
              <a:t>と比べて</a:t>
            </a:r>
            <a:r>
              <a:rPr kumimoji="1" lang="en-US" altLang="ja-JP" dirty="0"/>
              <a:t>case3</a:t>
            </a:r>
            <a:r>
              <a:rPr kumimoji="1" lang="ja-JP" altLang="en-US" dirty="0"/>
              <a:t>は発生する気泡領域が大きい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74852"/>
              </p:ext>
            </p:extLst>
          </p:nvPr>
        </p:nvGraphicFramePr>
        <p:xfrm>
          <a:off x="1153604" y="1628800"/>
          <a:ext cx="6836792" cy="420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8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/>
              <a:t>partilces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die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1865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200,300[mm/s]</a:t>
            </a:r>
            <a:r>
              <a:rPr kumimoji="1" lang="ja-JP" altLang="en-US" dirty="0"/>
              <a:t>を比較すると、そこまで粒子数に差がない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速度が大きくなるほど、穴に入る粒子数が増加している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ある程度の速度で頭打ちになる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9108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particles rate</a:t>
            </a:r>
          </a:p>
          <a:p>
            <a:pPr algn="ctr"/>
            <a:r>
              <a:rPr kumimoji="1" lang="en-US" altLang="ja-JP" u="sng" dirty="0"/>
              <a:t>in the die</a:t>
            </a:r>
            <a:r>
              <a:rPr kumimoji="1" lang="ja-JP" altLang="en-US" u="sng" dirty="0"/>
              <a:t>　</a:t>
            </a:r>
            <a:r>
              <a:rPr kumimoji="1" lang="en-US" altLang="ja-JP" u="sng" dirty="0"/>
              <a:t>[%]</a:t>
            </a:r>
          </a:p>
        </p:txBody>
      </p:sp>
    </p:spTree>
    <p:extLst>
      <p:ext uri="{BB962C8B-B14F-4D97-AF65-F5344CB8AC3E}">
        <p14:creationId xmlns:p14="http://schemas.microsoft.com/office/powerpoint/2010/main" val="292621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100-&gt;200-&gt;300[mm/s] </a:t>
            </a:r>
            <a:r>
              <a:rPr kumimoji="1" lang="ja-JP" altLang="en-US" dirty="0"/>
              <a:t>で、同じ間隔ではないが割合が変化していっている。速くなるにつれ、下層粒子の割合が高くなり、元の層を保っている。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速度が大きくなるほど、下層粒子の割合が増加している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14" y="40353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まとめ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u="sng" dirty="0"/>
              <a:t>穴に入る粒子の層別割合は、速度が大きくなるほど均等</a:t>
            </a:r>
            <a:r>
              <a:rPr kumimoji="1" lang="ja-JP" altLang="en-US" dirty="0"/>
              <a:t>になっていき、元の層形状をよく保っている。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415966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もう少し速度をあげても、同じように変化するか確認の必要あり。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231781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u="sng" dirty="0"/>
              <a:t>穴に入る粒子数は、速度が大きくなるほど増加</a:t>
            </a:r>
            <a:r>
              <a:rPr kumimoji="1" lang="ja-JP" altLang="en-US" dirty="0"/>
              <a:t>している。しかし、ある程度の速度で数は収束していく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334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27944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Pestle 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Stationary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Move - 200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Move - 300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Stationary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Move - 200 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Move - 300 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Color</a:t>
            </a:r>
          </a:p>
        </p:txBody>
      </p:sp>
      <p:pic>
        <p:nvPicPr>
          <p:cNvPr id="5" name="stationary_comapre_withCFD2,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0805" y="1917511"/>
            <a:ext cx="6912768" cy="3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Epsilon</a:t>
            </a:r>
          </a:p>
        </p:txBody>
      </p:sp>
      <p:pic>
        <p:nvPicPr>
          <p:cNvPr id="9" name="stationary_comapre_withCFD2,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797" y="1928576"/>
            <a:ext cx="7056784" cy="3906959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Stationary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Move - 200 [mm/s]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Move - 300 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4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011124"/>
              </p:ext>
            </p:extLst>
          </p:nvPr>
        </p:nvGraphicFramePr>
        <p:xfrm>
          <a:off x="1259632" y="1844824"/>
          <a:ext cx="662473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256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0110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/>
              <a:t>partilces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die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36969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36234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5667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Move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56246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25.0574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22.68886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20.88808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16.73398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14.63168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particles rate</a:t>
            </a:r>
          </a:p>
          <a:p>
            <a:pPr algn="ctr"/>
            <a:r>
              <a:rPr kumimoji="1" lang="en-US" altLang="ja-JP" u="sng" dirty="0"/>
              <a:t>in </a:t>
            </a:r>
            <a:r>
              <a:rPr kumimoji="1" lang="en-US" altLang="ja-JP" u="sng"/>
              <a:t>the die</a:t>
            </a:r>
            <a:r>
              <a:rPr kumimoji="1" lang="ja-JP" altLang="en-US" u="sng" dirty="0"/>
              <a:t>　</a:t>
            </a:r>
            <a:r>
              <a:rPr kumimoji="1" lang="en-US" altLang="ja-JP" u="sng" dirty="0"/>
              <a:t>[%]</a:t>
            </a: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2860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Move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3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/>
              <a:t>Stationary Pestle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890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Move – 200[</a:t>
            </a:r>
            <a:r>
              <a:rPr kumimoji="1" lang="en-US" altLang="ja-JP" dirty="0" err="1"/>
              <a:t>ms</a:t>
            </a:r>
            <a:r>
              <a:rPr kumimoji="1" lang="en-US" altLang="ja-JP" dirty="0"/>
              <a:t>]</a:t>
            </a:r>
            <a:r>
              <a:rPr kumimoji="1" lang="ja-JP" altLang="en-US" dirty="0"/>
              <a:t>と比較すると、流れ込んでいる粒子数がほぼ同じ。粒子の層別割合は異なる。</a:t>
            </a:r>
            <a:r>
              <a:rPr kumimoji="1" lang="en-US" altLang="ja-JP" dirty="0"/>
              <a:t>Stationary</a:t>
            </a:r>
            <a:r>
              <a:rPr kumimoji="1" lang="ja-JP" altLang="en-US" dirty="0"/>
              <a:t>だと上層粒子の割合が高い。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気層の流れ込みが多く、スプラッシュが大きい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451403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/>
              <a:t>-&gt; </a:t>
            </a:r>
            <a:r>
              <a:rPr kumimoji="1" lang="en-US" altLang="ja-JP" smtClean="0"/>
              <a:t>Suction</a:t>
            </a:r>
            <a:r>
              <a:rPr kumimoji="1" lang="ja-JP" altLang="en-US" dirty="0"/>
              <a:t>効果による引き込みには、層形状を保つ効果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302638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下層粒子が穴上部に流れ込んでいる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33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26722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100 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200 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300 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100 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200 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300 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15602</TotalTime>
  <Words>740</Words>
  <Application>Microsoft Office PowerPoint</Application>
  <PresentationFormat>画面に合わせる (4:3)</PresentationFormat>
  <Paragraphs>279</Paragraphs>
  <Slides>24</Slides>
  <Notes>1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 Comparison, Suction velocity</vt:lpstr>
      <vt:lpstr>PowerPoint プレゼンテーション</vt:lpstr>
      <vt:lpstr> Compared parameter</vt:lpstr>
      <vt:lpstr> Stationary Pestle</vt:lpstr>
      <vt:lpstr> Stationary Pestle</vt:lpstr>
      <vt:lpstr> Stationary Pestle</vt:lpstr>
      <vt:lpstr> Stationary Pestle </vt:lpstr>
      <vt:lpstr> Stationary Pestle </vt:lpstr>
      <vt:lpstr> Stationary Pestle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195</cp:revision>
  <dcterms:created xsi:type="dcterms:W3CDTF">2014-04-01T16:35:38Z</dcterms:created>
  <dcterms:modified xsi:type="dcterms:W3CDTF">2018-08-30T01:28:00Z</dcterms:modified>
</cp:coreProperties>
</file>