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1"/>
  </p:notesMasterIdLst>
  <p:sldIdLst>
    <p:sldId id="256" r:id="rId3"/>
    <p:sldId id="276" r:id="rId4"/>
    <p:sldId id="257" r:id="rId5"/>
    <p:sldId id="263" r:id="rId6"/>
    <p:sldId id="261" r:id="rId7"/>
    <p:sldId id="277" r:id="rId8"/>
    <p:sldId id="283" r:id="rId9"/>
    <p:sldId id="281" r:id="rId10"/>
    <p:sldId id="282" r:id="rId11"/>
    <p:sldId id="271" r:id="rId12"/>
    <p:sldId id="286" r:id="rId13"/>
    <p:sldId id="289" r:id="rId14"/>
    <p:sldId id="287" r:id="rId15"/>
    <p:sldId id="291" r:id="rId16"/>
    <p:sldId id="292" r:id="rId17"/>
    <p:sldId id="294" r:id="rId18"/>
    <p:sldId id="293" r:id="rId19"/>
    <p:sldId id="259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D2E1"/>
    <a:srgbClr val="99DABA"/>
    <a:srgbClr val="DA9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テーマ スタイル 1 - アクセント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C083E6E3-FA7D-4D7B-A595-EF9225AFEA82}" styleName="淡色スタイル 1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淡色スタイル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淡色スタイル 2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E8B1032C-EA38-4F05-BA0D-38AFFFC7BED3}" styleName="淡色スタイル 3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スタイル (中間)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スタイル (濃色)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07"/>
    <p:restoredTop sz="94643"/>
  </p:normalViewPr>
  <p:slideViewPr>
    <p:cSldViewPr>
      <p:cViewPr>
        <p:scale>
          <a:sx n="100" d="100"/>
          <a:sy n="100" d="100"/>
        </p:scale>
        <p:origin x="798" y="-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2FF8A-4899-49C0-8C60-4DC8CBEDC3E6}" type="datetimeFigureOut">
              <a:rPr kumimoji="1" lang="ja-JP" altLang="en-US" smtClean="0"/>
              <a:t>2018/7/13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26D7AE-D800-4044-BB50-217E18DF86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0116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6D7AE-D800-4044-BB50-217E18DF8697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6505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553519" y="3645024"/>
            <a:ext cx="305983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サクソン効果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6597932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、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452320" y="476672"/>
            <a:ext cx="1110013" cy="272795"/>
            <a:chOff x="3275856" y="1242391"/>
            <a:chExt cx="1656184" cy="407020"/>
          </a:xfrm>
        </p:grpSpPr>
        <p:sp>
          <p:nvSpPr>
            <p:cNvPr id="15" name="Rounded Rectangle 14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Rectangle 1"/>
          <p:cNvSpPr/>
          <p:nvPr/>
        </p:nvSpPr>
        <p:spPr>
          <a:xfrm>
            <a:off x="4337495" y="3654536"/>
            <a:ext cx="72008" cy="6368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ko-KR" dirty="0" smtClean="0"/>
              <a:t>Comparison</a:t>
            </a:r>
            <a:r>
              <a:rPr lang="en-US" altLang="ko-KR" dirty="0"/>
              <a:t>, Suction velocity</a:t>
            </a:r>
            <a:endParaRPr lang="ko-KR" altLang="en-US" dirty="0">
              <a:latin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03548" y="1628800"/>
            <a:ext cx="813690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結果</a:t>
            </a:r>
            <a:endParaRPr kumimoji="1" lang="en-US" altLang="ja-JP" sz="2800" dirty="0" smtClean="0"/>
          </a:p>
          <a:p>
            <a:endParaRPr kumimoji="1" lang="en-US" altLang="ja-JP" dirty="0"/>
          </a:p>
          <a:p>
            <a:r>
              <a:rPr kumimoji="1" lang="ja-JP" altLang="en-US" dirty="0" smtClean="0"/>
              <a:t>・ </a:t>
            </a:r>
            <a:r>
              <a:rPr kumimoji="1" lang="en-US" altLang="ja-JP" dirty="0" smtClean="0"/>
              <a:t>case1</a:t>
            </a:r>
            <a:r>
              <a:rPr kumimoji="1" lang="ja-JP" altLang="en-US" dirty="0" smtClean="0"/>
              <a:t>では、最下層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赤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が一段上の層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青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と混ざっている</a:t>
            </a:r>
            <a:endParaRPr kumimoji="1" lang="en-US" altLang="ja-JP" dirty="0" smtClean="0"/>
          </a:p>
          <a:p>
            <a:endParaRPr kumimoji="1" lang="en-US" altLang="ja-JP" dirty="0"/>
          </a:p>
          <a:p>
            <a:r>
              <a:rPr kumimoji="1" lang="ja-JP" altLang="en-US" dirty="0" smtClean="0"/>
              <a:t>・ </a:t>
            </a:r>
            <a:r>
              <a:rPr kumimoji="1" lang="en-US" altLang="ja-JP" dirty="0" smtClean="0"/>
              <a:t>case2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case3</a:t>
            </a:r>
            <a:r>
              <a:rPr kumimoji="1" lang="ja-JP" altLang="en-US" dirty="0" smtClean="0"/>
              <a:t>では、それなりに層を保ったまま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混ざりあわず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落下している</a:t>
            </a:r>
            <a:endParaRPr kumimoji="1" lang="en-US" altLang="ja-JP" dirty="0" smtClean="0"/>
          </a:p>
          <a:p>
            <a:endParaRPr kumimoji="1"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 </a:t>
            </a:r>
            <a:r>
              <a:rPr kumimoji="1" lang="en-US" altLang="ja-JP" dirty="0" smtClean="0"/>
              <a:t>case2</a:t>
            </a:r>
            <a:r>
              <a:rPr kumimoji="1" lang="ja-JP" altLang="en-US" dirty="0" smtClean="0"/>
              <a:t>と比べて</a:t>
            </a:r>
            <a:r>
              <a:rPr kumimoji="1" lang="en-US" altLang="ja-JP" dirty="0" smtClean="0"/>
              <a:t>case3</a:t>
            </a:r>
            <a:r>
              <a:rPr kumimoji="1" lang="ja-JP" altLang="en-US" dirty="0" smtClean="0"/>
              <a:t>は発生する気泡領域が大きい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-&gt; </a:t>
            </a:r>
            <a:r>
              <a:rPr kumimoji="1" lang="ja-JP" altLang="en-US" dirty="0" smtClean="0"/>
              <a:t>それに伴い、上部の層形状は変化している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3950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Comparison, Suction velocity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943556"/>
              </p:ext>
            </p:extLst>
          </p:nvPr>
        </p:nvGraphicFramePr>
        <p:xfrm>
          <a:off x="395535" y="4869160"/>
          <a:ext cx="7776866" cy="893445"/>
        </p:xfrm>
        <a:graphic>
          <a:graphicData uri="http://schemas.openxmlformats.org/drawingml/2006/table">
            <a:tbl>
              <a:tblPr/>
              <a:tblGrid>
                <a:gridCol w="864097"/>
                <a:gridCol w="216024"/>
                <a:gridCol w="864096"/>
                <a:gridCol w="1944216"/>
                <a:gridCol w="1944216"/>
                <a:gridCol w="1944217"/>
              </a:tblGrid>
              <a:tr h="17145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層</a:t>
                      </a:r>
                      <a:r>
                        <a:rPr lang="ja-JP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</a:t>
                      </a:r>
                      <a:r>
                        <a:rPr lang="en-US" altLang="ja-JP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(</a:t>
                      </a:r>
                      <a:r>
                        <a:rPr lang="ja-JP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粒子数</a:t>
                      </a:r>
                      <a:r>
                        <a:rPr lang="en-US" altLang="ja-JP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)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20129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22542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23974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22576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25159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26392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28765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30313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30653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33207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33215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32134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37447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33510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31892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3" name="図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629" y="2668968"/>
            <a:ext cx="1849297" cy="2113482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279" y="2655991"/>
            <a:ext cx="1860652" cy="2126459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791" y="2655991"/>
            <a:ext cx="1852070" cy="2116652"/>
          </a:xfrm>
          <a:prstGeom prst="rect">
            <a:avLst/>
          </a:prstGeom>
        </p:spPr>
      </p:pic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301009"/>
              </p:ext>
            </p:extLst>
          </p:nvPr>
        </p:nvGraphicFramePr>
        <p:xfrm>
          <a:off x="2317984" y="2060848"/>
          <a:ext cx="5835690" cy="492908"/>
        </p:xfrm>
        <a:graphic>
          <a:graphicData uri="http://schemas.openxmlformats.org/drawingml/2006/table">
            <a:tbl>
              <a:tblPr/>
              <a:tblGrid>
                <a:gridCol w="1945230"/>
                <a:gridCol w="1945230"/>
                <a:gridCol w="1945230"/>
              </a:tblGrid>
              <a:tr h="246454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Suction velocity [mm/s]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464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9" name="直線コネクタ 18"/>
          <p:cNvCxnSpPr/>
          <p:nvPr/>
        </p:nvCxnSpPr>
        <p:spPr>
          <a:xfrm>
            <a:off x="2317984" y="2553756"/>
            <a:ext cx="19166" cy="23154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>
            <a:off x="4258018" y="2553756"/>
            <a:ext cx="19166" cy="23154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6203756" y="2538777"/>
            <a:ext cx="19166" cy="23154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8144091" y="2554569"/>
            <a:ext cx="19166" cy="23154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表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466193"/>
              </p:ext>
            </p:extLst>
          </p:nvPr>
        </p:nvGraphicFramePr>
        <p:xfrm>
          <a:off x="1362196" y="5977766"/>
          <a:ext cx="6810204" cy="358140"/>
        </p:xfrm>
        <a:graphic>
          <a:graphicData uri="http://schemas.openxmlformats.org/drawingml/2006/table">
            <a:tbl>
              <a:tblPr/>
              <a:tblGrid>
                <a:gridCol w="977556"/>
                <a:gridCol w="1944216"/>
                <a:gridCol w="1944216"/>
                <a:gridCol w="1944216"/>
              </a:tblGrid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sum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142124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144739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145045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31" name="図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47" y="2307302"/>
            <a:ext cx="1559201" cy="1781944"/>
          </a:xfrm>
          <a:prstGeom prst="rect">
            <a:avLst/>
          </a:prstGeom>
        </p:spPr>
      </p:pic>
      <p:cxnSp>
        <p:nvCxnSpPr>
          <p:cNvPr id="32" name="直線矢印コネクタ 31"/>
          <p:cNvCxnSpPr/>
          <p:nvPr/>
        </p:nvCxnSpPr>
        <p:spPr>
          <a:xfrm flipH="1">
            <a:off x="1326620" y="1993931"/>
            <a:ext cx="293052" cy="1219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="" xmlns:a16="http://schemas.microsoft.com/office/drawing/2014/main" id="{093C528F-2820-7842-B097-0CEA13538469}"/>
              </a:ext>
            </a:extLst>
          </p:cNvPr>
          <p:cNvSpPr txBox="1"/>
          <p:nvPr/>
        </p:nvSpPr>
        <p:spPr>
          <a:xfrm>
            <a:off x="-6116" y="1347600"/>
            <a:ext cx="2699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u="sng" dirty="0" smtClean="0"/>
              <a:t>Particle number</a:t>
            </a:r>
          </a:p>
          <a:p>
            <a:pPr algn="ctr"/>
            <a:r>
              <a:rPr kumimoji="1" lang="en-US" altLang="ja-JP" u="sng" dirty="0" smtClean="0"/>
              <a:t>in the area</a:t>
            </a:r>
            <a:endParaRPr kumimoji="1" lang="en-US" altLang="ja-JP" u="sng" dirty="0" smtClean="0"/>
          </a:p>
        </p:txBody>
      </p:sp>
    </p:spTree>
    <p:extLst>
      <p:ext uri="{BB962C8B-B14F-4D97-AF65-F5344CB8AC3E}">
        <p14:creationId xmlns:p14="http://schemas.microsoft.com/office/powerpoint/2010/main" val="320278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ko-KR" dirty="0" smtClean="0"/>
              <a:t>Comparison</a:t>
            </a:r>
            <a:r>
              <a:rPr lang="en-US" altLang="ko-KR" dirty="0"/>
              <a:t>, Suction velocity</a:t>
            </a:r>
            <a:endParaRPr lang="ko-KR" altLang="en-US" dirty="0">
              <a:latin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03548" y="1628800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結果・考察</a:t>
            </a:r>
            <a:endParaRPr kumimoji="1" lang="en-US" altLang="ja-JP" sz="2800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51681" y="3347540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 </a:t>
            </a:r>
            <a:r>
              <a:rPr kumimoji="1" lang="en-US" altLang="ja-JP" dirty="0" smtClean="0"/>
              <a:t>200,300[mm/s]</a:t>
            </a:r>
            <a:r>
              <a:rPr kumimoji="1" lang="ja-JP" altLang="en-US" dirty="0" smtClean="0"/>
              <a:t>を比較すると、そこまで粒子数に差がない</a:t>
            </a:r>
            <a:endParaRPr kumimoji="1" lang="en-US" altLang="ja-JP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3528" y="2317812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 速度が大きくなるほど、穴に入る粒子数が増加している</a:t>
            </a:r>
            <a:endParaRPr kumimoji="1" lang="en-US" altLang="ja-JP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51681" y="3799811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　　</a:t>
            </a:r>
            <a:r>
              <a:rPr kumimoji="1" lang="en-US" altLang="ja-JP" dirty="0" smtClean="0"/>
              <a:t>-&gt; </a:t>
            </a:r>
            <a:r>
              <a:rPr kumimoji="1" lang="ja-JP" altLang="en-US" dirty="0"/>
              <a:t>ある程度の速度で頭打ちに</a:t>
            </a:r>
            <a:r>
              <a:rPr kumimoji="1" lang="ja-JP" altLang="en-US" dirty="0" smtClean="0"/>
              <a:t>なる</a:t>
            </a:r>
            <a:endParaRPr kumimoji="1" lang="en-US" altLang="ja-JP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23528" y="2752073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　　</a:t>
            </a:r>
            <a:r>
              <a:rPr kumimoji="1" lang="en-US" altLang="ja-JP" dirty="0" smtClean="0"/>
              <a:t>-&gt; </a:t>
            </a:r>
            <a:r>
              <a:rPr kumimoji="1" lang="ja-JP" altLang="en-US" dirty="0" smtClean="0"/>
              <a:t>圧力差による吸引力が強い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5977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Comparison, Suction velocity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="" xmlns:a16="http://schemas.microsoft.com/office/drawing/2014/main" id="{093C528F-2820-7842-B097-0CEA13538469}"/>
              </a:ext>
            </a:extLst>
          </p:cNvPr>
          <p:cNvSpPr txBox="1"/>
          <p:nvPr/>
        </p:nvSpPr>
        <p:spPr>
          <a:xfrm>
            <a:off x="-6116" y="1347600"/>
            <a:ext cx="2699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u="sng" dirty="0" smtClean="0"/>
              <a:t>Particle number rate</a:t>
            </a:r>
          </a:p>
          <a:p>
            <a:pPr algn="ctr"/>
            <a:r>
              <a:rPr kumimoji="1" lang="en-US" altLang="ja-JP" u="sng" dirty="0" smtClean="0"/>
              <a:t>in the area</a:t>
            </a:r>
            <a:r>
              <a:rPr kumimoji="1" lang="ja-JP" altLang="en-US" u="sng" dirty="0" smtClean="0"/>
              <a:t>　</a:t>
            </a:r>
            <a:r>
              <a:rPr kumimoji="1" lang="en-US" altLang="ja-JP" u="sng" dirty="0" smtClean="0"/>
              <a:t>[%]</a:t>
            </a:r>
            <a:endParaRPr kumimoji="1" lang="en-US" altLang="ja-JP" u="sng" dirty="0" smtClean="0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629" y="2668968"/>
            <a:ext cx="1849297" cy="2113482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279" y="2655991"/>
            <a:ext cx="1860652" cy="2126459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791" y="2655991"/>
            <a:ext cx="1852070" cy="2116652"/>
          </a:xfrm>
          <a:prstGeom prst="rect">
            <a:avLst/>
          </a:prstGeom>
        </p:spPr>
      </p:pic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301009"/>
              </p:ext>
            </p:extLst>
          </p:nvPr>
        </p:nvGraphicFramePr>
        <p:xfrm>
          <a:off x="2317984" y="2060848"/>
          <a:ext cx="5835690" cy="492908"/>
        </p:xfrm>
        <a:graphic>
          <a:graphicData uri="http://schemas.openxmlformats.org/drawingml/2006/table">
            <a:tbl>
              <a:tblPr/>
              <a:tblGrid>
                <a:gridCol w="1945230"/>
                <a:gridCol w="1945230"/>
                <a:gridCol w="1945230"/>
              </a:tblGrid>
              <a:tr h="246454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Suction velocity [mm/s]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464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9" name="直線コネクタ 18"/>
          <p:cNvCxnSpPr/>
          <p:nvPr/>
        </p:nvCxnSpPr>
        <p:spPr>
          <a:xfrm>
            <a:off x="2317984" y="2553756"/>
            <a:ext cx="19166" cy="23154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>
            <a:off x="4258018" y="2553756"/>
            <a:ext cx="19166" cy="23154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6203756" y="2538777"/>
            <a:ext cx="19166" cy="23154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8144091" y="2554569"/>
            <a:ext cx="19166" cy="23154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図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47" y="2307302"/>
            <a:ext cx="1559201" cy="1781944"/>
          </a:xfrm>
          <a:prstGeom prst="rect">
            <a:avLst/>
          </a:prstGeom>
        </p:spPr>
      </p:pic>
      <p:cxnSp>
        <p:nvCxnSpPr>
          <p:cNvPr id="11" name="直線矢印コネクタ 10"/>
          <p:cNvCxnSpPr/>
          <p:nvPr/>
        </p:nvCxnSpPr>
        <p:spPr>
          <a:xfrm flipH="1">
            <a:off x="1326620" y="1993931"/>
            <a:ext cx="149036" cy="1219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749339"/>
              </p:ext>
            </p:extLst>
          </p:nvPr>
        </p:nvGraphicFramePr>
        <p:xfrm>
          <a:off x="395535" y="4869160"/>
          <a:ext cx="7776866" cy="893445"/>
        </p:xfrm>
        <a:graphic>
          <a:graphicData uri="http://schemas.openxmlformats.org/drawingml/2006/table">
            <a:tbl>
              <a:tblPr/>
              <a:tblGrid>
                <a:gridCol w="864097"/>
                <a:gridCol w="216024"/>
                <a:gridCol w="864096"/>
                <a:gridCol w="1944216"/>
                <a:gridCol w="1944216"/>
                <a:gridCol w="1944217"/>
              </a:tblGrid>
              <a:tr h="17145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層</a:t>
                      </a:r>
                      <a:r>
                        <a:rPr lang="ja-JP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</a:t>
                      </a:r>
                      <a:r>
                        <a:rPr lang="en-US" altLang="ja-JP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(</a:t>
                      </a:r>
                      <a:r>
                        <a:rPr lang="ja-JP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粒子数</a:t>
                      </a:r>
                      <a:r>
                        <a:rPr lang="en-US" altLang="ja-JP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)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0.14163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0.155742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0.165287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0.158847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0.173823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0.181957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0.202394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0.209432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0.211334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0.233648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0.229482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0.221545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0.263481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0.23152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0.219877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040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ko-KR" dirty="0" smtClean="0"/>
              <a:t>Comparison</a:t>
            </a:r>
            <a:r>
              <a:rPr lang="en-US" altLang="ko-KR" dirty="0"/>
              <a:t>, Suction velocity</a:t>
            </a:r>
            <a:endParaRPr lang="ko-KR" altLang="en-US" dirty="0">
              <a:latin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03548" y="1628800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結果・考察</a:t>
            </a:r>
            <a:endParaRPr kumimoji="1" lang="en-US" altLang="ja-JP" sz="2800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51681" y="3347540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 </a:t>
            </a:r>
            <a:r>
              <a:rPr kumimoji="1" lang="en-US" altLang="ja-JP" dirty="0" smtClean="0"/>
              <a:t>100-&gt;200-&gt;300[mm/s] </a:t>
            </a:r>
            <a:r>
              <a:rPr kumimoji="1" lang="ja-JP" altLang="en-US" dirty="0" smtClean="0"/>
              <a:t>で、同じ間隔ではないが割合が変化していっている</a:t>
            </a:r>
            <a:endParaRPr kumimoji="1" lang="en-US" altLang="ja-JP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3528" y="2317812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 速度が大きくなるほど、下層粒子の割合が増加している</a:t>
            </a:r>
            <a:endParaRPr kumimoji="1" lang="en-US" altLang="ja-JP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51681" y="3799811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　　</a:t>
            </a:r>
            <a:r>
              <a:rPr kumimoji="1" lang="en-US" altLang="ja-JP" dirty="0" smtClean="0"/>
              <a:t>-&gt; </a:t>
            </a:r>
            <a:r>
              <a:rPr kumimoji="1" lang="ja-JP" altLang="en-US" dirty="0" smtClean="0"/>
              <a:t>もう少し速度をあげれば、より綺麗に層ができる？</a:t>
            </a:r>
            <a:endParaRPr kumimoji="1" lang="en-US" altLang="ja-JP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23528" y="2752073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　　</a:t>
            </a:r>
            <a:r>
              <a:rPr kumimoji="1" lang="en-US" altLang="ja-JP" dirty="0" smtClean="0"/>
              <a:t>-&gt; </a:t>
            </a:r>
            <a:r>
              <a:rPr kumimoji="1" lang="ja-JP" altLang="en-US" dirty="0" smtClean="0"/>
              <a:t>圧力差による吸引力の影響と思われる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162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="" xmlns:a16="http://schemas.microsoft.com/office/drawing/2014/main" id="{24BDBAAB-565F-544E-8F79-2E06B1AC400F}"/>
              </a:ext>
            </a:extLst>
          </p:cNvPr>
          <p:cNvSpPr/>
          <p:nvPr/>
        </p:nvSpPr>
        <p:spPr>
          <a:xfrm>
            <a:off x="0" y="2924944"/>
            <a:ext cx="9144000" cy="936104"/>
          </a:xfrm>
          <a:prstGeom prst="rect">
            <a:avLst/>
          </a:prstGeom>
          <a:solidFill>
            <a:srgbClr val="ABD2E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57201CEF-5B54-EC41-97DF-2A5FDA9A8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2910644"/>
            <a:ext cx="8208912" cy="964703"/>
          </a:xfrm>
        </p:spPr>
        <p:txBody>
          <a:bodyPr/>
          <a:lstStyle/>
          <a:p>
            <a:pPr algn="ctr"/>
            <a:r>
              <a:rPr kumimoji="1" lang="en-US" altLang="ja-JP" sz="4800" dirty="0" smtClean="0">
                <a:latin typeface="+mj-lt"/>
              </a:rPr>
              <a:t>Stationary Pestle</a:t>
            </a:r>
          </a:p>
        </p:txBody>
      </p:sp>
    </p:spTree>
    <p:extLst>
      <p:ext uri="{BB962C8B-B14F-4D97-AF65-F5344CB8AC3E}">
        <p14:creationId xmlns:p14="http://schemas.microsoft.com/office/powerpoint/2010/main" val="370581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Comparison, Suction velocity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788024" y="6075769"/>
            <a:ext cx="2802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Stationary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985358" y="6075769"/>
            <a:ext cx="2802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300 </a:t>
            </a:r>
            <a:r>
              <a:rPr kumimoji="1" lang="en-US" altLang="ja-JP" dirty="0"/>
              <a:t>[mm/s]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="" xmlns:a16="http://schemas.microsoft.com/office/drawing/2014/main" id="{093C528F-2820-7842-B097-0CEA13538469}"/>
              </a:ext>
            </a:extLst>
          </p:cNvPr>
          <p:cNvSpPr txBox="1"/>
          <p:nvPr/>
        </p:nvSpPr>
        <p:spPr>
          <a:xfrm>
            <a:off x="251520" y="134076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Color</a:t>
            </a:r>
            <a:endParaRPr kumimoji="1" lang="en-US" altLang="ja-JP" dirty="0"/>
          </a:p>
        </p:txBody>
      </p:sp>
      <p:pic>
        <p:nvPicPr>
          <p:cNvPr id="5" name="stationary_compare_withCFD3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11660" y="1738867"/>
            <a:ext cx="6120680" cy="421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402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Comparison, Suction velocity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788024" y="6075769"/>
            <a:ext cx="2802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Stationary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985358" y="6075769"/>
            <a:ext cx="2802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300 </a:t>
            </a:r>
            <a:r>
              <a:rPr kumimoji="1" lang="en-US" altLang="ja-JP" dirty="0"/>
              <a:t>[mm/s]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="" xmlns:a16="http://schemas.microsoft.com/office/drawing/2014/main" id="{093C528F-2820-7842-B097-0CEA13538469}"/>
              </a:ext>
            </a:extLst>
          </p:cNvPr>
          <p:cNvSpPr txBox="1"/>
          <p:nvPr/>
        </p:nvSpPr>
        <p:spPr>
          <a:xfrm>
            <a:off x="251520" y="134076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Epsilon</a:t>
            </a:r>
            <a:endParaRPr kumimoji="1" lang="en-US" altLang="ja-JP" dirty="0"/>
          </a:p>
        </p:txBody>
      </p:sp>
      <p:pic>
        <p:nvPicPr>
          <p:cNvPr id="6" name="stationary_compare_WithCFD3_epsilon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34045" y="1710100"/>
            <a:ext cx="6115410" cy="42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64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edit Master text styles </a:t>
            </a:r>
            <a:r>
              <a:rPr lang="en-US" b="1" dirty="0"/>
              <a:t>- </a:t>
            </a:r>
            <a:r>
              <a:rPr lang="en-US" altLang="ko-KR" b="1" dirty="0">
                <a:latin typeface="Arial" pitchFamily="34" charset="0"/>
                <a:cs typeface="Arial" pitchFamily="34" charset="0"/>
              </a:rPr>
              <a:t>Standard (4:3)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="" xmlns:a16="http://schemas.microsoft.com/office/drawing/2014/main" id="{24BDBAAB-565F-544E-8F79-2E06B1AC400F}"/>
              </a:ext>
            </a:extLst>
          </p:cNvPr>
          <p:cNvSpPr/>
          <p:nvPr/>
        </p:nvSpPr>
        <p:spPr>
          <a:xfrm>
            <a:off x="0" y="2924944"/>
            <a:ext cx="9144000" cy="936104"/>
          </a:xfrm>
          <a:prstGeom prst="rect">
            <a:avLst/>
          </a:prstGeom>
          <a:solidFill>
            <a:srgbClr val="99DABA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57201CEF-5B54-EC41-97DF-2A5FDA9A8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3768" y="2852936"/>
            <a:ext cx="4053136" cy="964703"/>
          </a:xfrm>
        </p:spPr>
        <p:txBody>
          <a:bodyPr/>
          <a:lstStyle/>
          <a:p>
            <a:pPr algn="ctr"/>
            <a:r>
              <a:rPr kumimoji="1" lang="en-US" altLang="ja-JP" sz="6000" dirty="0">
                <a:latin typeface="+mj-lt"/>
              </a:rPr>
              <a:t>Parameters</a:t>
            </a:r>
            <a:endParaRPr kumimoji="1" lang="ja-JP" altLang="en-US" sz="60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7416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Physical properties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表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9672971"/>
                  </p:ext>
                </p:extLst>
              </p:nvPr>
            </p:nvGraphicFramePr>
            <p:xfrm>
              <a:off x="683568" y="1556792"/>
              <a:ext cx="7488832" cy="4752528"/>
            </p:xfrm>
            <a:graphic>
              <a:graphicData uri="http://schemas.openxmlformats.org/drawingml/2006/table">
                <a:tbl>
                  <a:tblPr>
                    <a:tableStyleId>{073A0DAA-6AF3-43AB-8588-CEC1D06C72B9}</a:tableStyleId>
                  </a:tblPr>
                  <a:tblGrid>
                    <a:gridCol w="3744416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3744416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</a:tblGrid>
                  <a:tr h="528996"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1" u="none" strike="noStrike" dirty="0">
                              <a:effectLst/>
                            </a:rPr>
                            <a:t>Gas phase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Viscosity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14:m>
                            <m:oMath xmlns:m="http://schemas.openxmlformats.org/officeDocument/2006/math">
                              <m:r>
                                <a:rPr lang="en-US" altLang="ja-JP" sz="1100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1.8×</m:t>
                              </m:r>
                              <m:sSup>
                                <m:sSupPr>
                                  <m:ctrlPr>
                                    <a:rPr lang="en-US" altLang="ja-JP" sz="11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100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ja-JP" sz="1100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ja-JP" sz="1100" u="none" strike="noStrike" dirty="0">
                              <a:effectLst/>
                            </a:rPr>
                            <a:t> [Pa</a:t>
                          </a:r>
                          <a:r>
                            <a:rPr lang="ja-JP" altLang="en-US" sz="1100" u="none" strike="noStrike" dirty="0">
                              <a:effectLst/>
                            </a:rPr>
                            <a:t>・</a:t>
                          </a:r>
                          <a:r>
                            <a:rPr lang="en-US" altLang="ja-JP" sz="1100" u="none" strike="noStrike" dirty="0">
                              <a:effectLst/>
                            </a:rPr>
                            <a:t>s]</a:t>
                          </a:r>
                          <a:endParaRPr lang="en-US" altLang="ja-JP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Density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ja-JP" sz="1100" u="none" strike="noStrike" dirty="0">
                              <a:effectLst/>
                            </a:rPr>
                            <a:t> 1 [kg/m</a:t>
                          </a:r>
                          <a:r>
                            <a:rPr lang="en-US" altLang="ja-JP" sz="1100" u="none" strike="noStrike" baseline="30000" dirty="0">
                              <a:effectLst/>
                            </a:rPr>
                            <a:t>3</a:t>
                          </a:r>
                          <a:r>
                            <a:rPr lang="en-US" altLang="ja-JP" sz="1100" u="none" strike="noStrike" baseline="0" dirty="0">
                              <a:effectLst/>
                            </a:rPr>
                            <a:t>]</a:t>
                          </a:r>
                          <a:endParaRPr lang="ja-JP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528996"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100" b="1" u="none" strike="noStrike" dirty="0">
                              <a:effectLst/>
                            </a:rPr>
                            <a:t>Solid phase</a:t>
                          </a:r>
                          <a:endParaRPr lang="ja-JP" alt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l" fontAlgn="ctr"/>
                          <a:endParaRPr lang="ja-JP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Density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ja-JP" sz="1100" u="none" strike="noStrike" dirty="0">
                              <a:effectLst/>
                            </a:rPr>
                            <a:t> 1250 [kg/m</a:t>
                          </a:r>
                          <a:r>
                            <a:rPr lang="en-US" altLang="ja-JP" sz="1100" u="none" strike="noStrike" baseline="30000" dirty="0">
                              <a:effectLst/>
                            </a:rPr>
                            <a:t>3</a:t>
                          </a:r>
                          <a:r>
                            <a:rPr lang="en-US" altLang="ja-JP" sz="1100" u="none" strike="noStrike" baseline="0" dirty="0">
                              <a:effectLst/>
                            </a:rPr>
                            <a:t>]</a:t>
                          </a:r>
                          <a:endParaRPr lang="ja-JP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533169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</a:t>
                          </a:r>
                          <a:r>
                            <a:rPr lang="en-US" sz="1100" u="none" strike="noStrike" dirty="0" err="1">
                              <a:effectLst/>
                            </a:rPr>
                            <a:t>Hamaker</a:t>
                          </a:r>
                          <a:r>
                            <a:rPr lang="en-US" sz="1100" u="none" strike="noStrike" dirty="0">
                              <a:effectLst/>
                            </a:rPr>
                            <a:t> constant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0.0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5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Spring constant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50</a:t>
                          </a:r>
                          <a:r>
                            <a:rPr lang="en-US" sz="1100" u="none" strike="noStrike" baseline="0" dirty="0">
                              <a:effectLst/>
                            </a:rPr>
                            <a:t> [N/m] 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6"/>
                      </a:ext>
                    </a:extLst>
                  </a:tr>
                  <a:tr h="514783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Coefficient of restitution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0.9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7"/>
                      </a:ext>
                    </a:extLst>
                  </a:tr>
                  <a:tr h="5306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100" u="none" strike="noStrike" dirty="0">
                              <a:effectLst/>
                            </a:rPr>
                            <a:t> Coefficient of </a:t>
                          </a:r>
                          <a:r>
                            <a:rPr lang="en-US" altLang="ja-JP" sz="1100" u="none" strike="noStrike" dirty="0" err="1" smtClean="0">
                              <a:effectLst/>
                            </a:rPr>
                            <a:t>friciton</a:t>
                          </a:r>
                          <a:endParaRPr lang="en-US" altLang="ja-JP" sz="1100" u="none" strike="noStrike" dirty="0">
                            <a:effectLst/>
                          </a:endParaRPr>
                        </a:p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0.3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表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9672971"/>
                  </p:ext>
                </p:extLst>
              </p:nvPr>
            </p:nvGraphicFramePr>
            <p:xfrm>
              <a:off x="683568" y="1556792"/>
              <a:ext cx="7488832" cy="4752528"/>
            </p:xfrm>
            <a:graphic>
              <a:graphicData uri="http://schemas.openxmlformats.org/drawingml/2006/table">
                <a:tbl>
                  <a:tblPr>
                    <a:tableStyleId>{073A0DAA-6AF3-43AB-8588-CEC1D06C72B9}</a:tableStyleId>
                  </a:tblPr>
                  <a:tblGrid>
                    <a:gridCol w="3744416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3744416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</a:tblGrid>
                  <a:tr h="528996"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1" u="none" strike="noStrike" dirty="0">
                              <a:effectLst/>
                            </a:rPr>
                            <a:t>Gas phase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Viscosity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9525" marR="9525" marT="9525" marB="0" anchor="ctr">
                        <a:blipFill rotWithShape="0">
                          <a:blip r:embed="rId2"/>
                          <a:stretch>
                            <a:fillRect l="-100326" t="-101149" r="-326" b="-7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Density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ja-JP" sz="1100" u="none" strike="noStrike" dirty="0">
                              <a:effectLst/>
                            </a:rPr>
                            <a:t> 1 [kg/m</a:t>
                          </a:r>
                          <a:r>
                            <a:rPr lang="en-US" altLang="ja-JP" sz="1100" u="none" strike="noStrike" baseline="30000" dirty="0">
                              <a:effectLst/>
                            </a:rPr>
                            <a:t>3</a:t>
                          </a:r>
                          <a:r>
                            <a:rPr lang="en-US" altLang="ja-JP" sz="1100" u="none" strike="noStrike" baseline="0" dirty="0">
                              <a:effectLst/>
                            </a:rPr>
                            <a:t>]</a:t>
                          </a:r>
                          <a:endParaRPr lang="ja-JP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2"/>
                      </a:ext>
                    </a:extLst>
                  </a:tr>
                  <a:tr h="528996"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100" b="1" u="none" strike="noStrike" dirty="0">
                              <a:effectLst/>
                            </a:rPr>
                            <a:t>Solid phase</a:t>
                          </a:r>
                          <a:endParaRPr lang="ja-JP" alt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l" fontAlgn="ctr"/>
                          <a:endParaRPr lang="ja-JP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3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Density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ja-JP" sz="1100" u="none" strike="noStrike" dirty="0">
                              <a:effectLst/>
                            </a:rPr>
                            <a:t> 1250 [kg/m</a:t>
                          </a:r>
                          <a:r>
                            <a:rPr lang="en-US" altLang="ja-JP" sz="1100" u="none" strike="noStrike" baseline="30000" dirty="0">
                              <a:effectLst/>
                            </a:rPr>
                            <a:t>3</a:t>
                          </a:r>
                          <a:r>
                            <a:rPr lang="en-US" altLang="ja-JP" sz="1100" u="none" strike="noStrike" baseline="0" dirty="0">
                              <a:effectLst/>
                            </a:rPr>
                            <a:t>]</a:t>
                          </a:r>
                          <a:endParaRPr lang="ja-JP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4"/>
                      </a:ext>
                    </a:extLst>
                  </a:tr>
                  <a:tr h="533169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</a:t>
                          </a:r>
                          <a:r>
                            <a:rPr lang="en-US" sz="1100" u="none" strike="noStrike" dirty="0" err="1">
                              <a:effectLst/>
                            </a:rPr>
                            <a:t>Hamaker</a:t>
                          </a:r>
                          <a:r>
                            <a:rPr lang="en-US" sz="1100" u="none" strike="noStrike" dirty="0">
                              <a:effectLst/>
                            </a:rPr>
                            <a:t> constant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0.0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5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Spring constant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50</a:t>
                          </a:r>
                          <a:r>
                            <a:rPr lang="en-US" sz="1100" u="none" strike="noStrike" baseline="0" dirty="0">
                              <a:effectLst/>
                            </a:rPr>
                            <a:t> [N/m] 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6"/>
                      </a:ext>
                    </a:extLst>
                  </a:tr>
                  <a:tr h="514783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Coefficient of restitution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0.9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7"/>
                      </a:ext>
                    </a:extLst>
                  </a:tr>
                  <a:tr h="5306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100" u="none" strike="noStrike" dirty="0">
                              <a:effectLst/>
                            </a:rPr>
                            <a:t> Coefficient of </a:t>
                          </a:r>
                          <a:r>
                            <a:rPr lang="en-US" altLang="ja-JP" sz="1100" u="none" strike="noStrike" dirty="0" err="1" smtClean="0">
                              <a:effectLst/>
                            </a:rPr>
                            <a:t>friciton</a:t>
                          </a:r>
                          <a:endParaRPr lang="en-US" altLang="ja-JP" sz="1100" u="none" strike="noStrike" dirty="0">
                            <a:effectLst/>
                          </a:endParaRPr>
                        </a:p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0.3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Calculation conditions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363873"/>
              </p:ext>
            </p:extLst>
          </p:nvPr>
        </p:nvGraphicFramePr>
        <p:xfrm>
          <a:off x="611560" y="1844824"/>
          <a:ext cx="7920880" cy="2414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604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9604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Original</a:t>
                      </a:r>
                      <a:r>
                        <a:rPr lang="en-US" sz="1100" u="none" strike="noStrike" baseline="0" dirty="0">
                          <a:effectLst/>
                          <a:latin typeface="+mn-lt"/>
                        </a:rPr>
                        <a:t> particle size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250 [</a:t>
                      </a:r>
                      <a:r>
                        <a:rPr lang="en-US" altLang="ja-JP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μm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]</a:t>
                      </a: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</a:t>
                      </a:r>
                      <a:r>
                        <a:rPr lang="en-US" altLang="ja-JP" sz="1100" u="none" strike="noStrike" dirty="0">
                          <a:effectLst/>
                          <a:latin typeface="+mn-lt"/>
                        </a:rPr>
                        <a:t>Calculated particle size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 250 [</a:t>
                      </a:r>
                      <a:r>
                        <a:rPr lang="en-US" altLang="ja-JP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μm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]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19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Coarse grain ratio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1</a:t>
                      </a: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19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Number of particles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500 、000</a:t>
                      </a: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19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n-lt"/>
                        </a:rPr>
                        <a:t> System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Mono-dispersed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419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n-lt"/>
                        </a:rPr>
                        <a:t> Grid size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</a:t>
                      </a:r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0.5 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[mm]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419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Calculation time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0.2 [s]</a:t>
                      </a: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836129"/>
              </p:ext>
            </p:extLst>
          </p:nvPr>
        </p:nvGraphicFramePr>
        <p:xfrm>
          <a:off x="611560" y="4857138"/>
          <a:ext cx="7920880" cy="9697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604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9604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32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 Courant Number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99DA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>
                          <a:effectLst/>
                        </a:rPr>
                        <a:t> 0.2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99DAB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32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 Iteration limit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99DA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>
                          <a:effectLst/>
                        </a:rPr>
                        <a:t> 1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99DAB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32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 Inverse of sound velocity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99DA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0.1 [mm/s]</a:t>
                      </a:r>
                    </a:p>
                  </a:txBody>
                  <a:tcPr marL="9525" marR="9525" marT="9525" marB="0" anchor="ctr">
                    <a:solidFill>
                      <a:srgbClr val="99DAB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488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 size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412776"/>
            <a:ext cx="6546304" cy="4909728"/>
          </a:xfrm>
          <a:prstGeom prst="rect">
            <a:avLst/>
          </a:prstGeom>
        </p:spPr>
      </p:pic>
      <p:cxnSp>
        <p:nvCxnSpPr>
          <p:cNvPr id="11" name="直線矢印コネクタ 10"/>
          <p:cNvCxnSpPr/>
          <p:nvPr/>
        </p:nvCxnSpPr>
        <p:spPr>
          <a:xfrm>
            <a:off x="3491880" y="2155806"/>
            <a:ext cx="144016" cy="185172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 flipH="1">
            <a:off x="4355976" y="1988840"/>
            <a:ext cx="360040" cy="28803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3591671" y="2562454"/>
            <a:ext cx="1440160" cy="29048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>
            <a:off x="4860032" y="4089490"/>
            <a:ext cx="10017" cy="66150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>
            <a:off x="4211960" y="5517232"/>
            <a:ext cx="324036" cy="14401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>
            <a:off x="3995936" y="4122209"/>
            <a:ext cx="94878" cy="132301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 flipV="1">
            <a:off x="4716016" y="5445224"/>
            <a:ext cx="216024" cy="21602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4244344" y="197162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20</a:t>
            </a:r>
            <a:endParaRPr kumimoji="1" lang="ja-JP" altLang="en-US" sz="1000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4131731" y="2439343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40</a:t>
            </a:r>
            <a:endParaRPr kumimoji="1" lang="ja-JP" altLang="en-US" sz="1000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3715555" y="462788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40</a:t>
            </a:r>
            <a:endParaRPr kumimoji="1" lang="ja-JP" altLang="en-US" sz="1000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865040" y="4341499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20</a:t>
            </a:r>
            <a:endParaRPr kumimoji="1" lang="ja-JP" altLang="en-US" sz="100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4131731" y="558924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10</a:t>
            </a:r>
            <a:endParaRPr kumimoji="1" lang="ja-JP" altLang="en-US" sz="1000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3202959" y="2958559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50</a:t>
            </a:r>
            <a:endParaRPr kumimoji="1" lang="ja-JP" altLang="en-US" sz="1000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824028" y="5527319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10</a:t>
            </a:r>
            <a:endParaRPr kumimoji="1" lang="ja-JP" altLang="en-US" sz="1000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012160" y="5773540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[mm]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96952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="" xmlns:a16="http://schemas.microsoft.com/office/drawing/2014/main" id="{24BDBAAB-565F-544E-8F79-2E06B1AC400F}"/>
              </a:ext>
            </a:extLst>
          </p:cNvPr>
          <p:cNvSpPr/>
          <p:nvPr/>
        </p:nvSpPr>
        <p:spPr>
          <a:xfrm>
            <a:off x="0" y="2924944"/>
            <a:ext cx="9144000" cy="936104"/>
          </a:xfrm>
          <a:prstGeom prst="rect">
            <a:avLst/>
          </a:prstGeom>
          <a:solidFill>
            <a:srgbClr val="ABD2E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57201CEF-5B54-EC41-97DF-2A5FDA9A8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2910644"/>
            <a:ext cx="8208912" cy="964703"/>
          </a:xfrm>
        </p:spPr>
        <p:txBody>
          <a:bodyPr/>
          <a:lstStyle/>
          <a:p>
            <a:pPr algn="ctr"/>
            <a:r>
              <a:rPr kumimoji="1" lang="en-US" altLang="ja-JP" sz="4800" dirty="0">
                <a:latin typeface="+mj-lt"/>
              </a:rPr>
              <a:t>Comparison, Suction velocity</a:t>
            </a:r>
            <a:endParaRPr kumimoji="1" lang="ja-JP" altLang="en-US" sz="48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0129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Compared parameter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850801"/>
              </p:ext>
            </p:extLst>
          </p:nvPr>
        </p:nvGraphicFramePr>
        <p:xfrm>
          <a:off x="611560" y="3356992"/>
          <a:ext cx="7920880" cy="72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802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802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8022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8022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44407"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case1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case2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n-lt"/>
                        </a:rPr>
                        <a:t>case3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56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Suction velocity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  <a:latin typeface="+mn-lt"/>
                        </a:rPr>
                        <a:t>100[mm/s]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u="none" strike="noStrike" baseline="0" dirty="0">
                          <a:effectLst/>
                          <a:latin typeface="+mn-lt"/>
                        </a:rPr>
                        <a:t>200 </a:t>
                      </a:r>
                      <a:r>
                        <a:rPr lang="en-US" altLang="ja-JP" sz="1100" u="none" strike="noStrike" dirty="0">
                          <a:effectLst/>
                          <a:latin typeface="+mn-lt"/>
                        </a:rPr>
                        <a:t>[mm/s]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u="none" strike="noStrike" dirty="0">
                          <a:effectLst/>
                          <a:latin typeface="+mn-lt"/>
                        </a:rPr>
                        <a:t>300 [mm/s]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271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Comparison, Suction velocity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71600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case1</a:t>
            </a:r>
          </a:p>
          <a:p>
            <a:pPr algn="ctr"/>
            <a:r>
              <a:rPr kumimoji="1" lang="en-US" altLang="ja-JP" dirty="0" smtClean="0"/>
              <a:t>100 </a:t>
            </a:r>
            <a:r>
              <a:rPr kumimoji="1" lang="en-US" altLang="ja-JP" dirty="0"/>
              <a:t>[mm/s]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275856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case2</a:t>
            </a:r>
            <a:endParaRPr kumimoji="1" lang="en-US" altLang="ja-JP" dirty="0" smtClean="0"/>
          </a:p>
          <a:p>
            <a:pPr algn="ctr"/>
            <a:r>
              <a:rPr kumimoji="1" lang="en-US" altLang="ja-JP" dirty="0" smtClean="0"/>
              <a:t>200 </a:t>
            </a:r>
            <a:r>
              <a:rPr kumimoji="1" lang="en-US" altLang="ja-JP" dirty="0"/>
              <a:t>[mm/s]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508104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case3</a:t>
            </a:r>
          </a:p>
          <a:p>
            <a:pPr algn="ctr"/>
            <a:r>
              <a:rPr kumimoji="1" lang="en-US" altLang="ja-JP" dirty="0" smtClean="0"/>
              <a:t>300 </a:t>
            </a:r>
            <a:r>
              <a:rPr kumimoji="1" lang="en-US" altLang="ja-JP" dirty="0"/>
              <a:t>[mm/s]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="" xmlns:a16="http://schemas.microsoft.com/office/drawing/2014/main" id="{093C528F-2820-7842-B097-0CEA13538469}"/>
              </a:ext>
            </a:extLst>
          </p:cNvPr>
          <p:cNvSpPr txBox="1"/>
          <p:nvPr/>
        </p:nvSpPr>
        <p:spPr>
          <a:xfrm>
            <a:off x="251520" y="134076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Color</a:t>
            </a:r>
          </a:p>
        </p:txBody>
      </p:sp>
      <p:pic>
        <p:nvPicPr>
          <p:cNvPr id="3" name="cfd_color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75065" y="1798118"/>
            <a:ext cx="6804248" cy="406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43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Comparison, Suction velocity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="" xmlns:a16="http://schemas.microsoft.com/office/drawing/2014/main" id="{093C528F-2820-7842-B097-0CEA13538469}"/>
              </a:ext>
            </a:extLst>
          </p:cNvPr>
          <p:cNvSpPr txBox="1"/>
          <p:nvPr/>
        </p:nvSpPr>
        <p:spPr>
          <a:xfrm>
            <a:off x="251520" y="134076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Epsilon</a:t>
            </a:r>
          </a:p>
        </p:txBody>
      </p:sp>
      <p:pic>
        <p:nvPicPr>
          <p:cNvPr id="5" name="cfd_epsilon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310728" y="1827875"/>
            <a:ext cx="6732922" cy="4023388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971600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case1</a:t>
            </a:r>
          </a:p>
          <a:p>
            <a:pPr algn="ctr"/>
            <a:r>
              <a:rPr kumimoji="1" lang="en-US" altLang="ja-JP" dirty="0" smtClean="0"/>
              <a:t>100 </a:t>
            </a:r>
            <a:r>
              <a:rPr kumimoji="1" lang="en-US" altLang="ja-JP" dirty="0"/>
              <a:t>[mm/s]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275856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case2</a:t>
            </a:r>
            <a:endParaRPr kumimoji="1" lang="en-US" altLang="ja-JP" dirty="0" smtClean="0"/>
          </a:p>
          <a:p>
            <a:pPr algn="ctr"/>
            <a:r>
              <a:rPr kumimoji="1" lang="en-US" altLang="ja-JP" dirty="0" smtClean="0"/>
              <a:t>200 </a:t>
            </a:r>
            <a:r>
              <a:rPr kumimoji="1" lang="en-US" altLang="ja-JP" dirty="0"/>
              <a:t>[mm/s]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508104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case3</a:t>
            </a:r>
          </a:p>
          <a:p>
            <a:pPr algn="ctr"/>
            <a:r>
              <a:rPr kumimoji="1" lang="en-US" altLang="ja-JP" dirty="0" smtClean="0"/>
              <a:t>300 </a:t>
            </a:r>
            <a:r>
              <a:rPr kumimoji="1" lang="en-US" altLang="ja-JP" dirty="0"/>
              <a:t>[mm/s]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514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15441</TotalTime>
  <Words>620</Words>
  <Application>Microsoft Office PowerPoint</Application>
  <PresentationFormat>画面に合わせる (4:3)</PresentationFormat>
  <Paragraphs>185</Paragraphs>
  <Slides>18</Slides>
  <Notes>1</Notes>
  <HiddenSlides>1</HiddenSlides>
  <MMClips>4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18</vt:i4>
      </vt:variant>
    </vt:vector>
  </HeadingPairs>
  <TitlesOfParts>
    <vt:vector size="27" baseType="lpstr">
      <vt:lpstr>맑은 고딕</vt:lpstr>
      <vt:lpstr>ＭＳ Ｐゴシック</vt:lpstr>
      <vt:lpstr>メイリオ</vt:lpstr>
      <vt:lpstr>Arial</vt:lpstr>
      <vt:lpstr>Calibri</vt:lpstr>
      <vt:lpstr>Cambria Math</vt:lpstr>
      <vt:lpstr>Wingdings</vt:lpstr>
      <vt:lpstr>Office Theme</vt:lpstr>
      <vt:lpstr>Custom Design</vt:lpstr>
      <vt:lpstr>PowerPoint プレゼンテーション</vt:lpstr>
      <vt:lpstr>PowerPoint プレゼンテーション</vt:lpstr>
      <vt:lpstr>Physical properties</vt:lpstr>
      <vt:lpstr>Calculation conditions</vt:lpstr>
      <vt:lpstr>Object size</vt:lpstr>
      <vt:lpstr>PowerPoint プレゼンテーション</vt:lpstr>
      <vt:lpstr> Compared parameter</vt:lpstr>
      <vt:lpstr>Comparison, Suction velocity</vt:lpstr>
      <vt:lpstr>Comparison, Suction velocity</vt:lpstr>
      <vt:lpstr> Comparison, Suction velocity</vt:lpstr>
      <vt:lpstr>Comparison, Suction velocity</vt:lpstr>
      <vt:lpstr> Comparison, Suction velocity</vt:lpstr>
      <vt:lpstr>Comparison, Suction velocity</vt:lpstr>
      <vt:lpstr> Comparison, Suction velocity</vt:lpstr>
      <vt:lpstr>PowerPoint プレゼンテーション</vt:lpstr>
      <vt:lpstr>Comparison, Suction velocity</vt:lpstr>
      <vt:lpstr>Comparison, Suction velocity</vt:lpstr>
      <vt:lpstr> Free PPT _ Click to add title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Yoshida</cp:lastModifiedBy>
  <cp:revision>142</cp:revision>
  <dcterms:created xsi:type="dcterms:W3CDTF">2014-04-01T16:35:38Z</dcterms:created>
  <dcterms:modified xsi:type="dcterms:W3CDTF">2018-07-13T04:38:10Z</dcterms:modified>
</cp:coreProperties>
</file>