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76" r:id="rId4"/>
    <p:sldId id="257" r:id="rId5"/>
    <p:sldId id="263" r:id="rId6"/>
    <p:sldId id="261" r:id="rId7"/>
    <p:sldId id="277" r:id="rId8"/>
    <p:sldId id="283" r:id="rId9"/>
    <p:sldId id="281" r:id="rId10"/>
    <p:sldId id="282" r:id="rId11"/>
    <p:sldId id="271" r:id="rId12"/>
    <p:sldId id="286" r:id="rId13"/>
    <p:sldId id="289" r:id="rId14"/>
    <p:sldId id="297" r:id="rId15"/>
    <p:sldId id="287" r:id="rId16"/>
    <p:sldId id="291" r:id="rId17"/>
    <p:sldId id="292" r:id="rId18"/>
    <p:sldId id="294" r:id="rId19"/>
    <p:sldId id="293" r:id="rId20"/>
    <p:sldId id="295" r:id="rId21"/>
    <p:sldId id="296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D2E1"/>
    <a:srgbClr val="99DABA"/>
    <a:srgbClr val="DA9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テーマ スタイル 1 - アクセント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7"/>
    <p:restoredTop sz="94643"/>
  </p:normalViewPr>
  <p:slideViewPr>
    <p:cSldViewPr>
      <p:cViewPr>
        <p:scale>
          <a:sx n="100" d="100"/>
          <a:sy n="100" d="100"/>
        </p:scale>
        <p:origin x="798" y="-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2FF8A-4899-49C0-8C60-4DC8CBEDC3E6}" type="datetimeFigureOut">
              <a:rPr kumimoji="1" lang="ja-JP" altLang="en-US" smtClean="0"/>
              <a:t>2018/7/13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6D7AE-D800-4044-BB50-217E18DF86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11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505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68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26D7AE-D800-4044-BB50-217E18DF869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22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553519" y="3645024"/>
            <a:ext cx="30598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ja-JP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サクソン効果</a:t>
            </a:r>
            <a:endParaRPr lang="en-US" altLang="ko-KR" sz="3600" b="1" dirty="0">
              <a:solidFill>
                <a:schemeClr val="tx1">
                  <a:lumMod val="75000"/>
                  <a:lumOff val="2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、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452320" y="476672"/>
            <a:ext cx="1110013" cy="272795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 1"/>
          <p:cNvSpPr/>
          <p:nvPr/>
        </p:nvSpPr>
        <p:spPr>
          <a:xfrm>
            <a:off x="4337495" y="3654536"/>
            <a:ext cx="72008" cy="6368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</a:t>
            </a:r>
            <a:endParaRPr kumimoji="1" lang="en-US" altLang="ja-JP" sz="2800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case1</a:t>
            </a:r>
            <a:r>
              <a:rPr kumimoji="1" lang="ja-JP" altLang="en-US" dirty="0" smtClean="0"/>
              <a:t>では、最下層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赤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が一段上の層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青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と混ざっている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では、それなりに層を保ったまま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混ざりあわず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落下している</a:t>
            </a:r>
            <a:endParaRPr kumimoji="1" lang="en-US" altLang="ja-JP" dirty="0" smtClean="0"/>
          </a:p>
          <a:p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 </a:t>
            </a:r>
            <a:r>
              <a:rPr kumimoji="1" lang="en-US" altLang="ja-JP" dirty="0" smtClean="0"/>
              <a:t>case2</a:t>
            </a:r>
            <a:r>
              <a:rPr kumimoji="1" lang="ja-JP" altLang="en-US" dirty="0" smtClean="0"/>
              <a:t>と比べて</a:t>
            </a:r>
            <a:r>
              <a:rPr kumimoji="1" lang="en-US" altLang="ja-JP" dirty="0" smtClean="0"/>
              <a:t>case3</a:t>
            </a:r>
            <a:r>
              <a:rPr kumimoji="1" lang="ja-JP" altLang="en-US" dirty="0" smtClean="0"/>
              <a:t>は発生する気泡領域が大きい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それに伴い、上部の層形状は変化している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395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66193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/>
                <a:gridCol w="1944216"/>
                <a:gridCol w="1944216"/>
                <a:gridCol w="1944216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142124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</a:t>
            </a:r>
            <a:r>
              <a:rPr kumimoji="1" lang="en-US" altLang="ja-JP" u="sng" dirty="0" err="1"/>
              <a:t>p</a:t>
            </a:r>
            <a:r>
              <a:rPr kumimoji="1" lang="en-US" altLang="ja-JP" u="sng" dirty="0" err="1" smtClean="0"/>
              <a:t>artilces</a:t>
            </a:r>
            <a:endParaRPr kumimoji="1" lang="en-US" altLang="ja-JP" u="sng" dirty="0" smtClean="0"/>
          </a:p>
          <a:p>
            <a:pPr algn="ctr"/>
            <a:r>
              <a:rPr kumimoji="1" lang="en-US" altLang="ja-JP" u="sng" dirty="0" smtClean="0"/>
              <a:t>in the area</a:t>
            </a:r>
            <a:endParaRPr kumimoji="1" lang="en-US" altLang="ja-JP" u="sng" dirty="0" smtClean="0"/>
          </a:p>
        </p:txBody>
      </p: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41865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37447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33510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33215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28765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30313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25159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20129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22542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7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200,300[mm/s]</a:t>
            </a:r>
            <a:r>
              <a:rPr kumimoji="1" lang="ja-JP" altLang="en-US" dirty="0" smtClean="0"/>
              <a:t>を比較すると、そこまで粒子数に差がない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速度が大きくなるほど、穴に入る粒子数が増加している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/>
              <a:t>ある程度の速度で頭打ちに</a:t>
            </a:r>
            <a:r>
              <a:rPr kumimoji="1" lang="ja-JP" altLang="en-US" dirty="0" smtClean="0"/>
              <a:t>なる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圧力差による吸引力が強い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97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8865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endCxn id="36" idx="0"/>
          </p:cNvCxnSpPr>
          <p:nvPr/>
        </p:nvCxnSpPr>
        <p:spPr>
          <a:xfrm>
            <a:off x="4258018" y="2553756"/>
            <a:ext cx="21378" cy="2359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4405" cy="2331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H="1">
            <a:off x="8142521" y="2554569"/>
            <a:ext cx="1570" cy="2358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66193"/>
              </p:ext>
            </p:extLst>
          </p:nvPr>
        </p:nvGraphicFramePr>
        <p:xfrm>
          <a:off x="1362196" y="5977766"/>
          <a:ext cx="6810204" cy="358140"/>
        </p:xfrm>
        <a:graphic>
          <a:graphicData uri="http://schemas.openxmlformats.org/drawingml/2006/table">
            <a:tbl>
              <a:tblPr/>
              <a:tblGrid>
                <a:gridCol w="977556"/>
                <a:gridCol w="1944216"/>
                <a:gridCol w="1944216"/>
                <a:gridCol w="1944216"/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142124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144739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145045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1" name="図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29108"/>
              </p:ext>
            </p:extLst>
          </p:nvPr>
        </p:nvGraphicFramePr>
        <p:xfrm>
          <a:off x="395535" y="4913259"/>
          <a:ext cx="7767722" cy="893445"/>
        </p:xfrm>
        <a:graphic>
          <a:graphicData uri="http://schemas.openxmlformats.org/drawingml/2006/table">
            <a:tbl>
              <a:tblPr/>
              <a:tblGrid>
                <a:gridCol w="681899"/>
                <a:gridCol w="254206"/>
                <a:gridCol w="1008112"/>
                <a:gridCol w="1944216"/>
                <a:gridCol w="1944216"/>
                <a:gridCol w="1935073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26.34812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23.36481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20.23937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15.88472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14.16298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particles rate</a:t>
            </a:r>
          </a:p>
          <a:p>
            <a:pPr algn="ctr"/>
            <a:r>
              <a:rPr kumimoji="1" lang="en-US" altLang="ja-JP" u="sng" dirty="0" smtClean="0"/>
              <a:t>in the area</a:t>
            </a:r>
            <a:r>
              <a:rPr kumimoji="1" lang="ja-JP" altLang="en-US" u="sng" dirty="0" smtClean="0"/>
              <a:t>　</a:t>
            </a:r>
            <a:r>
              <a:rPr kumimoji="1" lang="en-US" altLang="ja-JP" u="sng" dirty="0" smtClean="0"/>
              <a:t>[%]</a:t>
            </a:r>
            <a:endParaRPr kumimoji="1" lang="en-US" altLang="ja-JP" u="sng" dirty="0" smtClean="0"/>
          </a:p>
        </p:txBody>
      </p:sp>
    </p:spTree>
    <p:extLst>
      <p:ext uri="{BB962C8B-B14F-4D97-AF65-F5344CB8AC3E}">
        <p14:creationId xmlns:p14="http://schemas.microsoft.com/office/powerpoint/2010/main" val="292621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particles rate</a:t>
            </a:r>
          </a:p>
          <a:p>
            <a:pPr algn="ctr"/>
            <a:r>
              <a:rPr kumimoji="1" lang="en-US" altLang="ja-JP" u="sng" dirty="0" smtClean="0"/>
              <a:t>in the area</a:t>
            </a:r>
            <a:r>
              <a:rPr kumimoji="1" lang="ja-JP" altLang="en-US" u="sng" dirty="0" smtClean="0"/>
              <a:t>　</a:t>
            </a:r>
            <a:r>
              <a:rPr kumimoji="1" lang="en-US" altLang="ja-JP" u="sng" dirty="0" smtClean="0"/>
              <a:t>[%]</a:t>
            </a:r>
            <a:endParaRPr kumimoji="1" lang="en-US" altLang="ja-JP" u="sng" dirty="0" smtClean="0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9" y="2668968"/>
            <a:ext cx="1849297" cy="2113482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79" y="2655991"/>
            <a:ext cx="1860652" cy="2126459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91" y="2655991"/>
            <a:ext cx="1852070" cy="2116652"/>
          </a:xfrm>
          <a:prstGeom prst="rect">
            <a:avLst/>
          </a:prstGeom>
        </p:spPr>
      </p:pic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01009"/>
              </p:ext>
            </p:extLst>
          </p:nvPr>
        </p:nvGraphicFramePr>
        <p:xfrm>
          <a:off x="2317984" y="2060848"/>
          <a:ext cx="5835690" cy="492908"/>
        </p:xfrm>
        <a:graphic>
          <a:graphicData uri="http://schemas.openxmlformats.org/drawingml/2006/table">
            <a:tbl>
              <a:tblPr/>
              <a:tblGrid>
                <a:gridCol w="1945230"/>
                <a:gridCol w="1945230"/>
                <a:gridCol w="1945230"/>
              </a:tblGrid>
              <a:tr h="24645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Suction velocity [mm/s]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4645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9" name="直線コネクタ 18"/>
          <p:cNvCxnSpPr/>
          <p:nvPr/>
        </p:nvCxnSpPr>
        <p:spPr>
          <a:xfrm>
            <a:off x="2317984" y="2553756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4258018" y="2553756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6203756" y="2538777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>
            <a:off x="8144091" y="2554569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 flipH="1">
            <a:off x="1326620" y="1993931"/>
            <a:ext cx="149036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863440"/>
              </p:ext>
            </p:extLst>
          </p:nvPr>
        </p:nvGraphicFramePr>
        <p:xfrm>
          <a:off x="395535" y="4869160"/>
          <a:ext cx="7776866" cy="893445"/>
        </p:xfrm>
        <a:graphic>
          <a:graphicData uri="http://schemas.openxmlformats.org/drawingml/2006/table">
            <a:tbl>
              <a:tblPr/>
              <a:tblGrid>
                <a:gridCol w="864097"/>
                <a:gridCol w="216024"/>
                <a:gridCol w="864096"/>
                <a:gridCol w="1944216"/>
                <a:gridCol w="1944216"/>
                <a:gridCol w="1944217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層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14.16298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15.57424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15.88472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17.38232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20.23937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20.94322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23.36481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22.9482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26.34812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23.15202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4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r>
              <a:rPr lang="en-US" altLang="ko-KR" dirty="0" smtClean="0"/>
              <a:t>Comparison</a:t>
            </a:r>
            <a:r>
              <a:rPr lang="en-US" altLang="ko-KR" dirty="0"/>
              <a:t>, Suction velocity</a:t>
            </a:r>
            <a:endParaRPr lang="ko-KR" altLang="en-US" dirty="0">
              <a:latin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03548" y="162880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結果・考察</a:t>
            </a:r>
            <a:endParaRPr kumimoji="1" lang="en-US" altLang="ja-JP" sz="28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81" y="334754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</a:t>
            </a:r>
            <a:r>
              <a:rPr kumimoji="1" lang="en-US" altLang="ja-JP" dirty="0" smtClean="0"/>
              <a:t>100-&gt;200-&gt;300[mm/s] </a:t>
            </a:r>
            <a:r>
              <a:rPr kumimoji="1" lang="ja-JP" altLang="en-US" dirty="0" smtClean="0"/>
              <a:t>で、同じ間隔ではないが割合が変化していっている</a:t>
            </a:r>
            <a:endParaRPr kumimoji="1" lang="en-US" altLang="ja-JP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317812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・ 速度が大きくなるほど、下層粒子の割合が増加している</a:t>
            </a:r>
            <a:endParaRPr kumimoji="1"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1681" y="3799811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もう少し速度をあげれば、より綺麗に層ができる？</a:t>
            </a:r>
            <a:endParaRPr kumimoji="1" lang="en-US" altLang="ja-JP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23528" y="275207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</a:t>
            </a:r>
            <a:r>
              <a:rPr kumimoji="1" lang="en-US" altLang="ja-JP" dirty="0" smtClean="0"/>
              <a:t>-&gt; </a:t>
            </a:r>
            <a:r>
              <a:rPr kumimoji="1" lang="ja-JP" altLang="en-US" dirty="0" smtClean="0"/>
              <a:t>圧力差による吸引力の影響と思われる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62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 smtClean="0">
                <a:latin typeface="+mj-lt"/>
              </a:rPr>
              <a:t>Stationary Pestle</a:t>
            </a:r>
          </a:p>
        </p:txBody>
      </p:sp>
    </p:spTree>
    <p:extLst>
      <p:ext uri="{BB962C8B-B14F-4D97-AF65-F5344CB8AC3E}">
        <p14:creationId xmlns:p14="http://schemas.microsoft.com/office/powerpoint/2010/main" val="370581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88024" y="6075769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Stationary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85358" y="6075769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Color</a:t>
            </a:r>
            <a:endParaRPr kumimoji="1" lang="en-US" altLang="ja-JP" dirty="0"/>
          </a:p>
        </p:txBody>
      </p:sp>
      <p:pic>
        <p:nvPicPr>
          <p:cNvPr id="5" name="stationary_compare_withCFD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1660" y="1738867"/>
            <a:ext cx="6120680" cy="42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0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788024" y="6075769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Stationary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85358" y="6075769"/>
            <a:ext cx="280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Epsilon</a:t>
            </a:r>
            <a:endParaRPr kumimoji="1" lang="en-US" altLang="ja-JP" dirty="0"/>
          </a:p>
        </p:txBody>
      </p:sp>
      <p:pic>
        <p:nvPicPr>
          <p:cNvPr id="6" name="stationary_compare_WithCFD3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34045" y="1710100"/>
            <a:ext cx="6115410" cy="42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4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3275856" y="2570931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5231286" y="2555952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7161628" y="2570931"/>
            <a:ext cx="0" cy="2300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93052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</a:t>
            </a:r>
            <a:r>
              <a:rPr kumimoji="1" lang="en-US" altLang="ja-JP" u="sng" dirty="0" err="1"/>
              <a:t>p</a:t>
            </a:r>
            <a:r>
              <a:rPr kumimoji="1" lang="en-US" altLang="ja-JP" u="sng" dirty="0" err="1" smtClean="0"/>
              <a:t>artilces</a:t>
            </a:r>
            <a:endParaRPr kumimoji="1" lang="en-US" altLang="ja-JP" u="sng" dirty="0" smtClean="0"/>
          </a:p>
          <a:p>
            <a:pPr algn="ctr"/>
            <a:r>
              <a:rPr kumimoji="1" lang="en-US" altLang="ja-JP" u="sng" dirty="0" smtClean="0"/>
              <a:t>in the area</a:t>
            </a:r>
            <a:endParaRPr kumimoji="1" lang="en-US" altLang="ja-JP" u="sng" dirty="0" smtClean="0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10954"/>
              </p:ext>
            </p:extLst>
          </p:nvPr>
        </p:nvGraphicFramePr>
        <p:xfrm>
          <a:off x="3275856" y="2201492"/>
          <a:ext cx="3888432" cy="361950"/>
        </p:xfrm>
        <a:graphic>
          <a:graphicData uri="http://schemas.openxmlformats.org/drawingml/2006/table">
            <a:tbl>
              <a:tblPr/>
              <a:tblGrid>
                <a:gridCol w="1969212"/>
                <a:gridCol w="1919220"/>
              </a:tblGrid>
              <a:tr h="1809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Petle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 (300[mm/s]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67" y="2791020"/>
            <a:ext cx="1734936" cy="198278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36" y="2790141"/>
            <a:ext cx="1734935" cy="1982783"/>
          </a:xfrm>
          <a:prstGeom prst="rect">
            <a:avLst/>
          </a:prstGeom>
        </p:spPr>
      </p:pic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134524"/>
              </p:ext>
            </p:extLst>
          </p:nvPr>
        </p:nvGraphicFramePr>
        <p:xfrm>
          <a:off x="1475657" y="4904490"/>
          <a:ext cx="5685970" cy="889635"/>
        </p:xfrm>
        <a:graphic>
          <a:graphicData uri="http://schemas.openxmlformats.org/drawingml/2006/table">
            <a:tbl>
              <a:tblPr/>
              <a:tblGrid>
                <a:gridCol w="738791"/>
                <a:gridCol w="369396"/>
                <a:gridCol w="692012"/>
                <a:gridCol w="1967641"/>
                <a:gridCol w="1918130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36234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31892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32809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32134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30205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30653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24198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26392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21158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23974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99DAB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3768" y="2852936"/>
            <a:ext cx="4053136" cy="964703"/>
          </a:xfrm>
        </p:spPr>
        <p:txBody>
          <a:bodyPr/>
          <a:lstStyle/>
          <a:p>
            <a:pPr algn="ctr"/>
            <a:r>
              <a:rPr kumimoji="1" lang="en-US" altLang="ja-JP" sz="6000" dirty="0">
                <a:latin typeface="+mj-lt"/>
              </a:rPr>
              <a:t>Parameters</a:t>
            </a:r>
            <a:endParaRPr kumimoji="1" lang="ja-JP" altLang="en-US" sz="6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416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3275856" y="2570931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>
            <a:off x="5231286" y="2555952"/>
            <a:ext cx="19166" cy="23154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7161628" y="2570931"/>
            <a:ext cx="0" cy="2300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47" y="2307302"/>
            <a:ext cx="1559201" cy="1781944"/>
          </a:xfrm>
          <a:prstGeom prst="rect">
            <a:avLst/>
          </a:prstGeom>
        </p:spPr>
      </p:pic>
      <p:cxnSp>
        <p:nvCxnSpPr>
          <p:cNvPr id="32" name="直線矢印コネクタ 31"/>
          <p:cNvCxnSpPr/>
          <p:nvPr/>
        </p:nvCxnSpPr>
        <p:spPr>
          <a:xfrm flipH="1">
            <a:off x="1326620" y="1993931"/>
            <a:ext cx="221044" cy="1219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10954"/>
              </p:ext>
            </p:extLst>
          </p:nvPr>
        </p:nvGraphicFramePr>
        <p:xfrm>
          <a:off x="3275856" y="2201492"/>
          <a:ext cx="3888432" cy="361950"/>
        </p:xfrm>
        <a:graphic>
          <a:graphicData uri="http://schemas.openxmlformats.org/drawingml/2006/table">
            <a:tbl>
              <a:tblPr/>
              <a:tblGrid>
                <a:gridCol w="1969212"/>
                <a:gridCol w="1919220"/>
              </a:tblGrid>
              <a:tr h="1809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Petle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Stationary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Move (300[mm/s]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図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967" y="2791020"/>
            <a:ext cx="1734936" cy="198278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836" y="2790141"/>
            <a:ext cx="1734935" cy="1982783"/>
          </a:xfrm>
          <a:prstGeom prst="rect">
            <a:avLst/>
          </a:prstGeom>
        </p:spPr>
      </p:pic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163658"/>
              </p:ext>
            </p:extLst>
          </p:nvPr>
        </p:nvGraphicFramePr>
        <p:xfrm>
          <a:off x="1475657" y="4904490"/>
          <a:ext cx="5685970" cy="889635"/>
        </p:xfrm>
        <a:graphic>
          <a:graphicData uri="http://schemas.openxmlformats.org/drawingml/2006/table">
            <a:tbl>
              <a:tblPr/>
              <a:tblGrid>
                <a:gridCol w="738791"/>
                <a:gridCol w="369396"/>
                <a:gridCol w="692012"/>
                <a:gridCol w="1967641"/>
                <a:gridCol w="1918130"/>
              </a:tblGrid>
              <a:tr h="1714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25.05739814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21.987659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22.68886061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22.15450377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20.88808055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21.13344135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45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16.73397693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18.19573236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975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14.63168377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16.52866352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-6116" y="1347600"/>
            <a:ext cx="277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 smtClean="0"/>
              <a:t>Number of particles rate</a:t>
            </a:r>
          </a:p>
          <a:p>
            <a:pPr algn="ctr"/>
            <a:r>
              <a:rPr kumimoji="1" lang="en-US" altLang="ja-JP" u="sng" dirty="0" smtClean="0"/>
              <a:t>in the area</a:t>
            </a:r>
            <a:r>
              <a:rPr kumimoji="1" lang="ja-JP" altLang="en-US" u="sng" dirty="0" smtClean="0"/>
              <a:t>　</a:t>
            </a:r>
            <a:r>
              <a:rPr kumimoji="1" lang="en-US" altLang="ja-JP" u="sng" dirty="0" smtClean="0"/>
              <a:t>[%]</a:t>
            </a:r>
            <a:endParaRPr kumimoji="1" lang="en-US" altLang="ja-JP" u="sng" dirty="0" smtClean="0"/>
          </a:p>
        </p:txBody>
      </p:sp>
    </p:spTree>
    <p:extLst>
      <p:ext uri="{BB962C8B-B14F-4D97-AF65-F5344CB8AC3E}">
        <p14:creationId xmlns:p14="http://schemas.microsoft.com/office/powerpoint/2010/main" val="31928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Physical properties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 xmlns:m="http://schemas.openxmlformats.org/officeDocument/2006/math">
                              <m:r>
                                <a:rPr lang="en-US" altLang="ja-JP" sz="1100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 1.8×</m:t>
                              </m:r>
                              <m:sSup>
                                <m:sSupPr>
                                  <m:ctrlPr>
                                    <a:rPr lang="en-US" altLang="ja-JP" sz="110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ja-JP" sz="110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−5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ja-JP" sz="1100" u="none" strike="noStrike" dirty="0">
                              <a:effectLst/>
                            </a:rPr>
                            <a:t> [Pa</a:t>
                          </a:r>
                          <a:r>
                            <a:rPr lang="ja-JP" altLang="en-US" sz="1100" u="none" strike="noStrike" dirty="0">
                              <a:effectLst/>
                            </a:rPr>
                            <a:t>・</a:t>
                          </a:r>
                          <a:r>
                            <a:rPr lang="en-US" altLang="ja-JP" sz="1100" u="none" strike="noStrike" dirty="0">
                              <a:effectLst/>
                            </a:rPr>
                            <a:t>s]</a:t>
                          </a:r>
                          <a:endParaRPr lang="en-US" altLang="ja-JP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9672971"/>
                  </p:ext>
                </p:extLst>
              </p:nvPr>
            </p:nvGraphicFramePr>
            <p:xfrm>
              <a:off x="683568" y="1556792"/>
              <a:ext cx="7488832" cy="4752528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74441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</a:tblGrid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b="1" u="none" strike="noStrike" dirty="0">
                              <a:effectLst/>
                            </a:rPr>
                            <a:t>Gas phase</a:t>
                          </a:r>
                          <a:endParaRPr 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Viscosity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525" marR="9525" marT="9525" marB="0" anchor="ctr">
                        <a:blipFill rotWithShape="0">
                          <a:blip r:embed="rId2"/>
                          <a:stretch>
                            <a:fillRect l="-100326" t="-101149" r="-326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528996"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sz="1100" b="1" u="none" strike="noStrike" dirty="0">
                              <a:effectLst/>
                            </a:rPr>
                            <a:t>Solid phase</a:t>
                          </a:r>
                          <a:endParaRPr lang="ja-JP" altLang="en-US" sz="11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Density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ja-JP" sz="1100" u="none" strike="noStrike" dirty="0">
                              <a:effectLst/>
                            </a:rPr>
                            <a:t> 1250 [kg/m</a:t>
                          </a:r>
                          <a:r>
                            <a:rPr lang="en-US" altLang="ja-JP" sz="1100" u="none" strike="noStrike" baseline="30000" dirty="0">
                              <a:effectLst/>
                            </a:rPr>
                            <a:t>3</a:t>
                          </a:r>
                          <a:r>
                            <a:rPr lang="en-US" altLang="ja-JP" sz="1100" u="none" strike="noStrike" baseline="0" dirty="0">
                              <a:effectLst/>
                            </a:rPr>
                            <a:t>]</a:t>
                          </a:r>
                          <a:endParaRPr lang="ja-JP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4"/>
                      </a:ext>
                    </a:extLst>
                  </a:tr>
                  <a:tr h="533169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</a:t>
                          </a:r>
                          <a:r>
                            <a:rPr lang="en-US" sz="1100" u="none" strike="noStrike" dirty="0" err="1">
                              <a:effectLst/>
                            </a:rPr>
                            <a:t>Hamaker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0.0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5"/>
                      </a:ext>
                    </a:extLst>
                  </a:tr>
                  <a:tr h="528996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Spring constant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50</a:t>
                          </a:r>
                          <a:r>
                            <a:rPr lang="en-US" sz="1100" u="none" strike="noStrike" baseline="0" dirty="0">
                              <a:effectLst/>
                            </a:rPr>
                            <a:t> [N/m] 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6"/>
                      </a:ext>
                    </a:extLst>
                  </a:tr>
                  <a:tr h="514783"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Coefficient of restitution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0.9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7"/>
                      </a:ext>
                    </a:extLst>
                  </a:tr>
                  <a:tr h="53060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ctr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ja-JP" sz="1100" u="none" strike="noStrike" dirty="0">
                              <a:effectLst/>
                            </a:rPr>
                            <a:t> Coefficient of </a:t>
                          </a:r>
                          <a:r>
                            <a:rPr lang="en-US" altLang="ja-JP" sz="1100" u="none" strike="noStrike" dirty="0" err="1" smtClean="0">
                              <a:effectLst/>
                            </a:rPr>
                            <a:t>friciton</a:t>
                          </a:r>
                          <a:endParaRPr lang="en-US" altLang="ja-JP" sz="1100" u="none" strike="noStrike" dirty="0">
                            <a:effectLst/>
                          </a:endParaRPr>
                        </a:p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 0.3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ＭＳ Ｐゴシック" panose="020B0600070205080204" pitchFamily="50" charset="-128"/>
                            <a:ea typeface="ＭＳ Ｐゴシック" panose="020B0600070205080204" pitchFamily="50" charset="-128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ABD2E1"/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Calculation conditions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63873"/>
              </p:ext>
            </p:extLst>
          </p:nvPr>
        </p:nvGraphicFramePr>
        <p:xfrm>
          <a:off x="611560" y="1844824"/>
          <a:ext cx="7920880" cy="2414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Original</a:t>
                      </a:r>
                      <a:r>
                        <a:rPr lang="en-US" sz="1100" u="none" strike="noStrike" baseline="0" dirty="0">
                          <a:effectLst/>
                          <a:latin typeface="+mn-lt"/>
                        </a:rPr>
                        <a:t> particle size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Calculated particle size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250 [</a:t>
                      </a:r>
                      <a:r>
                        <a:rPr lang="en-US" altLang="ja-JP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μm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Coarse grain ratio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1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Number of particles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500 、000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System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Mono-dispersed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 Grid size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0.5 </a:t>
                      </a:r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[mm]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9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Calculation 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 0.2 [s]</a:t>
                      </a:r>
                    </a:p>
                  </a:txBody>
                  <a:tcPr marL="9525" marR="9525" marT="9525" marB="0" anchor="ctr">
                    <a:solidFill>
                      <a:srgbClr val="ABD2E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36129"/>
              </p:ext>
            </p:extLst>
          </p:nvPr>
        </p:nvGraphicFramePr>
        <p:xfrm>
          <a:off x="611560" y="4857138"/>
          <a:ext cx="7920880" cy="9697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04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Courant Number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0.2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Iteration limit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 1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2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 Inverse of sound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ＭＳ Ｐゴシック" panose="020B0600070205080204" pitchFamily="50" charset="-128"/>
                        </a:rPr>
                        <a:t>0.1 [mm/s]</a:t>
                      </a:r>
                    </a:p>
                  </a:txBody>
                  <a:tcPr marL="9525" marR="9525" marT="9525" marB="0" anchor="ctr">
                    <a:solidFill>
                      <a:srgbClr val="99DAB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88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size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546304" cy="4909728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3491880" y="2155806"/>
            <a:ext cx="144016" cy="185172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H="1">
            <a:off x="4355976" y="1988840"/>
            <a:ext cx="360040" cy="2880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3591671" y="2562454"/>
            <a:ext cx="1440160" cy="2904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/>
          <p:nvPr/>
        </p:nvCxnSpPr>
        <p:spPr>
          <a:xfrm>
            <a:off x="4860032" y="4089490"/>
            <a:ext cx="10017" cy="6615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4211960" y="5517232"/>
            <a:ext cx="324036" cy="144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3995936" y="4122209"/>
            <a:ext cx="94878" cy="13230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716016" y="5445224"/>
            <a:ext cx="216024" cy="2160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4244344" y="197162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131731" y="2439343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5555" y="4627886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40</a:t>
            </a:r>
            <a:endParaRPr kumimoji="1" lang="ja-JP" altLang="en-US" sz="1000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4865040" y="434149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20</a:t>
            </a:r>
            <a:endParaRPr kumimoji="1" lang="ja-JP" altLang="en-US" sz="1000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131731" y="5589240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202959" y="295855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50</a:t>
            </a:r>
            <a:endParaRPr kumimoji="1" lang="ja-JP" altLang="en-US" sz="10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24028" y="552731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10</a:t>
            </a:r>
            <a:endParaRPr kumimoji="1" lang="ja-JP" altLang="en-US" sz="10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6012160" y="577354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[mm]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6952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24BDBAAB-565F-544E-8F79-2E06B1AC400F}"/>
              </a:ext>
            </a:extLst>
          </p:cNvPr>
          <p:cNvSpPr/>
          <p:nvPr/>
        </p:nvSpPr>
        <p:spPr>
          <a:xfrm>
            <a:off x="0" y="2924944"/>
            <a:ext cx="9144000" cy="936104"/>
          </a:xfrm>
          <a:prstGeom prst="rect">
            <a:avLst/>
          </a:prstGeom>
          <a:solidFill>
            <a:srgbClr val="ABD2E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57201CEF-5B54-EC41-97DF-2A5FDA9A8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910644"/>
            <a:ext cx="8208912" cy="964703"/>
          </a:xfrm>
        </p:spPr>
        <p:txBody>
          <a:bodyPr/>
          <a:lstStyle/>
          <a:p>
            <a:pPr algn="ctr"/>
            <a:r>
              <a:rPr kumimoji="1" lang="en-US" altLang="ja-JP" sz="4800" dirty="0">
                <a:latin typeface="+mj-lt"/>
              </a:rPr>
              <a:t>Comparison, Suction velocity</a:t>
            </a:r>
            <a:endParaRPr kumimoji="1" lang="ja-JP" alt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2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Compared parameter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50801"/>
              </p:ext>
            </p:extLst>
          </p:nvPr>
        </p:nvGraphicFramePr>
        <p:xfrm>
          <a:off x="611560" y="3356992"/>
          <a:ext cx="7920880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02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9802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44407"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case2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+mn-lt"/>
                        </a:rPr>
                        <a:t>case3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+mn-lt"/>
                        </a:rPr>
                        <a:t> Suction velocity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100[mm/s]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baseline="0" dirty="0">
                          <a:effectLst/>
                          <a:latin typeface="+mn-lt"/>
                        </a:rPr>
                        <a:t>200 </a:t>
                      </a: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u="none" strike="noStrike" dirty="0">
                          <a:effectLst/>
                          <a:latin typeface="+mn-lt"/>
                        </a:rPr>
                        <a:t>300 [mm/s]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solidFill>
                      <a:srgbClr val="DA999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27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Color</a:t>
            </a:r>
          </a:p>
        </p:txBody>
      </p:sp>
      <p:pic>
        <p:nvPicPr>
          <p:cNvPr id="3" name="cfd_color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75065" y="1798118"/>
            <a:ext cx="6804248" cy="406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3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Comparison, Suction velocity</a:t>
            </a:r>
            <a:endParaRPr lang="ko-KR" altLang="en-US" dirty="0"/>
          </a:p>
        </p:txBody>
      </p:sp>
      <p:sp>
        <p:nvSpPr>
          <p:cNvPr id="2" name="正方形/長方形 1"/>
          <p:cNvSpPr/>
          <p:nvPr/>
        </p:nvSpPr>
        <p:spPr>
          <a:xfrm>
            <a:off x="0" y="1086292"/>
            <a:ext cx="9144000" cy="36000"/>
          </a:xfrm>
          <a:prstGeom prst="rect">
            <a:avLst/>
          </a:prstGeom>
          <a:solidFill>
            <a:srgbClr val="99DA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093C528F-2820-7842-B097-0CEA13538469}"/>
              </a:ext>
            </a:extLst>
          </p:cNvPr>
          <p:cNvSpPr txBox="1"/>
          <p:nvPr/>
        </p:nvSpPr>
        <p:spPr>
          <a:xfrm>
            <a:off x="251520" y="1340768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Epsilon</a:t>
            </a:r>
          </a:p>
        </p:txBody>
      </p:sp>
      <p:pic>
        <p:nvPicPr>
          <p:cNvPr id="5" name="cfd_epsil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0728" y="1827875"/>
            <a:ext cx="6732922" cy="4023388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971600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case1</a:t>
            </a:r>
          </a:p>
          <a:p>
            <a:pPr algn="ctr"/>
            <a:r>
              <a:rPr kumimoji="1" lang="en-US" altLang="ja-JP" dirty="0" smtClean="0"/>
              <a:t>100 </a:t>
            </a:r>
            <a:r>
              <a:rPr kumimoji="1" lang="en-US" altLang="ja-JP" dirty="0"/>
              <a:t>[mm/s]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275856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case2</a:t>
            </a:r>
            <a:endParaRPr kumimoji="1" lang="en-US" altLang="ja-JP" dirty="0" smtClean="0"/>
          </a:p>
          <a:p>
            <a:pPr algn="ctr"/>
            <a:r>
              <a:rPr kumimoji="1" lang="en-US" altLang="ja-JP" dirty="0" smtClean="0"/>
              <a:t>200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508104" y="5952148"/>
            <a:ext cx="2802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case3</a:t>
            </a:r>
          </a:p>
          <a:p>
            <a:pPr algn="ctr"/>
            <a:r>
              <a:rPr kumimoji="1" lang="en-US" altLang="ja-JP" dirty="0" smtClean="0"/>
              <a:t>300 </a:t>
            </a:r>
            <a:r>
              <a:rPr kumimoji="1" lang="en-US" altLang="ja-JP" dirty="0"/>
              <a:t>[mm/s]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1514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15476</TotalTime>
  <Words>569</Words>
  <Application>Microsoft Office PowerPoint</Application>
  <PresentationFormat>画面に合わせる (4:3)</PresentationFormat>
  <Paragraphs>269</Paragraphs>
  <Slides>20</Slides>
  <Notes>3</Notes>
  <HiddenSlides>0</HiddenSlides>
  <MMClips>4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맑은 고딕</vt:lpstr>
      <vt:lpstr>ＭＳ Ｐゴシック</vt:lpstr>
      <vt:lpstr>メイリオ</vt:lpstr>
      <vt:lpstr>Arial</vt:lpstr>
      <vt:lpstr>Calibri</vt:lpstr>
      <vt:lpstr>Cambria Math</vt:lpstr>
      <vt:lpstr>Office Theme</vt:lpstr>
      <vt:lpstr>Custom Design</vt:lpstr>
      <vt:lpstr>PowerPoint プレゼンテーション</vt:lpstr>
      <vt:lpstr>PowerPoint プレゼンテーション</vt:lpstr>
      <vt:lpstr>Physical properties</vt:lpstr>
      <vt:lpstr>Calculation conditions</vt:lpstr>
      <vt:lpstr>Object size</vt:lpstr>
      <vt:lpstr>PowerPoint プレゼンテーション</vt:lpstr>
      <vt:lpstr> Compared parameter</vt:lpstr>
      <vt:lpstr>Comparison, Suction velocity</vt:lpstr>
      <vt:lpstr>Comparison, Suction velocity</vt:lpstr>
      <vt:lpstr> Comparison, Suction velocity</vt:lpstr>
      <vt:lpstr>Comparison, Suction velocity</vt:lpstr>
      <vt:lpstr> Comparison, Suction velocity</vt:lpstr>
      <vt:lpstr>Comparison, Suction velocity</vt:lpstr>
      <vt:lpstr>Comparison, Suction velocity</vt:lpstr>
      <vt:lpstr> Comparison, Suction velocity</vt:lpstr>
      <vt:lpstr>PowerPoint プレゼンテーション</vt:lpstr>
      <vt:lpstr>Comparison, Suction velocity</vt:lpstr>
      <vt:lpstr>Comparison, Suction velocity</vt:lpstr>
      <vt:lpstr>Comparison, Suction velocity</vt:lpstr>
      <vt:lpstr>Comparison, Suction velocity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Yoshida</cp:lastModifiedBy>
  <cp:revision>159</cp:revision>
  <dcterms:created xsi:type="dcterms:W3CDTF">2014-04-01T16:35:38Z</dcterms:created>
  <dcterms:modified xsi:type="dcterms:W3CDTF">2018-07-13T05:12:48Z</dcterms:modified>
</cp:coreProperties>
</file>