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308" r:id="rId13"/>
    <p:sldId id="286" r:id="rId14"/>
    <p:sldId id="309" r:id="rId15"/>
    <p:sldId id="289" r:id="rId16"/>
    <p:sldId id="297" r:id="rId17"/>
    <p:sldId id="291" r:id="rId18"/>
    <p:sldId id="306" r:id="rId19"/>
    <p:sldId id="292" r:id="rId20"/>
    <p:sldId id="300" r:id="rId21"/>
    <p:sldId id="301" r:id="rId22"/>
    <p:sldId id="302" r:id="rId23"/>
    <p:sldId id="307" r:id="rId24"/>
    <p:sldId id="298" r:id="rId25"/>
    <p:sldId id="299" r:id="rId26"/>
    <p:sldId id="30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0"/>
    <p:restoredTop sz="94598"/>
  </p:normalViewPr>
  <p:slideViewPr>
    <p:cSldViewPr>
      <p:cViewPr varScale="1">
        <p:scale>
          <a:sx n="108" d="100"/>
          <a:sy n="108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veloc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station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1</c:v>
          </c:tx>
          <c:spPr>
            <a:solidFill>
              <a:srgbClr val="FF0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20129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CB-A649-A7D7-8D555D78C3DD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6CB-A649-A7D7-8D555D78C3D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6CB-A649-A7D7-8D555D78C3D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C6CB-A649-A7D7-8D555D78C3DD}"/>
              </c:ext>
            </c:extLst>
          </c:dPt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22576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6CB-A649-A7D7-8D555D78C3DD}"/>
            </c:ext>
          </c:extLst>
        </c:ser>
        <c:ser>
          <c:idx val="2"/>
          <c:order val="2"/>
          <c:tx>
            <c:v>3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28765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CB-A649-A7D7-8D555D78C3DD}"/>
            </c:ext>
          </c:extLst>
        </c:ser>
        <c:ser>
          <c:idx val="3"/>
          <c:order val="3"/>
          <c:tx>
            <c:v>4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33207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C6CB-A649-A7D7-8D555D78C3DD}"/>
            </c:ext>
          </c:extLst>
        </c:ser>
        <c:ser>
          <c:idx val="4"/>
          <c:order val="4"/>
          <c:tx>
            <c:v>5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37447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C6CB-A649-A7D7-8D555D78C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ot"/>
              <a:round/>
            </a:ln>
            <a:effectLst/>
          </c:spPr>
        </c:serLines>
        <c:axId val="187115968"/>
        <c:axId val="399501200"/>
      </c:barChart>
      <c:catAx>
        <c:axId val="18711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9501200"/>
        <c:crosses val="autoZero"/>
        <c:auto val="1"/>
        <c:lblAlgn val="ctr"/>
        <c:lblOffset val="100"/>
        <c:noMultiLvlLbl val="0"/>
      </c:catAx>
      <c:valAx>
        <c:axId val="39950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711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142124</c:v>
                </c:pt>
                <c:pt idx="1">
                  <c:v>144739</c:v>
                </c:pt>
                <c:pt idx="2">
                  <c:v>145045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D79-0848-8B3F-F8C65288A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018752"/>
        <c:axId val="298818672"/>
      </c:scatterChart>
      <c:valAx>
        <c:axId val="187018752"/>
        <c:scaling>
          <c:orientation val="minMax"/>
          <c:max val="3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Suction</a:t>
                </a:r>
                <a:r>
                  <a:rPr lang="en-US" altLang="ja-JP" baseline="0" dirty="0"/>
                  <a:t> Velocity [mm/s]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8818672"/>
        <c:crosses val="autoZero"/>
        <c:crossBetween val="midCat"/>
      </c:valAx>
      <c:valAx>
        <c:axId val="29881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Die</a:t>
                </a:r>
                <a:r>
                  <a:rPr lang="ja-JP" altLang="en-US"/>
                  <a:t>内部の粒子数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259576525590551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7018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21158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8E-3743-984C-914515DC2E28}"/>
            </c:ext>
          </c:extLst>
        </c:ser>
        <c:ser>
          <c:idx val="1"/>
          <c:order val="1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24198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A8E-3743-984C-914515DC2E28}"/>
            </c:ext>
          </c:extLst>
        </c:ser>
        <c:ser>
          <c:idx val="2"/>
          <c:order val="2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30205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A8E-3743-984C-914515DC2E28}"/>
            </c:ext>
          </c:extLst>
        </c:ser>
        <c:ser>
          <c:idx val="3"/>
          <c:order val="3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32809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A8E-3743-984C-914515DC2E28}"/>
            </c:ext>
          </c:extLst>
        </c:ser>
        <c:ser>
          <c:idx val="4"/>
          <c:order val="4"/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36234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A8E-3743-984C-914515DC2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</c:serLines>
        <c:axId val="300503136"/>
        <c:axId val="300503696"/>
      </c:barChart>
      <c:catAx>
        <c:axId val="300503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503696"/>
        <c:crosses val="autoZero"/>
        <c:auto val="1"/>
        <c:lblAlgn val="ctr"/>
        <c:lblOffset val="100"/>
        <c:noMultiLvlLbl val="0"/>
      </c:catAx>
      <c:valAx>
        <c:axId val="30050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050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96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</a:t>
            </a:r>
            <a:endParaRPr kumimoji="1" lang="en-US" altLang="ja-JP" sz="2800" dirty="0"/>
          </a:p>
          <a:p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case1</a:t>
            </a:r>
            <a:r>
              <a:rPr kumimoji="1" lang="ja-JP" altLang="en-US" dirty="0"/>
              <a:t>では、最下層</a:t>
            </a:r>
            <a:r>
              <a:rPr kumimoji="1" lang="en-US" altLang="ja-JP" dirty="0"/>
              <a:t>(</a:t>
            </a:r>
            <a:r>
              <a:rPr kumimoji="1" lang="ja-JP" altLang="en-US" dirty="0"/>
              <a:t>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が一段上の層</a:t>
            </a:r>
            <a:r>
              <a:rPr kumimoji="1" lang="en-US" altLang="ja-JP" dirty="0"/>
              <a:t>(</a:t>
            </a:r>
            <a:r>
              <a:rPr kumimoji="1" lang="ja-JP" altLang="en-US" dirty="0"/>
              <a:t>青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と混ざっている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 </a:t>
            </a:r>
            <a:r>
              <a:rPr kumimoji="1" lang="en-US" altLang="ja-JP" dirty="0"/>
              <a:t>case2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case3</a:t>
            </a:r>
            <a:r>
              <a:rPr kumimoji="1" lang="ja-JP" altLang="en-US" dirty="0"/>
              <a:t>では、それなりに層を保ったまま</a:t>
            </a:r>
            <a:r>
              <a:rPr kumimoji="1" lang="en-US" altLang="ja-JP" dirty="0"/>
              <a:t>(</a:t>
            </a:r>
            <a:r>
              <a:rPr kumimoji="1" lang="ja-JP" altLang="en-US" dirty="0"/>
              <a:t>混ざりあわず</a:t>
            </a:r>
            <a:r>
              <a:rPr kumimoji="1" lang="en-US" altLang="ja-JP" dirty="0"/>
              <a:t>)</a:t>
            </a:r>
            <a:r>
              <a:rPr kumimoji="1" lang="ja-JP" altLang="en-US" dirty="0"/>
              <a:t>落下している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case2</a:t>
            </a:r>
            <a:r>
              <a:rPr kumimoji="1" lang="ja-JP" altLang="en-US" dirty="0"/>
              <a:t>と比べて</a:t>
            </a:r>
            <a:r>
              <a:rPr kumimoji="1" lang="en-US" altLang="ja-JP" dirty="0"/>
              <a:t>case3</a:t>
            </a:r>
            <a:r>
              <a:rPr kumimoji="1" lang="ja-JP" altLang="en-US" dirty="0"/>
              <a:t>は発生する気泡領域が大きい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74852"/>
              </p:ext>
            </p:extLst>
          </p:nvPr>
        </p:nvGraphicFramePr>
        <p:xfrm>
          <a:off x="1153604" y="1628800"/>
          <a:ext cx="6836792" cy="420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8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Velocity – Die</a:t>
            </a:r>
            <a:r>
              <a:rPr kumimoji="1" lang="ja-JP" altLang="en-US"/>
              <a:t>内部の粒子数</a:t>
            </a:r>
            <a:endParaRPr kumimoji="1" lang="en-US" altLang="ja-JP" dirty="0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="" xmlns:a16="http://schemas.microsoft.com/office/drawing/2014/main" id="{CE328C13-7CB1-DB4C-9E12-49119544E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859437"/>
              </p:ext>
            </p:extLst>
          </p:nvPr>
        </p:nvGraphicFramePr>
        <p:xfrm>
          <a:off x="1524000" y="193054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295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200,300[mm/s]</a:t>
            </a:r>
            <a:r>
              <a:rPr kumimoji="1" lang="ja-JP" altLang="en-US" dirty="0"/>
              <a:t>を比較すると、そこまで粒子数に差がない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速度が大きくなるほど、穴に入る粒子数が増加している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ある程度の速度で頭打ちになる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R</a:t>
            </a:r>
            <a:r>
              <a:rPr kumimoji="1" lang="en-US" altLang="ja-JP" u="sng" dirty="0" smtClean="0"/>
              <a:t>ate </a:t>
            </a:r>
            <a:r>
              <a:rPr kumimoji="1" lang="en-US" altLang="ja-JP" u="sng" dirty="0"/>
              <a:t>of </a:t>
            </a:r>
            <a:r>
              <a:rPr kumimoji="1" lang="en-US" altLang="ja-JP" u="sng" dirty="0" smtClean="0"/>
              <a:t>particles </a:t>
            </a:r>
            <a:endParaRPr kumimoji="1" lang="en-US" altLang="ja-JP" u="sng" dirty="0"/>
          </a:p>
          <a:p>
            <a:pPr algn="ctr"/>
            <a:r>
              <a:rPr kumimoji="1" lang="en-US" altLang="ja-JP" u="sng" dirty="0" smtClean="0"/>
              <a:t>in </a:t>
            </a:r>
            <a:r>
              <a:rPr kumimoji="1" lang="en-US" altLang="ja-JP" u="sng" dirty="0"/>
              <a:t>the die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[%]</a:t>
            </a:r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100-&gt;200-&gt;300[mm/s] </a:t>
            </a:r>
            <a:r>
              <a:rPr kumimoji="1" lang="ja-JP" altLang="en-US" dirty="0"/>
              <a:t>で、同じ間隔ではないが割合が変化していっている。速くなるにつれ、下層粒子の割合が高くなり、元の層を保っている。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速度が大きくなるほど、下層粒子の割合が増加している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14" y="40353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/>
              <a:t>Comparison,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まとめ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u="sng" dirty="0"/>
              <a:t>穴に入る粒子の層別割合は、速度が大きくなるほど均等</a:t>
            </a:r>
            <a:r>
              <a:rPr kumimoji="1" lang="ja-JP" altLang="en-US" dirty="0"/>
              <a:t>になっていき、元の層形状をよく保っている。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1596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もう少し速度をあげても、同じように変化するか確認の必要あり。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231781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u="sng" dirty="0"/>
              <a:t>穴に入る粒子数は、速度が大きくなるほど増加</a:t>
            </a:r>
            <a:r>
              <a:rPr kumimoji="1" lang="ja-JP" altLang="en-US" dirty="0"/>
              <a:t>している。しかし、ある程度の速度で数は収束していく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334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Move - 300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Stationary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Move - 200 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Move - 300 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Epsilon</a:t>
            </a:r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Stationary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Move - 200 [mm/s]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Move - 300 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011124"/>
              </p:ext>
            </p:extLst>
          </p:nvPr>
        </p:nvGraphicFramePr>
        <p:xfrm>
          <a:off x="1259632" y="1844824"/>
          <a:ext cx="662473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256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5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5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Move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Rate </a:t>
            </a:r>
            <a:r>
              <a:rPr kumimoji="1" lang="en-US" altLang="ja-JP" u="sng" dirty="0"/>
              <a:t>of particles </a:t>
            </a:r>
          </a:p>
          <a:p>
            <a:pPr algn="ctr"/>
            <a:r>
              <a:rPr kumimoji="1" lang="en-US" altLang="ja-JP" u="sng" dirty="0"/>
              <a:t>in the die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[%]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52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5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Move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/>
              <a:t>Stationary Pestle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890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/>
              <a:t>Move – 200[</a:t>
            </a:r>
            <a:r>
              <a:rPr kumimoji="1" lang="en-US" altLang="ja-JP" dirty="0" err="1"/>
              <a:t>ms</a:t>
            </a:r>
            <a:r>
              <a:rPr kumimoji="1" lang="en-US" altLang="ja-JP" dirty="0"/>
              <a:t>]</a:t>
            </a:r>
            <a:r>
              <a:rPr kumimoji="1" lang="ja-JP" altLang="en-US" dirty="0"/>
              <a:t>と比較すると、流れ込んでいる粒子数がほぼ同じ</a:t>
            </a:r>
            <a:r>
              <a:rPr kumimoji="1" lang="ja-JP" altLang="en-US" dirty="0" smtClean="0"/>
              <a:t>。しかし、粒子の層別</a:t>
            </a:r>
            <a:r>
              <a:rPr kumimoji="1" lang="ja-JP" altLang="en-US" dirty="0"/>
              <a:t>割合は異なる。</a:t>
            </a:r>
            <a:r>
              <a:rPr kumimoji="1" lang="en-US" altLang="ja-JP" dirty="0" smtClean="0"/>
              <a:t>Stationary</a:t>
            </a:r>
            <a:r>
              <a:rPr kumimoji="1" lang="ja-JP" altLang="en-US" dirty="0" smtClean="0"/>
              <a:t>で</a:t>
            </a:r>
            <a:r>
              <a:rPr kumimoji="1" lang="ja-JP" altLang="en-US" dirty="0"/>
              <a:t>は</a:t>
            </a:r>
            <a:r>
              <a:rPr kumimoji="1" lang="ja-JP" altLang="en-US" dirty="0" smtClean="0"/>
              <a:t>上層</a:t>
            </a:r>
            <a:r>
              <a:rPr kumimoji="1" lang="ja-JP" altLang="en-US" dirty="0"/>
              <a:t>粒子の割合が高い。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気層の流れ込みが多く、スプラッシュが大きい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5140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en-US" altLang="ja-JP" dirty="0" err="1"/>
              <a:t>Scution</a:t>
            </a:r>
            <a:r>
              <a:rPr kumimoji="1" lang="ja-JP" altLang="en-US" dirty="0"/>
              <a:t>効果による引き込みには</a:t>
            </a:r>
            <a:r>
              <a:rPr kumimoji="1" lang="ja-JP" altLang="en-US"/>
              <a:t>、</a:t>
            </a:r>
            <a:r>
              <a:rPr kumimoji="1" lang="ja-JP" altLang="en-US" smtClean="0"/>
              <a:t>層割合を</a:t>
            </a:r>
            <a:r>
              <a:rPr kumimoji="1" lang="ja-JP" altLang="en-US" dirty="0"/>
              <a:t>保つ効果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302638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下層粒子が穴上部に流れ込んでいる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33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679514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smtClean="0">
                              <a:effectLst/>
                            </a:rPr>
                            <a:t>friction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679514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smtClean="0">
                              <a:effectLst/>
                            </a:rPr>
                            <a:t>friction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52101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0.24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100 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200 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300 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case1</a:t>
            </a:r>
          </a:p>
          <a:p>
            <a:pPr algn="ctr"/>
            <a:r>
              <a:rPr kumimoji="1" lang="en-US" altLang="ja-JP" dirty="0"/>
              <a:t>100 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case2</a:t>
            </a:r>
          </a:p>
          <a:p>
            <a:pPr algn="ctr"/>
            <a:r>
              <a:rPr kumimoji="1" lang="en-US" altLang="ja-JP" dirty="0"/>
              <a:t>200 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case3</a:t>
            </a:r>
          </a:p>
          <a:p>
            <a:pPr algn="ctr"/>
            <a:r>
              <a:rPr kumimoji="1" lang="en-US" altLang="ja-JP" dirty="0"/>
              <a:t>300 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15662</TotalTime>
  <Words>759</Words>
  <Application>Microsoft Office PowerPoint</Application>
  <PresentationFormat>画面に合わせる (4:3)</PresentationFormat>
  <Paragraphs>283</Paragraphs>
  <Slides>25</Slides>
  <Notes>1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</vt:lpstr>
      <vt:lpstr> Stationary Pestle </vt:lpstr>
      <vt:lpstr> Stationary Pestle </vt:lpstr>
      <vt:lpstr> Stationary Pestle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202</cp:revision>
  <dcterms:created xsi:type="dcterms:W3CDTF">2014-04-01T16:35:38Z</dcterms:created>
  <dcterms:modified xsi:type="dcterms:W3CDTF">2018-10-09T03:16:27Z</dcterms:modified>
</cp:coreProperties>
</file>