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308" r:id="rId13"/>
    <p:sldId id="286" r:id="rId14"/>
    <p:sldId id="289" r:id="rId15"/>
    <p:sldId id="297" r:id="rId16"/>
    <p:sldId id="291" r:id="rId17"/>
    <p:sldId id="306" r:id="rId18"/>
    <p:sldId id="292" r:id="rId19"/>
    <p:sldId id="300" r:id="rId20"/>
    <p:sldId id="301" r:id="rId21"/>
    <p:sldId id="302" r:id="rId22"/>
    <p:sldId id="307" r:id="rId23"/>
    <p:sldId id="298" r:id="rId24"/>
    <p:sldId id="299" r:id="rId25"/>
    <p:sldId id="305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5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veloc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shida\Desktop\saxon\data\compare_LayerPercentage_station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1</c:v>
          </c:tx>
          <c:spPr>
            <a:solidFill>
              <a:srgbClr val="FF0000"/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20129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</c:dPt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22576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28765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33207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Sheet1!$K$19:$M$19</c:f>
              <c:strCache>
                <c:ptCount val="3"/>
                <c:pt idx="0">
                  <c:v>100[mm/s]</c:v>
                </c:pt>
                <c:pt idx="1">
                  <c:v>200[mm/s]</c:v>
                </c:pt>
                <c:pt idx="2">
                  <c:v>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37447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tx1">
                  <a:lumMod val="35000"/>
                  <a:lumOff val="65000"/>
                </a:schemeClr>
              </a:solidFill>
              <a:prstDash val="sysDot"/>
              <a:round/>
            </a:ln>
            <a:effectLst/>
          </c:spPr>
        </c:serLines>
        <c:axId val="456064848"/>
        <c:axId val="456064288"/>
      </c:barChart>
      <c:catAx>
        <c:axId val="45606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6064288"/>
        <c:crosses val="autoZero"/>
        <c:auto val="1"/>
        <c:lblAlgn val="ctr"/>
        <c:lblOffset val="100"/>
        <c:noMultiLvlLbl val="0"/>
      </c:catAx>
      <c:valAx>
        <c:axId val="45606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5606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層別粒子数</a:t>
            </a:r>
            <a:endParaRPr lang="en-US" altLang="ja-JP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Sheet1!$K$21:$M$21</c:f>
              <c:numCache>
                <c:formatCode>General</c:formatCode>
                <c:ptCount val="3"/>
                <c:pt idx="0">
                  <c:v>21158</c:v>
                </c:pt>
                <c:pt idx="1">
                  <c:v>22542</c:v>
                </c:pt>
                <c:pt idx="2">
                  <c:v>23974</c:v>
                </c:pt>
              </c:numCache>
            </c:numRef>
          </c:val>
        </c:ser>
        <c:ser>
          <c:idx val="1"/>
          <c:order val="1"/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Sheet1!$K$22:$M$22</c:f>
              <c:numCache>
                <c:formatCode>General</c:formatCode>
                <c:ptCount val="3"/>
                <c:pt idx="0">
                  <c:v>24198</c:v>
                </c:pt>
                <c:pt idx="1">
                  <c:v>25159</c:v>
                </c:pt>
                <c:pt idx="2">
                  <c:v>26392</c:v>
                </c:pt>
              </c:numCache>
            </c:numRef>
          </c:val>
        </c:ser>
        <c:ser>
          <c:idx val="2"/>
          <c:order val="2"/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Sheet1!$K$23:$M$23</c:f>
              <c:numCache>
                <c:formatCode>General</c:formatCode>
                <c:ptCount val="3"/>
                <c:pt idx="0">
                  <c:v>30205</c:v>
                </c:pt>
                <c:pt idx="1">
                  <c:v>30313</c:v>
                </c:pt>
                <c:pt idx="2">
                  <c:v>30653</c:v>
                </c:pt>
              </c:numCache>
            </c:numRef>
          </c:val>
        </c:ser>
        <c:ser>
          <c:idx val="3"/>
          <c:order val="3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Sheet1!$K$24:$M$24</c:f>
              <c:numCache>
                <c:formatCode>General</c:formatCode>
                <c:ptCount val="3"/>
                <c:pt idx="0">
                  <c:v>32809</c:v>
                </c:pt>
                <c:pt idx="1">
                  <c:v>33215</c:v>
                </c:pt>
                <c:pt idx="2">
                  <c:v>32134</c:v>
                </c:pt>
              </c:numCache>
            </c:numRef>
          </c:val>
        </c:ser>
        <c:ser>
          <c:idx val="4"/>
          <c:order val="4"/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Sheet1!$K$20:$M$20</c:f>
              <c:strCache>
                <c:ptCount val="3"/>
                <c:pt idx="0">
                  <c:v>Stationary</c:v>
                </c:pt>
                <c:pt idx="1">
                  <c:v>Move - 200[mm/s]</c:v>
                </c:pt>
                <c:pt idx="2">
                  <c:v>Move - 300[mm/s]</c:v>
                </c:pt>
              </c:strCache>
            </c:strRef>
          </c:cat>
          <c:val>
            <c:numRef>
              <c:f>Sheet1!$K$25:$M$25</c:f>
              <c:numCache>
                <c:formatCode>General</c:formatCode>
                <c:ptCount val="3"/>
                <c:pt idx="0">
                  <c:v>36234</c:v>
                </c:pt>
                <c:pt idx="1">
                  <c:v>33510</c:v>
                </c:pt>
                <c:pt idx="2">
                  <c:v>31892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15875" cap="flat" cmpd="sng" algn="ctr">
              <a:solidFill>
                <a:schemeClr val="bg1">
                  <a:lumMod val="50000"/>
                </a:schemeClr>
              </a:solidFill>
              <a:prstDash val="sysDot"/>
              <a:round/>
            </a:ln>
            <a:effectLst/>
          </c:spPr>
        </c:serLines>
        <c:axId val="449405040"/>
        <c:axId val="356405440"/>
      </c:barChart>
      <c:catAx>
        <c:axId val="44940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6405440"/>
        <c:crosses val="autoZero"/>
        <c:auto val="1"/>
        <c:lblAlgn val="ctr"/>
        <c:lblOffset val="100"/>
        <c:noMultiLvlLbl val="0"/>
      </c:catAx>
      <c:valAx>
        <c:axId val="356405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9405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Layer</a:t>
            </a:r>
          </a:p>
        </p:txBody>
      </p:sp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3374852"/>
              </p:ext>
            </p:extLst>
          </p:nvPr>
        </p:nvGraphicFramePr>
        <p:xfrm>
          <a:off x="1153604" y="1628800"/>
          <a:ext cx="6836792" cy="420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8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まとめ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穴に入る粒子の層別割合は、速度が大きくなるほど均等</a:t>
            </a:r>
            <a:r>
              <a:rPr kumimoji="1" lang="ja-JP" altLang="en-US" dirty="0" smtClean="0"/>
              <a:t>になっていき、元の層形状をよく保っている。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もう少し速度をあげても、同じように変化するか確認の必要あり。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穴に入る粒子数は、</a:t>
            </a:r>
            <a:r>
              <a:rPr kumimoji="1" lang="ja-JP" altLang="en-US" u="sng" dirty="0" smtClean="0"/>
              <a:t>速度</a:t>
            </a:r>
            <a:r>
              <a:rPr kumimoji="1" lang="ja-JP" altLang="en-US" u="sng" dirty="0"/>
              <a:t>が大きくなるほど</a:t>
            </a:r>
            <a:r>
              <a:rPr kumimoji="1" lang="ja-JP" altLang="en-US" u="sng" dirty="0" smtClean="0"/>
              <a:t>増加</a:t>
            </a:r>
            <a:r>
              <a:rPr kumimoji="1" lang="ja-JP" altLang="en-US" dirty="0" smtClean="0"/>
              <a:t>している。しかし、ある程度の速度で数は収束していく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  <p:sp>
        <p:nvSpPr>
          <p:cNvPr id="16" name="テキスト ボックス 15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Move - 200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Move - 300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Layer</a:t>
            </a:r>
            <a:endParaRPr kumimoji="1" lang="en-US" altLang="ja-JP" dirty="0" smtClean="0"/>
          </a:p>
        </p:txBody>
      </p:sp>
      <p:graphicFrame>
        <p:nvGraphicFramePr>
          <p:cNvPr id="11" name="グラフ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4011124"/>
              </p:ext>
            </p:extLst>
          </p:nvPr>
        </p:nvGraphicFramePr>
        <p:xfrm>
          <a:off x="1259632" y="1844824"/>
          <a:ext cx="66247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225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kumimoji="1" lang="en-US" altLang="ja-JP" dirty="0"/>
              <a:t>Stationary </a:t>
            </a:r>
            <a:r>
              <a:rPr kumimoji="1" lang="en-US" altLang="ja-JP" dirty="0" smtClean="0"/>
              <a:t>Pestle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890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Move </a:t>
            </a:r>
            <a:r>
              <a:rPr kumimoji="1" lang="en-US" altLang="ja-JP" dirty="0"/>
              <a:t>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。粒子の層別割合は異なる。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dirty="0" smtClean="0"/>
              <a:t>気層の流れ込み</a:t>
            </a:r>
            <a:r>
              <a:rPr kumimoji="1" lang="ja-JP" altLang="en-US" dirty="0"/>
              <a:t>が多く、</a:t>
            </a:r>
            <a:r>
              <a:rPr kumimoji="1" lang="ja-JP" altLang="en-US" dirty="0" smtClean="0"/>
              <a:t>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51403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Saxon</a:t>
            </a:r>
            <a:r>
              <a:rPr kumimoji="1" lang="ja-JP" altLang="en-US" dirty="0" smtClean="0"/>
              <a:t>効果による引き込みには、層形状を保つ効果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302638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下層粒子が穴上部に流れ込んでいる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15600</TotalTime>
  <Words>739</Words>
  <Application>Microsoft Office PowerPoint</Application>
  <PresentationFormat>画面に合わせる (4:3)</PresentationFormat>
  <Paragraphs>278</Paragraphs>
  <Slides>24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24</vt:i4>
      </vt:variant>
    </vt:vector>
  </HeadingPairs>
  <TitlesOfParts>
    <vt:vector size="32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</vt:lpstr>
      <vt:lpstr> Stationary Pestle </vt:lpstr>
      <vt:lpstr> Stationary Pestle </vt:lpstr>
      <vt:lpstr> Stationary Pestle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192</cp:revision>
  <dcterms:created xsi:type="dcterms:W3CDTF">2014-04-01T16:35:38Z</dcterms:created>
  <dcterms:modified xsi:type="dcterms:W3CDTF">2018-07-13T07:16:40Z</dcterms:modified>
</cp:coreProperties>
</file>