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76" r:id="rId4"/>
    <p:sldId id="257" r:id="rId5"/>
    <p:sldId id="263" r:id="rId6"/>
    <p:sldId id="261" r:id="rId7"/>
    <p:sldId id="277" r:id="rId8"/>
    <p:sldId id="283" r:id="rId9"/>
    <p:sldId id="281" r:id="rId10"/>
    <p:sldId id="282" r:id="rId11"/>
    <p:sldId id="271" r:id="rId12"/>
    <p:sldId id="286" r:id="rId13"/>
    <p:sldId id="289" r:id="rId14"/>
    <p:sldId id="297" r:id="rId15"/>
    <p:sldId id="291" r:id="rId16"/>
    <p:sldId id="292" r:id="rId17"/>
    <p:sldId id="300" r:id="rId18"/>
    <p:sldId id="301" r:id="rId19"/>
    <p:sldId id="302" r:id="rId20"/>
    <p:sldId id="298" r:id="rId21"/>
    <p:sldId id="299" r:id="rId22"/>
    <p:sldId id="305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2E1"/>
    <a:srgbClr val="99DABA"/>
    <a:srgbClr val="DA9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94643"/>
  </p:normalViewPr>
  <p:slideViewPr>
    <p:cSldViewPr>
      <p:cViewPr>
        <p:scale>
          <a:sx n="100" d="100"/>
          <a:sy n="100" d="100"/>
        </p:scale>
        <p:origin x="792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2FF8A-4899-49C0-8C60-4DC8CBEDC3E6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6D7AE-D800-4044-BB50-217E18DF8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11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53519" y="3645024"/>
            <a:ext cx="30598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サクソン効果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52320" y="476672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4337495" y="3654536"/>
            <a:ext cx="72008" cy="6368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</a:t>
            </a:r>
            <a:endParaRPr kumimoji="1" lang="en-US" altLang="ja-JP" sz="2800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case1</a:t>
            </a:r>
            <a:r>
              <a:rPr kumimoji="1" lang="ja-JP" altLang="en-US" dirty="0" smtClean="0"/>
              <a:t>では、最下層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赤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が一段上の層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青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と混ざっている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case2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case3</a:t>
            </a:r>
            <a:r>
              <a:rPr kumimoji="1" lang="ja-JP" altLang="en-US" dirty="0" smtClean="0"/>
              <a:t>では、それなりに層を保ったまま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混ざりあわず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落下している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case2</a:t>
            </a:r>
            <a:r>
              <a:rPr kumimoji="1" lang="ja-JP" altLang="en-US" dirty="0" smtClean="0"/>
              <a:t>と比べて</a:t>
            </a:r>
            <a:r>
              <a:rPr kumimoji="1" lang="en-US" altLang="ja-JP" dirty="0" smtClean="0"/>
              <a:t>case3</a:t>
            </a:r>
            <a:r>
              <a:rPr kumimoji="1" lang="ja-JP" altLang="en-US" dirty="0" smtClean="0"/>
              <a:t>は発生する気泡領域が大きい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それに伴い、上部の層形状は変化している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95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/>
                <a:gridCol w="1945230"/>
                <a:gridCol w="1945230"/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66193"/>
              </p:ext>
            </p:extLst>
          </p:nvPr>
        </p:nvGraphicFramePr>
        <p:xfrm>
          <a:off x="1362196" y="5977766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/>
                <a:gridCol w="1944216"/>
                <a:gridCol w="1944216"/>
                <a:gridCol w="1944216"/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142124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93052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</a:t>
            </a:r>
            <a:r>
              <a:rPr kumimoji="1" lang="en-US" altLang="ja-JP" u="sng" dirty="0" err="1"/>
              <a:t>p</a:t>
            </a:r>
            <a:r>
              <a:rPr kumimoji="1" lang="en-US" altLang="ja-JP" u="sng" dirty="0" err="1" smtClean="0"/>
              <a:t>artilces</a:t>
            </a:r>
            <a:endParaRPr kumimoji="1" lang="en-US" altLang="ja-JP" u="sng" dirty="0" smtClean="0"/>
          </a:p>
          <a:p>
            <a:pPr algn="ctr"/>
            <a:r>
              <a:rPr kumimoji="1" lang="en-US" altLang="ja-JP" u="sng" dirty="0" smtClean="0"/>
              <a:t>in the area</a:t>
            </a:r>
            <a:endParaRPr kumimoji="1" lang="en-US" altLang="ja-JP" u="sng" dirty="0" smtClean="0"/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941865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/>
                <a:gridCol w="254206"/>
                <a:gridCol w="1008112"/>
                <a:gridCol w="1944216"/>
                <a:gridCol w="1944216"/>
                <a:gridCol w="1935073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37447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28765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78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結果・考察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200,300[mm/s]</a:t>
            </a:r>
            <a:r>
              <a:rPr kumimoji="1" lang="ja-JP" altLang="en-US" dirty="0" smtClean="0"/>
              <a:t>を比較すると、そこまで粒子数に差がない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速度が大きくなるほど、穴に入る粒子数が増加している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379981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/>
              <a:t>ある程度の速度で頭打ちに</a:t>
            </a:r>
            <a:r>
              <a:rPr kumimoji="1" lang="ja-JP" altLang="en-US" dirty="0" smtClean="0"/>
              <a:t>なる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圧力差による吸引力が強い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597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/>
                <a:gridCol w="1945230"/>
                <a:gridCol w="1945230"/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21044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29108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/>
                <a:gridCol w="254206"/>
                <a:gridCol w="1008112"/>
                <a:gridCol w="1944216"/>
                <a:gridCol w="1944216"/>
                <a:gridCol w="1935073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26.34812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23.15202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21.98766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23.36481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22.9482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22.1545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20.23937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20.94322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21.13344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15.88472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17.38232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18.19573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14.16298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15.57424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16.52866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77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particles rate</a:t>
            </a:r>
          </a:p>
          <a:p>
            <a:pPr algn="ctr"/>
            <a:r>
              <a:rPr kumimoji="1" lang="en-US" altLang="ja-JP" u="sng" dirty="0" smtClean="0"/>
              <a:t>in the area</a:t>
            </a:r>
            <a:r>
              <a:rPr kumimoji="1" lang="ja-JP" altLang="en-US" u="sng" dirty="0" smtClean="0"/>
              <a:t>　</a:t>
            </a:r>
            <a:r>
              <a:rPr kumimoji="1" lang="en-US" altLang="ja-JP" u="sng" dirty="0" smtClean="0"/>
              <a:t>[%]</a:t>
            </a:r>
            <a:endParaRPr kumimoji="1" lang="en-US" altLang="ja-JP" u="sng" dirty="0" smtClean="0"/>
          </a:p>
        </p:txBody>
      </p:sp>
    </p:spTree>
    <p:extLst>
      <p:ext uri="{BB962C8B-B14F-4D97-AF65-F5344CB8AC3E}">
        <p14:creationId xmlns:p14="http://schemas.microsoft.com/office/powerpoint/2010/main" val="292621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結果・考察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100-&gt;200-&gt;300[mm/s] </a:t>
            </a:r>
            <a:r>
              <a:rPr kumimoji="1" lang="ja-JP" altLang="en-US" dirty="0" smtClean="0"/>
              <a:t>で、同じ間隔ではないが割合が変化していっている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速度が大きくなるほど、下層粒子の割合が増加している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379981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もう少し速度をあげれば、より綺麗に層ができる？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圧力差による吸引力の影響と思われる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6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 smtClean="0">
                <a:latin typeface="+mj-lt"/>
              </a:rPr>
              <a:t>Stationary Pestle</a:t>
            </a:r>
          </a:p>
        </p:txBody>
      </p:sp>
    </p:spTree>
    <p:extLst>
      <p:ext uri="{BB962C8B-B14F-4D97-AF65-F5344CB8AC3E}">
        <p14:creationId xmlns:p14="http://schemas.microsoft.com/office/powerpoint/2010/main" val="370581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Compared parameter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327944"/>
              </p:ext>
            </p:extLst>
          </p:nvPr>
        </p:nvGraphicFramePr>
        <p:xfrm>
          <a:off x="611560" y="3356992"/>
          <a:ext cx="7920880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4407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case3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+mn-lt"/>
                        </a:rPr>
                        <a:t>Pestle Move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  <a:latin typeface="+mn-lt"/>
                        </a:rPr>
                        <a:t>Stationary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 smtClean="0">
                          <a:effectLst/>
                          <a:latin typeface="+mn-lt"/>
                        </a:rPr>
                        <a:t>Move - 200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 smtClean="0">
                          <a:effectLst/>
                          <a:latin typeface="+mn-lt"/>
                        </a:rPr>
                        <a:t>Move - 300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71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 Stationary </a:t>
            </a:r>
            <a:r>
              <a:rPr kumimoji="1" lang="en-US" altLang="ja-JP" dirty="0"/>
              <a:t>Pestle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/>
              <a:t>S</a:t>
            </a:r>
            <a:r>
              <a:rPr kumimoji="1" lang="en-US" altLang="ja-JP" dirty="0" smtClean="0"/>
              <a:t>tationary</a:t>
            </a:r>
            <a:endParaRPr kumimoji="1" lang="en-US" altLang="ja-JP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Color</a:t>
            </a:r>
          </a:p>
        </p:txBody>
      </p:sp>
      <p:pic>
        <p:nvPicPr>
          <p:cNvPr id="5" name="stationary_comapre_withCFD2,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20805" y="1917511"/>
            <a:ext cx="6912768" cy="38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9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 smtClean="0"/>
              <a:t>Stationary </a:t>
            </a:r>
            <a:r>
              <a:rPr kumimoji="1" lang="en-US" altLang="ja-JP" dirty="0"/>
              <a:t>Pestle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Epsilon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 smtClean="0"/>
              <a:t>Stationary</a:t>
            </a:r>
            <a:endParaRPr kumimoji="1" lang="en-US" altLang="ja-JP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pic>
        <p:nvPicPr>
          <p:cNvPr id="9" name="stationary_comapre_withCFD2,3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797" y="1928576"/>
            <a:ext cx="7056784" cy="390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3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 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20110"/>
              </p:ext>
            </p:extLst>
          </p:nvPr>
        </p:nvGraphicFramePr>
        <p:xfrm>
          <a:off x="1362196" y="5977766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/>
                <a:gridCol w="1944216"/>
                <a:gridCol w="1944216"/>
                <a:gridCol w="1944216"/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144604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93052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</a:t>
            </a:r>
            <a:r>
              <a:rPr kumimoji="1" lang="en-US" altLang="ja-JP" u="sng" dirty="0" err="1"/>
              <a:t>p</a:t>
            </a:r>
            <a:r>
              <a:rPr kumimoji="1" lang="en-US" altLang="ja-JP" u="sng" dirty="0" err="1" smtClean="0"/>
              <a:t>artilces</a:t>
            </a:r>
            <a:endParaRPr kumimoji="1" lang="en-US" altLang="ja-JP" u="sng" dirty="0" smtClean="0"/>
          </a:p>
          <a:p>
            <a:pPr algn="ctr"/>
            <a:r>
              <a:rPr kumimoji="1" lang="en-US" altLang="ja-JP" u="sng" dirty="0" smtClean="0"/>
              <a:t>in the area</a:t>
            </a:r>
            <a:endParaRPr kumimoji="1" lang="en-US" altLang="ja-JP" u="sng" dirty="0" smtClean="0"/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36969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/>
                <a:gridCol w="254206"/>
                <a:gridCol w="1008112"/>
                <a:gridCol w="1944216"/>
                <a:gridCol w="1944216"/>
                <a:gridCol w="1935073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36234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32809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24198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21158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65667"/>
              </p:ext>
            </p:extLst>
          </p:nvPr>
        </p:nvGraphicFramePr>
        <p:xfrm>
          <a:off x="2317984" y="2134546"/>
          <a:ext cx="5835840" cy="419210"/>
        </p:xfrm>
        <a:graphic>
          <a:graphicData uri="http://schemas.openxmlformats.org/drawingml/2006/table">
            <a:tbl>
              <a:tblPr/>
              <a:tblGrid>
                <a:gridCol w="1945280"/>
                <a:gridCol w="1945280"/>
                <a:gridCol w="1945280"/>
              </a:tblGrid>
              <a:tr h="2096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Pestle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9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Stationary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200[mm/s]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300[mm/s]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54" y="2670153"/>
            <a:ext cx="1857168" cy="2122478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92" y="2687897"/>
            <a:ext cx="1835978" cy="209826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20" y="2669452"/>
            <a:ext cx="1862096" cy="21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99DAB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768" y="2852936"/>
            <a:ext cx="4053136" cy="964703"/>
          </a:xfrm>
        </p:spPr>
        <p:txBody>
          <a:bodyPr/>
          <a:lstStyle/>
          <a:p>
            <a:pPr algn="ctr"/>
            <a:r>
              <a:rPr kumimoji="1" lang="en-US" altLang="ja-JP" sz="6000" dirty="0">
                <a:latin typeface="+mj-lt"/>
              </a:rPr>
              <a:t>Parameters</a:t>
            </a:r>
            <a:endParaRPr kumimoji="1" lang="ja-JP" altLang="en-US" sz="6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41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 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21044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556246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/>
                <a:gridCol w="254206"/>
                <a:gridCol w="1008112"/>
                <a:gridCol w="1944216"/>
                <a:gridCol w="1944216"/>
                <a:gridCol w="1935073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25.0574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23.15202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21.98766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22.68886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22.9482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22.1545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20.88808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20.94322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21.13344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16.73398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17.38232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18.19573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14.63168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15.57424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16.52866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77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particles rate</a:t>
            </a:r>
          </a:p>
          <a:p>
            <a:pPr algn="ctr"/>
            <a:r>
              <a:rPr kumimoji="1" lang="en-US" altLang="ja-JP" u="sng" dirty="0" smtClean="0"/>
              <a:t>in the area</a:t>
            </a:r>
            <a:r>
              <a:rPr kumimoji="1" lang="ja-JP" altLang="en-US" u="sng" dirty="0" smtClean="0"/>
              <a:t>　</a:t>
            </a:r>
            <a:r>
              <a:rPr kumimoji="1" lang="en-US" altLang="ja-JP" u="sng" dirty="0" smtClean="0"/>
              <a:t>[%]</a:t>
            </a:r>
            <a:endParaRPr kumimoji="1" lang="en-US" altLang="ja-JP" u="sng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12860"/>
              </p:ext>
            </p:extLst>
          </p:nvPr>
        </p:nvGraphicFramePr>
        <p:xfrm>
          <a:off x="2317984" y="2134546"/>
          <a:ext cx="5835840" cy="419210"/>
        </p:xfrm>
        <a:graphic>
          <a:graphicData uri="http://schemas.openxmlformats.org/drawingml/2006/table">
            <a:tbl>
              <a:tblPr/>
              <a:tblGrid>
                <a:gridCol w="1945280"/>
                <a:gridCol w="1945280"/>
                <a:gridCol w="1945280"/>
              </a:tblGrid>
              <a:tr h="2096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Pestle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9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Stationary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200[mm/s]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300[mm/s]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54" y="2670153"/>
            <a:ext cx="1857168" cy="212247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92" y="2687897"/>
            <a:ext cx="1835978" cy="209826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20" y="2669452"/>
            <a:ext cx="1862096" cy="21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結果・考察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157672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en-US" altLang="ja-JP" dirty="0"/>
              <a:t>Move – 200[</a:t>
            </a:r>
            <a:r>
              <a:rPr kumimoji="1" lang="en-US" altLang="ja-JP" dirty="0" err="1"/>
              <a:t>ms</a:t>
            </a:r>
            <a:r>
              <a:rPr kumimoji="1" lang="en-US" altLang="ja-JP" dirty="0"/>
              <a:t>]</a:t>
            </a:r>
            <a:r>
              <a:rPr kumimoji="1" lang="ja-JP" altLang="en-US" dirty="0"/>
              <a:t>と比較すると、流れ込んでいる粒子数がほぼ同じ。しかし、下層　　粒子の割合は低い</a:t>
            </a:r>
            <a:r>
              <a:rPr kumimoji="1" lang="en-US" altLang="ja-JP" dirty="0"/>
              <a:t> 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気層の流れ込みが多く、スプラッシュも大きい</a:t>
            </a:r>
            <a:endParaRPr kumimoji="1"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379981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Saxon</a:t>
            </a:r>
            <a:r>
              <a:rPr kumimoji="1" lang="ja-JP" altLang="en-US" dirty="0" smtClean="0"/>
              <a:t>効果による引き込みの効果あり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2338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 properties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72971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 xmlns:m="http://schemas.openxmlformats.org/officeDocument/2006/math">
                              <m:r>
                                <a:rPr lang="en-US" altLang="ja-JP" sz="110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1.8×</m:t>
                              </m:r>
                              <m:sSup>
                                <m:sSupPr>
                                  <m:ctrlPr>
                                    <a:rPr lang="en-US" altLang="ja-JP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sz="1100" u="none" strike="noStrike" dirty="0">
                              <a:effectLst/>
                            </a:rPr>
                            <a:t> [Pa</a:t>
                          </a:r>
                          <a:r>
                            <a:rPr lang="ja-JP" altLang="en-US" sz="1100" u="none" strike="noStrike" dirty="0">
                              <a:effectLst/>
                            </a:rPr>
                            <a:t>・</a:t>
                          </a:r>
                          <a:r>
                            <a:rPr lang="en-US" altLang="ja-JP" sz="1100" u="none" strike="noStrike" dirty="0">
                              <a:effectLst/>
                            </a:rPr>
                            <a:t>s]</a:t>
                          </a:r>
                          <a:endParaRPr lang="en-US" altLang="ja-JP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 smtClean="0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72971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100326" t="-101149" r="-326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 smtClean="0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Calculation conditions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63873"/>
              </p:ext>
            </p:extLst>
          </p:nvPr>
        </p:nvGraphicFramePr>
        <p:xfrm>
          <a:off x="611560" y="1844824"/>
          <a:ext cx="7920880" cy="2414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Original</a:t>
                      </a:r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 particle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Calculated particle size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Coarse grain ratio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1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Number of particles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500 、000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Mono-dispersed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Grid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0.5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[mm]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Calculation 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0.2 [s]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36129"/>
              </p:ext>
            </p:extLst>
          </p:nvPr>
        </p:nvGraphicFramePr>
        <p:xfrm>
          <a:off x="611560" y="4857138"/>
          <a:ext cx="7920880" cy="969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Courant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0.2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Iteration limit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Inverse of sound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 [mm/s]</a:t>
                      </a: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8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size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546304" cy="4909728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3491880" y="2155806"/>
            <a:ext cx="144016" cy="1851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355976" y="1988840"/>
            <a:ext cx="360040" cy="2880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3591671" y="2562454"/>
            <a:ext cx="1440160" cy="290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4860032" y="4089490"/>
            <a:ext cx="10017" cy="6615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4211960" y="5517232"/>
            <a:ext cx="324036" cy="1440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995936" y="4122209"/>
            <a:ext cx="94878" cy="13230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4716016" y="5445224"/>
            <a:ext cx="216024" cy="2160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244344" y="197162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31731" y="243934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15555" y="462788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65040" y="434149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31731" y="55892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02959" y="29585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50</a:t>
            </a:r>
            <a:endParaRPr kumimoji="1" lang="ja-JP" altLang="en-US" sz="10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24028" y="552731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012160" y="5773540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[mm]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695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>
                <a:latin typeface="+mj-lt"/>
              </a:rPr>
              <a:t>Comparison, Suction velocity</a:t>
            </a:r>
            <a:endParaRPr kumimoji="1" lang="ja-JP" altLang="en-US" sz="4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29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Compared parameter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50801"/>
              </p:ext>
            </p:extLst>
          </p:nvPr>
        </p:nvGraphicFramePr>
        <p:xfrm>
          <a:off x="611560" y="3356992"/>
          <a:ext cx="7920880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4407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case3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Suction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100[mm/s]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>
                          <a:effectLst/>
                          <a:latin typeface="+mn-lt"/>
                        </a:rPr>
                        <a:t>200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300 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 smtClean="0"/>
              <a:t>100 </a:t>
            </a:r>
            <a:r>
              <a:rPr kumimoji="1" lang="en-US" altLang="ja-JP" dirty="0"/>
              <a:t>[mm/s]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Color</a:t>
            </a:r>
          </a:p>
        </p:txBody>
      </p:sp>
      <p:pic>
        <p:nvPicPr>
          <p:cNvPr id="3" name="cfd_colo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5065" y="1798118"/>
            <a:ext cx="6804248" cy="40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Epsilon</a:t>
            </a:r>
          </a:p>
        </p:txBody>
      </p:sp>
      <p:pic>
        <p:nvPicPr>
          <p:cNvPr id="5" name="cfd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10728" y="1827875"/>
            <a:ext cx="6732922" cy="4023388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 smtClean="0"/>
              <a:t>100 </a:t>
            </a:r>
            <a:r>
              <a:rPr kumimoji="1" lang="en-US" altLang="ja-JP" dirty="0"/>
              <a:t>[mm/s]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1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15541</TotalTime>
  <Words>614</Words>
  <Application>Microsoft Office PowerPoint</Application>
  <PresentationFormat>画面に合わせる (4:3)</PresentationFormat>
  <Paragraphs>266</Paragraphs>
  <Slides>21</Slides>
  <Notes>0</Notes>
  <HiddenSlides>0</HiddenSlides>
  <MMClips>4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21</vt:i4>
      </vt:variant>
    </vt:vector>
  </HeadingPairs>
  <TitlesOfParts>
    <vt:vector size="29" baseType="lpstr">
      <vt:lpstr>맑은 고딕</vt:lpstr>
      <vt:lpstr>ＭＳ Ｐゴシック</vt:lpstr>
      <vt:lpstr>メイリオ</vt:lpstr>
      <vt:lpstr>Arial</vt:lpstr>
      <vt:lpstr>Calibri</vt:lpstr>
      <vt:lpstr>Cambria Math</vt:lpstr>
      <vt:lpstr>Office Theme</vt:lpstr>
      <vt:lpstr>Custom Design</vt:lpstr>
      <vt:lpstr>PowerPoint プレゼンテーション</vt:lpstr>
      <vt:lpstr>PowerPoint プレゼンテーション</vt:lpstr>
      <vt:lpstr>Physical properties</vt:lpstr>
      <vt:lpstr>Calculation conditions</vt:lpstr>
      <vt:lpstr>Object size</vt:lpstr>
      <vt:lpstr>PowerPoint プレゼンテーション</vt:lpstr>
      <vt:lpstr> Compared parameter</vt:lpstr>
      <vt:lpstr>Comparison, Suction velocity</vt:lpstr>
      <vt:lpstr>Comparison, Suction velocity</vt:lpstr>
      <vt:lpstr> Comparison, Suction velocity</vt:lpstr>
      <vt:lpstr>Comparison, Suction velocity</vt:lpstr>
      <vt:lpstr> Comparison, Suction velocity</vt:lpstr>
      <vt:lpstr>Comparison, Suction velocity</vt:lpstr>
      <vt:lpstr> Comparison, Suction velocity</vt:lpstr>
      <vt:lpstr>PowerPoint プレゼンテーション</vt:lpstr>
      <vt:lpstr> Compared parameter</vt:lpstr>
      <vt:lpstr> Stationary Pestle</vt:lpstr>
      <vt:lpstr> Stationary Pestle</vt:lpstr>
      <vt:lpstr> Stationary Pestle </vt:lpstr>
      <vt:lpstr> Stationary Pestle </vt:lpstr>
      <vt:lpstr> Comparison, Suction velocity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Yoshida</cp:lastModifiedBy>
  <cp:revision>175</cp:revision>
  <dcterms:created xsi:type="dcterms:W3CDTF">2014-04-01T16:35:38Z</dcterms:created>
  <dcterms:modified xsi:type="dcterms:W3CDTF">2018-07-13T06:18:21Z</dcterms:modified>
</cp:coreProperties>
</file>