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316" r:id="rId11"/>
    <p:sldId id="317" r:id="rId12"/>
    <p:sldId id="322" r:id="rId13"/>
    <p:sldId id="328" r:id="rId14"/>
    <p:sldId id="323" r:id="rId15"/>
    <p:sldId id="311" r:id="rId16"/>
    <p:sldId id="318" r:id="rId17"/>
    <p:sldId id="319" r:id="rId18"/>
    <p:sldId id="320" r:id="rId19"/>
    <p:sldId id="329" r:id="rId20"/>
    <p:sldId id="313" r:id="rId21"/>
    <p:sldId id="324" r:id="rId22"/>
    <p:sldId id="326" r:id="rId23"/>
    <p:sldId id="327" r:id="rId24"/>
    <p:sldId id="330" r:id="rId25"/>
    <p:sldId id="325" r:id="rId2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ABA"/>
    <a:srgbClr val="F4E9E9"/>
    <a:srgbClr val="DA9997"/>
    <a:srgbClr val="868686"/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3" autoAdjust="0"/>
    <p:restoredTop sz="94598"/>
  </p:normalViewPr>
  <p:slideViewPr>
    <p:cSldViewPr>
      <p:cViewPr varScale="1">
        <p:scale>
          <a:sx n="97" d="100"/>
          <a:sy n="97" d="100"/>
        </p:scale>
        <p:origin x="10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_transitio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_transi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density%20comparison\ParticleNumInDi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層別粒子割合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Sheet1!$I$19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Sheet1!$J$19:$K$19</c:f>
              <c:numCache>
                <c:formatCode>General</c:formatCode>
                <c:ptCount val="2"/>
                <c:pt idx="0">
                  <c:v>24073</c:v>
                </c:pt>
                <c:pt idx="1">
                  <c:v>23497</c:v>
                </c:pt>
              </c:numCache>
            </c:numRef>
          </c:val>
        </c:ser>
        <c:ser>
          <c:idx val="1"/>
          <c:order val="1"/>
          <c:tx>
            <c:strRef>
              <c:f>Sheet1!$I$20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Sheet1!$J$20:$K$20</c:f>
              <c:numCache>
                <c:formatCode>General</c:formatCode>
                <c:ptCount val="2"/>
                <c:pt idx="0">
                  <c:v>27387</c:v>
                </c:pt>
                <c:pt idx="1">
                  <c:v>25806</c:v>
                </c:pt>
              </c:numCache>
            </c:numRef>
          </c:val>
        </c:ser>
        <c:ser>
          <c:idx val="2"/>
          <c:order val="2"/>
          <c:tx>
            <c:strRef>
              <c:f>Sheet1!$I$21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Sheet1!$J$21:$K$21</c:f>
              <c:numCache>
                <c:formatCode>General</c:formatCode>
                <c:ptCount val="2"/>
                <c:pt idx="0">
                  <c:v>31858</c:v>
                </c:pt>
                <c:pt idx="1">
                  <c:v>30383</c:v>
                </c:pt>
              </c:numCache>
            </c:numRef>
          </c:val>
        </c:ser>
        <c:ser>
          <c:idx val="3"/>
          <c:order val="3"/>
          <c:tx>
            <c:strRef>
              <c:f>Sheet1!$I$22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Sheet1!$J$22:$K$22</c:f>
              <c:numCache>
                <c:formatCode>General</c:formatCode>
                <c:ptCount val="2"/>
                <c:pt idx="0">
                  <c:v>31197</c:v>
                </c:pt>
                <c:pt idx="1">
                  <c:v>32700</c:v>
                </c:pt>
              </c:numCache>
            </c:numRef>
          </c:val>
        </c:ser>
        <c:ser>
          <c:idx val="4"/>
          <c:order val="4"/>
          <c:tx>
            <c:strRef>
              <c:f>Sheet1!$I$23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Sheet1!$J$23:$K$23</c:f>
              <c:numCache>
                <c:formatCode>General</c:formatCode>
                <c:ptCount val="2"/>
                <c:pt idx="0">
                  <c:v>31676</c:v>
                </c:pt>
                <c:pt idx="1">
                  <c:v>32622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894560"/>
        <c:axId val="224895120"/>
      </c:barChart>
      <c:catAx>
        <c:axId val="22489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895120"/>
        <c:crosses val="autoZero"/>
        <c:auto val="1"/>
        <c:lblAlgn val="ctr"/>
        <c:lblOffset val="100"/>
        <c:noMultiLvlLbl val="0"/>
      </c:catAx>
      <c:valAx>
        <c:axId val="22489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89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Die</a:t>
            </a:r>
            <a:r>
              <a:rPr lang="ja-JP" altLang="en-US"/>
              <a:t>内部粒子数の遷移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275801607273319"/>
          <c:y val="0.16568776291338372"/>
          <c:w val="0.71524896501339408"/>
          <c:h val="0.648023683218134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Vacuum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Sheet1!$C$4:$C$16</c:f>
              <c:numCache>
                <c:formatCode>General</c:formatCode>
                <c:ptCount val="13"/>
                <c:pt idx="0">
                  <c:v>0</c:v>
                </c:pt>
                <c:pt idx="1">
                  <c:v>13312</c:v>
                </c:pt>
                <c:pt idx="2">
                  <c:v>45555</c:v>
                </c:pt>
                <c:pt idx="3">
                  <c:v>82348</c:v>
                </c:pt>
                <c:pt idx="4">
                  <c:v>117465</c:v>
                </c:pt>
                <c:pt idx="5">
                  <c:v>143941</c:v>
                </c:pt>
                <c:pt idx="6">
                  <c:v>145092</c:v>
                </c:pt>
                <c:pt idx="7">
                  <c:v>145416</c:v>
                </c:pt>
                <c:pt idx="8">
                  <c:v>145634</c:v>
                </c:pt>
                <c:pt idx="9">
                  <c:v>145829</c:v>
                </c:pt>
                <c:pt idx="10">
                  <c:v>145972</c:v>
                </c:pt>
                <c:pt idx="11">
                  <c:v>146074</c:v>
                </c:pt>
                <c:pt idx="12">
                  <c:v>146191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Air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Sheet1!$D$4:$D$16</c:f>
              <c:numCache>
                <c:formatCode>General</c:formatCode>
                <c:ptCount val="13"/>
                <c:pt idx="0">
                  <c:v>0</c:v>
                </c:pt>
                <c:pt idx="1">
                  <c:v>23209</c:v>
                </c:pt>
                <c:pt idx="2">
                  <c:v>49078</c:v>
                </c:pt>
                <c:pt idx="3">
                  <c:v>69826</c:v>
                </c:pt>
                <c:pt idx="4">
                  <c:v>84395</c:v>
                </c:pt>
                <c:pt idx="5">
                  <c:v>95908</c:v>
                </c:pt>
                <c:pt idx="6">
                  <c:v>107190</c:v>
                </c:pt>
                <c:pt idx="7">
                  <c:v>119509</c:v>
                </c:pt>
                <c:pt idx="8">
                  <c:v>133846</c:v>
                </c:pt>
                <c:pt idx="9">
                  <c:v>144304</c:v>
                </c:pt>
                <c:pt idx="10">
                  <c:v>144733</c:v>
                </c:pt>
                <c:pt idx="11">
                  <c:v>144890</c:v>
                </c:pt>
                <c:pt idx="12">
                  <c:v>145008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109520"/>
        <c:axId val="224110080"/>
      </c:scatterChart>
      <c:valAx>
        <c:axId val="224109520"/>
        <c:scaling>
          <c:orientation val="minMax"/>
          <c:max val="0.2400000000000000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</a:t>
                </a:r>
                <a:r>
                  <a:rPr lang="en-US" altLang="ja-JP" baseline="0"/>
                  <a:t> [s]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4953713775468784"/>
              <c:y val="0.9093251048732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110080"/>
        <c:crosses val="autoZero"/>
        <c:crossBetween val="midCat"/>
      </c:valAx>
      <c:valAx>
        <c:axId val="224110080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Die</a:t>
                </a:r>
                <a:r>
                  <a:rPr lang="ja-JP" altLang="en-US"/>
                  <a:t>内部粒子数</a:t>
                </a:r>
              </a:p>
            </c:rich>
          </c:tx>
          <c:layout>
            <c:manualLayout>
              <c:xMode val="edge"/>
              <c:yMode val="edge"/>
              <c:x val="1.4527153178017699E-2"/>
              <c:y val="0.35076093567145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109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4444444444445"/>
          <c:y val="0.32743000874890638"/>
          <c:w val="0.17558784533376626"/>
          <c:h val="0.17980565585469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19050">
      <a:solidFill>
        <a:srgbClr val="99DABA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Die</a:t>
            </a:r>
            <a:r>
              <a:rPr lang="ja-JP" altLang="en-US"/>
              <a:t>内部粒子数の遷移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275801607273319"/>
          <c:y val="0.16568776291338372"/>
          <c:w val="0.71524896501339408"/>
          <c:h val="0.648023683218134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Vacuum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Sheet1!$C$4:$C$16</c:f>
              <c:numCache>
                <c:formatCode>General</c:formatCode>
                <c:ptCount val="13"/>
                <c:pt idx="0">
                  <c:v>0</c:v>
                </c:pt>
                <c:pt idx="1">
                  <c:v>13312</c:v>
                </c:pt>
                <c:pt idx="2">
                  <c:v>45555</c:v>
                </c:pt>
                <c:pt idx="3">
                  <c:v>82348</c:v>
                </c:pt>
                <c:pt idx="4">
                  <c:v>117465</c:v>
                </c:pt>
                <c:pt idx="5">
                  <c:v>143941</c:v>
                </c:pt>
                <c:pt idx="6">
                  <c:v>145092</c:v>
                </c:pt>
                <c:pt idx="7">
                  <c:v>145416</c:v>
                </c:pt>
                <c:pt idx="8">
                  <c:v>145634</c:v>
                </c:pt>
                <c:pt idx="9">
                  <c:v>145829</c:v>
                </c:pt>
                <c:pt idx="10">
                  <c:v>145972</c:v>
                </c:pt>
                <c:pt idx="11">
                  <c:v>146074</c:v>
                </c:pt>
                <c:pt idx="12">
                  <c:v>146191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Air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Sheet1!$B$4:$B$16</c:f>
              <c:numCache>
                <c:formatCode>General</c:formatCode>
                <c:ptCount val="1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</c:numCache>
            </c:numRef>
          </c:xVal>
          <c:yVal>
            <c:numRef>
              <c:f>Sheet1!$D$4:$D$16</c:f>
              <c:numCache>
                <c:formatCode>General</c:formatCode>
                <c:ptCount val="13"/>
                <c:pt idx="0">
                  <c:v>0</c:v>
                </c:pt>
                <c:pt idx="1">
                  <c:v>23209</c:v>
                </c:pt>
                <c:pt idx="2">
                  <c:v>49078</c:v>
                </c:pt>
                <c:pt idx="3">
                  <c:v>69826</c:v>
                </c:pt>
                <c:pt idx="4">
                  <c:v>84395</c:v>
                </c:pt>
                <c:pt idx="5">
                  <c:v>95908</c:v>
                </c:pt>
                <c:pt idx="6">
                  <c:v>107190</c:v>
                </c:pt>
                <c:pt idx="7">
                  <c:v>119509</c:v>
                </c:pt>
                <c:pt idx="8">
                  <c:v>133846</c:v>
                </c:pt>
                <c:pt idx="9">
                  <c:v>144304</c:v>
                </c:pt>
                <c:pt idx="10">
                  <c:v>144733</c:v>
                </c:pt>
                <c:pt idx="11">
                  <c:v>144890</c:v>
                </c:pt>
                <c:pt idx="12">
                  <c:v>145008</c:v>
                </c:pt>
              </c:numCache>
            </c:numRef>
          </c:yVal>
          <c:smooth val="1"/>
        </c:ser>
        <c:ser>
          <c:idx val="2"/>
          <c:order val="2"/>
          <c:tx>
            <c:v>dummy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</c:dPt>
          <c:xVal>
            <c:numRef>
              <c:f>Sheet1!$B$19:$B$20</c:f>
              <c:numCache>
                <c:formatCode>General</c:formatCode>
                <c:ptCount val="2"/>
                <c:pt idx="0">
                  <c:v>6.6666660000000003E-2</c:v>
                </c:pt>
                <c:pt idx="1">
                  <c:v>6.6666660000000003E-2</c:v>
                </c:pt>
              </c:numCache>
            </c:numRef>
          </c:xVal>
          <c:yVal>
            <c:numRef>
              <c:f>Sheet1!$C$19:$C$20</c:f>
              <c:numCache>
                <c:formatCode>General</c:formatCode>
                <c:ptCount val="2"/>
                <c:pt idx="0">
                  <c:v>0</c:v>
                </c:pt>
                <c:pt idx="1">
                  <c:v>160000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889520"/>
        <c:axId val="224890080"/>
      </c:scatterChart>
      <c:valAx>
        <c:axId val="224889520"/>
        <c:scaling>
          <c:orientation val="minMax"/>
          <c:max val="0.2400000000000000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</a:t>
                </a:r>
                <a:r>
                  <a:rPr lang="en-US" altLang="ja-JP" baseline="0"/>
                  <a:t> [s]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4953713775468784"/>
              <c:y val="0.9093251048732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890080"/>
        <c:crosses val="autoZero"/>
        <c:crossBetween val="midCat"/>
      </c:valAx>
      <c:valAx>
        <c:axId val="224890080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Die</a:t>
                </a:r>
                <a:r>
                  <a:rPr lang="ja-JP" altLang="en-US"/>
                  <a:t>内部粒子数</a:t>
                </a:r>
              </a:p>
            </c:rich>
          </c:tx>
          <c:layout>
            <c:manualLayout>
              <c:xMode val="edge"/>
              <c:yMode val="edge"/>
              <c:x val="1.4527153178017699E-2"/>
              <c:y val="0.35076093567145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4889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544444444444445"/>
          <c:y val="0.32743000874890638"/>
          <c:w val="0.17558784533376626"/>
          <c:h val="0.179805655854696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19050">
      <a:solidFill>
        <a:srgbClr val="99DABA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層別粒子割合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Sheet1!$Q$10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multiLvlStrRef>
              <c:f>Sheet1!$R$8:$T$9</c:f>
              <c:multiLvlStrCache>
                <c:ptCount val="3"/>
                <c:lvl>
                  <c:pt idx="0">
                    <c:v>1500 [kg/m3]
</c:v>
                  </c:pt>
                  <c:pt idx="1">
                    <c:v>3000 [kg/m3]
</c:v>
                  </c:pt>
                  <c:pt idx="2">
                    <c:v>4500 [kg/m3]
</c:v>
                  </c:pt>
                </c:lvl>
                <c:lvl>
                  <c:pt idx="0">
                    <c:v>Case-1</c:v>
                  </c:pt>
                  <c:pt idx="1">
                    <c:v>Case-2</c:v>
                  </c:pt>
                  <c:pt idx="2">
                    <c:v>Case-3</c:v>
                  </c:pt>
                </c:lvl>
              </c:multiLvlStrCache>
            </c:multiLvlStrRef>
          </c:cat>
          <c:val>
            <c:numRef>
              <c:f>Sheet1!$R$10:$T$10</c:f>
              <c:numCache>
                <c:formatCode>General</c:formatCode>
                <c:ptCount val="3"/>
                <c:pt idx="0">
                  <c:v>23497</c:v>
                </c:pt>
                <c:pt idx="1">
                  <c:v>23165</c:v>
                </c:pt>
                <c:pt idx="2">
                  <c:v>23409</c:v>
                </c:pt>
              </c:numCache>
            </c:numRef>
          </c:val>
        </c:ser>
        <c:ser>
          <c:idx val="1"/>
          <c:order val="1"/>
          <c:tx>
            <c:strRef>
              <c:f>Sheet1!$Q$11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multiLvlStrRef>
              <c:f>Sheet1!$R$8:$T$9</c:f>
              <c:multiLvlStrCache>
                <c:ptCount val="3"/>
                <c:lvl>
                  <c:pt idx="0">
                    <c:v>1500 [kg/m3]
</c:v>
                  </c:pt>
                  <c:pt idx="1">
                    <c:v>3000 [kg/m3]
</c:v>
                  </c:pt>
                  <c:pt idx="2">
                    <c:v>4500 [kg/m3]
</c:v>
                  </c:pt>
                </c:lvl>
                <c:lvl>
                  <c:pt idx="0">
                    <c:v>Case-1</c:v>
                  </c:pt>
                  <c:pt idx="1">
                    <c:v>Case-2</c:v>
                  </c:pt>
                  <c:pt idx="2">
                    <c:v>Case-3</c:v>
                  </c:pt>
                </c:lvl>
              </c:multiLvlStrCache>
            </c:multiLvlStrRef>
          </c:cat>
          <c:val>
            <c:numRef>
              <c:f>Sheet1!$R$11:$T$11</c:f>
              <c:numCache>
                <c:formatCode>General</c:formatCode>
                <c:ptCount val="3"/>
                <c:pt idx="0">
                  <c:v>25806</c:v>
                </c:pt>
                <c:pt idx="1">
                  <c:v>26191</c:v>
                </c:pt>
                <c:pt idx="2">
                  <c:v>26675</c:v>
                </c:pt>
              </c:numCache>
            </c:numRef>
          </c:val>
        </c:ser>
        <c:ser>
          <c:idx val="2"/>
          <c:order val="2"/>
          <c:tx>
            <c:strRef>
              <c:f>Sheet1!$Q$12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multiLvlStrRef>
              <c:f>Sheet1!$R$8:$T$9</c:f>
              <c:multiLvlStrCache>
                <c:ptCount val="3"/>
                <c:lvl>
                  <c:pt idx="0">
                    <c:v>1500 [kg/m3]
</c:v>
                  </c:pt>
                  <c:pt idx="1">
                    <c:v>3000 [kg/m3]
</c:v>
                  </c:pt>
                  <c:pt idx="2">
                    <c:v>4500 [kg/m3]
</c:v>
                  </c:pt>
                </c:lvl>
                <c:lvl>
                  <c:pt idx="0">
                    <c:v>Case-1</c:v>
                  </c:pt>
                  <c:pt idx="1">
                    <c:v>Case-2</c:v>
                  </c:pt>
                  <c:pt idx="2">
                    <c:v>Case-3</c:v>
                  </c:pt>
                </c:lvl>
              </c:multiLvlStrCache>
            </c:multiLvlStrRef>
          </c:cat>
          <c:val>
            <c:numRef>
              <c:f>Sheet1!$R$12:$T$12</c:f>
              <c:numCache>
                <c:formatCode>General</c:formatCode>
                <c:ptCount val="3"/>
                <c:pt idx="0">
                  <c:v>30383</c:v>
                </c:pt>
                <c:pt idx="1">
                  <c:v>31572</c:v>
                </c:pt>
                <c:pt idx="2">
                  <c:v>31984</c:v>
                </c:pt>
              </c:numCache>
            </c:numRef>
          </c:val>
        </c:ser>
        <c:ser>
          <c:idx val="3"/>
          <c:order val="3"/>
          <c:tx>
            <c:strRef>
              <c:f>Sheet1!$Q$13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multiLvlStrRef>
              <c:f>Sheet1!$R$8:$T$9</c:f>
              <c:multiLvlStrCache>
                <c:ptCount val="3"/>
                <c:lvl>
                  <c:pt idx="0">
                    <c:v>1500 [kg/m3]
</c:v>
                  </c:pt>
                  <c:pt idx="1">
                    <c:v>3000 [kg/m3]
</c:v>
                  </c:pt>
                  <c:pt idx="2">
                    <c:v>4500 [kg/m3]
</c:v>
                  </c:pt>
                </c:lvl>
                <c:lvl>
                  <c:pt idx="0">
                    <c:v>Case-1</c:v>
                  </c:pt>
                  <c:pt idx="1">
                    <c:v>Case-2</c:v>
                  </c:pt>
                  <c:pt idx="2">
                    <c:v>Case-3</c:v>
                  </c:pt>
                </c:lvl>
              </c:multiLvlStrCache>
            </c:multiLvlStrRef>
          </c:cat>
          <c:val>
            <c:numRef>
              <c:f>Sheet1!$R$13:$T$13</c:f>
              <c:numCache>
                <c:formatCode>General</c:formatCode>
                <c:ptCount val="3"/>
                <c:pt idx="0">
                  <c:v>32700</c:v>
                </c:pt>
                <c:pt idx="1">
                  <c:v>33071</c:v>
                </c:pt>
                <c:pt idx="2">
                  <c:v>32607</c:v>
                </c:pt>
              </c:numCache>
            </c:numRef>
          </c:val>
        </c:ser>
        <c:ser>
          <c:idx val="4"/>
          <c:order val="4"/>
          <c:tx>
            <c:strRef>
              <c:f>Sheet1!$Q$14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multiLvlStrRef>
              <c:f>Sheet1!$R$8:$T$9</c:f>
              <c:multiLvlStrCache>
                <c:ptCount val="3"/>
                <c:lvl>
                  <c:pt idx="0">
                    <c:v>1500 [kg/m3]
</c:v>
                  </c:pt>
                  <c:pt idx="1">
                    <c:v>3000 [kg/m3]
</c:v>
                  </c:pt>
                  <c:pt idx="2">
                    <c:v>4500 [kg/m3]
</c:v>
                  </c:pt>
                </c:lvl>
                <c:lvl>
                  <c:pt idx="0">
                    <c:v>Case-1</c:v>
                  </c:pt>
                  <c:pt idx="1">
                    <c:v>Case-2</c:v>
                  </c:pt>
                  <c:pt idx="2">
                    <c:v>Case-3</c:v>
                  </c:pt>
                </c:lvl>
              </c:multiLvlStrCache>
            </c:multiLvlStrRef>
          </c:cat>
          <c:val>
            <c:numRef>
              <c:f>Sheet1!$R$14:$T$14</c:f>
              <c:numCache>
                <c:formatCode>General</c:formatCode>
                <c:ptCount val="3"/>
                <c:pt idx="0">
                  <c:v>32622</c:v>
                </c:pt>
                <c:pt idx="1">
                  <c:v>31685</c:v>
                </c:pt>
                <c:pt idx="2">
                  <c:v>31690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488230000"/>
        <c:axId val="488230560"/>
      </c:barChart>
      <c:catAx>
        <c:axId val="488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230560"/>
        <c:crosses val="autoZero"/>
        <c:auto val="1"/>
        <c:lblAlgn val="ctr"/>
        <c:lblOffset val="100"/>
        <c:noMultiLvlLbl val="0"/>
      </c:catAx>
      <c:valAx>
        <c:axId val="4882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23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0.42887</cdr:x>
      <cdr:y>0.59505</cdr:y>
    </cdr:from>
    <cdr:to>
      <cdr:x>0.61856</cdr:x>
      <cdr:y>0.74961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1981201" y="1833563"/>
          <a:ext cx="876300" cy="476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0.35876</cdr:x>
      <cdr:y>0.68161</cdr:y>
    </cdr:from>
    <cdr:to>
      <cdr:x>0.44948</cdr:x>
      <cdr:y>0.68161</cdr:y>
    </cdr:to>
    <cdr:cxnSp macro="">
      <cdr:nvCxnSpPr>
        <cdr:cNvPr id="5" name="直線矢印コネクタ 4"/>
        <cdr:cNvCxnSpPr/>
      </cdr:nvCxnSpPr>
      <cdr:spPr>
        <a:xfrm xmlns:a="http://schemas.openxmlformats.org/drawingml/2006/main" flipH="1">
          <a:off x="1657352" y="2100263"/>
          <a:ext cx="419099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C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0.42887</cdr:x>
      <cdr:y>0.59505</cdr:y>
    </cdr:from>
    <cdr:to>
      <cdr:x>0.61856</cdr:x>
      <cdr:y>0.74961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1981201" y="1833563"/>
          <a:ext cx="876300" cy="476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  <cdr:relSizeAnchor xmlns:cdr="http://schemas.openxmlformats.org/drawingml/2006/chartDrawing">
    <cdr:from>
      <cdr:x>0.44944</cdr:x>
      <cdr:y>0.6337</cdr:y>
    </cdr:from>
    <cdr:to>
      <cdr:x>0.7303</cdr:x>
      <cdr:y>0.72253</cdr:y>
    </cdr:to>
    <cdr:sp macro="" textlink="">
      <cdr:nvSpPr>
        <cdr:cNvPr id="11" name="テキスト ボックス 10"/>
        <cdr:cNvSpPr txBox="1"/>
      </cdr:nvSpPr>
      <cdr:spPr>
        <a:xfrm xmlns:a="http://schemas.openxmlformats.org/drawingml/2006/main">
          <a:off x="2880320" y="2436528"/>
          <a:ext cx="1799933" cy="341552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rgbClr val="FFC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400" dirty="0"/>
            <a:t>pestle</a:t>
          </a:r>
          <a:r>
            <a:rPr lang="ja-JP" altLang="en-US" sz="1400" dirty="0"/>
            <a:t>落下終了時刻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552C-F50D-4EAB-9D36-82EA6BBE27A9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61CDF-EB04-4418-8F6E-36892D66F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5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2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4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1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76865"/>
              </p:ext>
            </p:extLst>
          </p:nvPr>
        </p:nvGraphicFramePr>
        <p:xfrm>
          <a:off x="1331640" y="1656647"/>
          <a:ext cx="6624736" cy="402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の方がバランスが良く充填できている。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24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Vacuum </a:t>
            </a:r>
            <a:r>
              <a:rPr kumimoji="1" lang="en-US" altLang="ja-JP" dirty="0"/>
              <a:t>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Velocity – Die</a:t>
            </a:r>
            <a:r>
              <a:rPr kumimoji="1" lang="ja-JP" altLang="en-US" u="sng" dirty="0"/>
              <a:t>内部の粒子数</a:t>
            </a:r>
            <a:endParaRPr kumimoji="1" lang="en-US" altLang="ja-JP" u="sng" dirty="0"/>
          </a:p>
        </p:txBody>
      </p:sp>
      <p:sp>
        <p:nvSpPr>
          <p:cNvPr id="5" name="円/楕円 4"/>
          <p:cNvSpPr/>
          <p:nvPr/>
        </p:nvSpPr>
        <p:spPr>
          <a:xfrm>
            <a:off x="1907704" y="3944800"/>
            <a:ext cx="1728192" cy="1883952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61025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初期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段階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では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Case-Air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の方が粒子が流れ込んでいる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822811"/>
              </p:ext>
            </p:extLst>
          </p:nvPr>
        </p:nvGraphicFramePr>
        <p:xfrm>
          <a:off x="1115616" y="1928576"/>
          <a:ext cx="6408711" cy="384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05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Vacuum </a:t>
            </a:r>
            <a:r>
              <a:rPr kumimoji="1" lang="en-US" altLang="ja-JP" dirty="0"/>
              <a:t>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Velocity – Die</a:t>
            </a:r>
            <a:r>
              <a:rPr kumimoji="1" lang="ja-JP" altLang="en-US" u="sng" dirty="0"/>
              <a:t>内部の粒子数</a:t>
            </a:r>
            <a:endParaRPr kumimoji="1" lang="en-US" altLang="ja-JP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90" y="3476328"/>
            <a:ext cx="738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kumimoji="1" lang="en-US" altLang="ja-JP" sz="2800" dirty="0" smtClean="0">
                <a:uFill>
                  <a:solidFill>
                    <a:srgbClr val="FF0000"/>
                  </a:solidFill>
                </a:uFill>
              </a:rPr>
              <a:t>Pestle</a:t>
            </a:r>
            <a:r>
              <a:rPr kumimoji="1" lang="ja-JP" altLang="en-US" sz="2800" dirty="0" smtClean="0">
                <a:uFill>
                  <a:solidFill>
                    <a:srgbClr val="FF0000"/>
                  </a:solidFill>
                </a:uFill>
              </a:rPr>
              <a:t>の落下終了前後での変化</a:t>
            </a:r>
            <a:r>
              <a:rPr kumimoji="1" lang="en-US" altLang="ja-JP" sz="2800" dirty="0" smtClean="0">
                <a:uFill>
                  <a:solidFill>
                    <a:srgbClr val="FF0000"/>
                  </a:solidFill>
                </a:uFill>
              </a:rPr>
              <a:t>?</a:t>
            </a:r>
            <a:endParaRPr kumimoji="1"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3875" y="2523964"/>
            <a:ext cx="73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</a:rPr>
              <a:t>粒子数が逆転する要因は？</a:t>
            </a:r>
            <a:endParaRPr kumimoji="1" lang="en-US" altLang="ja-JP" sz="20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1590" y="4167082"/>
            <a:ext cx="738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uFill>
                  <a:solidFill>
                    <a:srgbClr val="FF0000"/>
                  </a:solidFill>
                </a:uFill>
              </a:rPr>
              <a:t>・気泡による影響？</a:t>
            </a:r>
            <a:endParaRPr kumimoji="1"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962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Vacuum </a:t>
            </a:r>
            <a:r>
              <a:rPr kumimoji="1" lang="en-US" altLang="ja-JP" dirty="0"/>
              <a:t>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Velocity – Die</a:t>
            </a:r>
            <a:r>
              <a:rPr kumimoji="1" lang="ja-JP" altLang="en-US" u="sng" dirty="0"/>
              <a:t>内部の粒子数</a:t>
            </a:r>
            <a:endParaRPr kumimoji="1" lang="en-US" altLang="ja-JP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587727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pestle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の落下終了の影響はあまりない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165"/>
              </p:ext>
            </p:extLst>
          </p:nvPr>
        </p:nvGraphicFramePr>
        <p:xfrm>
          <a:off x="1115616" y="1928576"/>
          <a:ext cx="6408711" cy="384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15616" y="6246604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気泡による粒子流入のブロックが起きているのではないか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46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/>
              <a:t>Vacuum vs Air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668301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の方が多くの粒子を充填できている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ja-JP" altLang="en-US" sz="1400" dirty="0" smtClean="0"/>
              <a:t>最終的には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が早く充填されている。初期段階には</a:t>
            </a:r>
            <a:r>
              <a:rPr kumimoji="1" lang="en-US" altLang="ja-JP" sz="1400" dirty="0" smtClean="0"/>
              <a:t>Case-Air</a:t>
            </a:r>
            <a:r>
              <a:rPr kumimoji="1" lang="ja-JP" altLang="en-US" sz="1400" dirty="0" smtClean="0"/>
              <a:t>の方が粒子数大。</a:t>
            </a:r>
            <a:endParaRPr kumimoji="1" lang="en-US" altLang="ja-JP" sz="14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03763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en-US" altLang="ja-JP" sz="2000" dirty="0" smtClean="0"/>
              <a:t>Case-Air</a:t>
            </a:r>
            <a:r>
              <a:rPr kumimoji="1" lang="ja-JP" altLang="en-US" sz="2000" dirty="0" smtClean="0"/>
              <a:t>では、ブロックが原因で途中から流れ込みが進まないから</a:t>
            </a:r>
            <a:endParaRPr kumimoji="1"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 smtClean="0"/>
              <a:t>-&gt; </a:t>
            </a:r>
            <a:r>
              <a:rPr kumimoji="1" lang="en-US" altLang="ja-JP" sz="2000" dirty="0" smtClean="0">
                <a:solidFill>
                  <a:srgbClr val="C00000"/>
                </a:solidFill>
              </a:rPr>
              <a:t>Case-Air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Die</a:t>
            </a:r>
            <a:r>
              <a:rPr kumimoji="1" lang="ja-JP" altLang="en-US" sz="2000" dirty="0" smtClean="0"/>
              <a:t>内に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気泡がたまり</a:t>
            </a:r>
            <a:r>
              <a:rPr kumimoji="1" lang="ja-JP" altLang="en-US" sz="2000" dirty="0" smtClean="0"/>
              <a:t>、粒子の流入が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ブロック</a:t>
            </a:r>
            <a:r>
              <a:rPr kumimoji="1" lang="ja-JP" altLang="en-US" sz="2000" dirty="0" smtClean="0"/>
              <a:t>される</a:t>
            </a:r>
            <a:endParaRPr kumimoji="1" lang="en-US" altLang="ja-JP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3360" y="501442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の方がバランスよく充填できている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60" y="538376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ja-JP" altLang="en-US" sz="2000" dirty="0" smtClean="0"/>
              <a:t>下層粒子がブロックされることなく流れ込み続けるから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944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Density Comparison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7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Density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089"/>
              </p:ext>
            </p:extLst>
          </p:nvPr>
        </p:nvGraphicFramePr>
        <p:xfrm>
          <a:off x="613042" y="3356992"/>
          <a:ext cx="7917916" cy="96631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427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4742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Caes-2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Particle Density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ja-JP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kg/m</a:t>
                      </a:r>
                      <a:r>
                        <a:rPr lang="en-US" altLang="ja-JP" sz="1100" b="1" u="none" strike="noStrike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3000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ko-KR" dirty="0"/>
              <a:t>Density Comparison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364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Case-1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7686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Case-3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Case1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の充填が遅い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3" name="density comparis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83976" y="1710100"/>
            <a:ext cx="5176048" cy="336353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70667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Case-2</a:t>
            </a:r>
          </a:p>
        </p:txBody>
      </p:sp>
    </p:spTree>
    <p:extLst>
      <p:ext uri="{BB962C8B-B14F-4D97-AF65-F5344CB8AC3E}">
        <p14:creationId xmlns:p14="http://schemas.microsoft.com/office/powerpoint/2010/main" val="15410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en-US" altLang="ko-KR" dirty="0" smtClean="0"/>
              <a:t>Density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74418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6855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145008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145684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146365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8" y="2307302"/>
            <a:ext cx="1213548" cy="1386912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3" idx="2"/>
          </p:cNvCxnSpPr>
          <p:nvPr/>
        </p:nvCxnSpPr>
        <p:spPr>
          <a:xfrm flipH="1">
            <a:off x="1181722" y="1993931"/>
            <a:ext cx="162058" cy="100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smtClean="0"/>
              <a:t>particles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</a:t>
            </a:r>
            <a:r>
              <a:rPr kumimoji="1" lang="en-US" altLang="ja-JP" u="sng" dirty="0" smtClean="0"/>
              <a:t>Die</a:t>
            </a:r>
            <a:endParaRPr kumimoji="1" lang="en-US" altLang="ja-JP" u="sng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56253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32622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32700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32607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1337363" y="5941766"/>
            <a:ext cx="6859870" cy="250275"/>
          </a:xfrm>
          <a:prstGeom prst="rect">
            <a:avLst/>
          </a:prstGeom>
          <a:noFill/>
          <a:ln>
            <a:solidFill>
              <a:srgbClr val="DA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413" y="6327103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密度が高いほど、粒子数大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42" y="2594898"/>
            <a:ext cx="1521574" cy="22823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8" y="2593312"/>
            <a:ext cx="1517774" cy="227666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34" y="2589756"/>
            <a:ext cx="1521054" cy="22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Density Comparison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密度が高いとバランスも良い。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277192"/>
              </p:ext>
            </p:extLst>
          </p:nvPr>
        </p:nvGraphicFramePr>
        <p:xfrm>
          <a:off x="1168386" y="1710100"/>
          <a:ext cx="6807228" cy="423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03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ko-KR" dirty="0"/>
              <a:t>Density Comparison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364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Case-1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7686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Case-3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Void fraction</a:t>
            </a:r>
            <a:endParaRPr kumimoji="1" lang="en-US" altLang="ja-JP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5616" y="564673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Case1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のみスプラッシュが発生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70667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Case-2</a:t>
            </a:r>
          </a:p>
        </p:txBody>
      </p:sp>
      <p:pic>
        <p:nvPicPr>
          <p:cNvPr id="5" name="density comparison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89008" y="1850598"/>
            <a:ext cx="5165983" cy="3356992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115616" y="6016064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pestle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の完全落下までの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空隙の様子は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類似している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662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lang="en-US" altLang="ko-KR" dirty="0"/>
              <a:t>Density Comparison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364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Case-1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7686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Case-3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Pressure</a:t>
            </a:r>
            <a:endParaRPr kumimoji="1" lang="en-US" altLang="ja-JP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5616" y="564673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pestle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の落下途中から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Die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内部の圧力に差がみられる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70667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Case-2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616" y="6016064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Case-1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では、どの時点でも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圧力が比較的低い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3" name="density comparison_press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89008" y="1971400"/>
            <a:ext cx="5165983" cy="3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メイリオ" panose="020B0604030504040204" pitchFamily="50" charset="-128"/>
              </a:rPr>
              <a:t>Density Comparison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578" y="166817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気泡の発生・噴出プロセス</a:t>
            </a:r>
            <a:endParaRPr kumimoji="1" lang="en-US" altLang="ja-JP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34888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 </a:t>
            </a:r>
            <a:r>
              <a:rPr kumimoji="1" lang="en-US" altLang="ja-JP" dirty="0" smtClean="0"/>
              <a:t>pestle</a:t>
            </a:r>
            <a:r>
              <a:rPr kumimoji="1" lang="ja-JP" altLang="en-US" dirty="0" smtClean="0"/>
              <a:t>落下</a:t>
            </a:r>
            <a:r>
              <a:rPr kumimoji="1" lang="ja-JP" altLang="en-US" dirty="0" smtClean="0"/>
              <a:t>中に空気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巻き込まれて</a:t>
            </a:r>
            <a:r>
              <a:rPr kumimoji="1" lang="en-US" altLang="ja-JP" dirty="0" smtClean="0"/>
              <a:t>Die</a:t>
            </a:r>
            <a:r>
              <a:rPr kumimoji="1" lang="ja-JP" altLang="en-US" dirty="0" smtClean="0"/>
              <a:t>内部に流れ込む。</a:t>
            </a:r>
            <a:r>
              <a:rPr kumimoji="1" lang="en-US" altLang="ja-JP" sz="2000" dirty="0" smtClean="0"/>
              <a:t> </a:t>
            </a:r>
            <a:endParaRPr kumimoji="1" lang="en-US" altLang="ja-JP" sz="2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30104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このとき、粒子密度が大きいほど気泡の内圧が高まる。 </a:t>
            </a:r>
            <a:r>
              <a:rPr kumimoji="1" lang="en-US" altLang="ja-JP" dirty="0" smtClean="0"/>
              <a:t>&lt;- </a:t>
            </a:r>
            <a:r>
              <a:rPr kumimoji="1" lang="ja-JP" altLang="en-US" dirty="0" smtClean="0"/>
              <a:t>なぜ？？？</a:t>
            </a:r>
            <a:endParaRPr kumimoji="1" lang="en-US" altLang="ja-JP" sz="2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5578" y="3641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dirty="0" smtClean="0"/>
              <a:t>. pestle</a:t>
            </a:r>
            <a:r>
              <a:rPr kumimoji="1" lang="ja-JP" altLang="en-US" dirty="0" smtClean="0"/>
              <a:t>落下後、その圧力に応じて気泡が上部に抜けようとする。</a:t>
            </a:r>
            <a:endParaRPr kumimoji="1" lang="en-US" altLang="ja-JP" sz="2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457992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=&gt; </a:t>
            </a:r>
            <a:r>
              <a:rPr kumimoji="1" lang="ja-JP" altLang="en-US" sz="2000" u="sng" dirty="0" smtClean="0"/>
              <a:t>固まりとしてゆっくり</a:t>
            </a:r>
            <a:r>
              <a:rPr kumimoji="1" lang="ja-JP" altLang="en-US" sz="2000" dirty="0" smtClean="0"/>
              <a:t>気泡が抜けていき、スプラッシュ。</a:t>
            </a:r>
            <a:endParaRPr kumimoji="1" lang="en-US" altLang="ja-JP" sz="2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4272151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ja-JP" altLang="en-US" sz="1400" dirty="0" smtClean="0"/>
              <a:t>圧力が十分でない場合</a:t>
            </a:r>
            <a:endParaRPr kumimoji="1" lang="en-US" altLang="ja-JP" sz="14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2367" y="559158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=&gt; </a:t>
            </a:r>
            <a:r>
              <a:rPr kumimoji="1" lang="ja-JP" altLang="en-US" sz="2000" dirty="0"/>
              <a:t>少</a:t>
            </a:r>
            <a:r>
              <a:rPr kumimoji="1" lang="ja-JP" altLang="en-US" sz="2000" dirty="0" smtClean="0"/>
              <a:t>しずつ気泡が抜けていく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2367" y="528380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ja-JP" altLang="en-US" sz="1400" dirty="0" smtClean="0"/>
              <a:t>圧力が十分である場合</a:t>
            </a:r>
            <a:endParaRPr kumimoji="1" lang="en-US" altLang="ja-JP" sz="1400" u="heavy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826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Density Comparison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90" y="3476328"/>
            <a:ext cx="738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uFill>
                  <a:solidFill>
                    <a:srgbClr val="FF0000"/>
                  </a:solidFill>
                </a:uFill>
              </a:rPr>
              <a:t>・  落下による衝撃</a:t>
            </a:r>
            <a:endParaRPr kumimoji="1"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3875" y="2523964"/>
            <a:ext cx="738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</a:rPr>
              <a:t>粒子密度が高いと気泡圧力が高くなる理由は？</a:t>
            </a:r>
            <a:endParaRPr kumimoji="1" lang="en-US" altLang="ja-JP" sz="2000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9204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メイリオ" panose="020B0604030504040204" pitchFamily="50" charset="-128"/>
              </a:rPr>
              <a:t>Density Comparison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668301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の方が多くの粒子を充填できている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Case1</a:t>
            </a:r>
            <a:r>
              <a:rPr kumimoji="1" lang="ja-JP" altLang="en-US" sz="1400" dirty="0" smtClean="0"/>
              <a:t>のみスプラッシュが発生</a:t>
            </a:r>
            <a:endParaRPr kumimoji="1" lang="en-US" altLang="ja-JP" sz="14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03763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en-US" altLang="ja-JP" sz="2000" dirty="0" smtClean="0"/>
              <a:t>Case-Air</a:t>
            </a:r>
            <a:r>
              <a:rPr kumimoji="1" lang="ja-JP" altLang="en-US" sz="2000" dirty="0" smtClean="0"/>
              <a:t>では、ブロックが原因で途中から流れ込みが進まないから</a:t>
            </a:r>
            <a:endParaRPr kumimoji="1"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 smtClean="0"/>
              <a:t>-&gt;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3360" y="5014428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 </a:t>
            </a:r>
            <a:r>
              <a:rPr kumimoji="1" lang="en-US" altLang="ja-JP" sz="1400" dirty="0" smtClean="0"/>
              <a:t>Case-Vacuum</a:t>
            </a:r>
            <a:r>
              <a:rPr kumimoji="1" lang="ja-JP" altLang="en-US" sz="1400" dirty="0" smtClean="0"/>
              <a:t>の方がバランスよく充填できている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60" y="538376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sz="2000" dirty="0"/>
              <a:t>-&gt; </a:t>
            </a:r>
            <a:r>
              <a:rPr kumimoji="1" lang="ja-JP" altLang="en-US" sz="2000" dirty="0" smtClean="0"/>
              <a:t>下層粒子がブロックされることなく流れ込み続けるから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0615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Physical </a:t>
            </a:r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339" t="-102381" b="-5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Calculation </a:t>
            </a:r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0481"/>
              </p:ext>
            </p:extLst>
          </p:nvPr>
        </p:nvGraphicFramePr>
        <p:xfrm>
          <a:off x="611560" y="1844824"/>
          <a:ext cx="7920880" cy="275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Suction velocity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300 [mm/s]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1272820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Vacuum vs Air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67854"/>
              </p:ext>
            </p:extLst>
          </p:nvPr>
        </p:nvGraphicFramePr>
        <p:xfrm>
          <a:off x="613042" y="3356992"/>
          <a:ext cx="7917916" cy="111033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53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15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2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Analytic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Model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DEM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DEM-CFD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pic>
        <p:nvPicPr>
          <p:cNvPr id="3" name="vacuum vs ai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60426" y="1710100"/>
            <a:ext cx="5223148" cy="3482099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115616" y="5733256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の方が早く充填されてい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る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6" y="61025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初期</a:t>
            </a:r>
            <a:r>
              <a:rPr kumimoji="1" lang="ja-JP" altLang="en-US" dirty="0">
                <a:uFill>
                  <a:solidFill>
                    <a:srgbClr val="FF0000"/>
                  </a:solidFill>
                </a:uFill>
              </a:rPr>
              <a:t>段階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では</a:t>
            </a:r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Case-Air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の方が粒子が流れ込んでいる？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93558"/>
              </p:ext>
            </p:extLst>
          </p:nvPr>
        </p:nvGraphicFramePr>
        <p:xfrm>
          <a:off x="2317983" y="1961135"/>
          <a:ext cx="5835690" cy="407715"/>
        </p:xfrm>
        <a:graphic>
          <a:graphicData uri="http://schemas.openxmlformats.org/drawingml/2006/table">
            <a:tbl>
              <a:tblPr/>
              <a:tblGrid>
                <a:gridCol w="2917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7845"/>
              </a:tblGrid>
              <a:tr h="40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Case-Vacuum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Case-Air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3" y="2368850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220071" y="2383003"/>
            <a:ext cx="12410" cy="234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0" y="2369663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47530"/>
              </p:ext>
            </p:extLst>
          </p:nvPr>
        </p:nvGraphicFramePr>
        <p:xfrm>
          <a:off x="1362196" y="5807013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146191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145008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8" y="2307302"/>
            <a:ext cx="1232046" cy="1408053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3" idx="2"/>
          </p:cNvCxnSpPr>
          <p:nvPr/>
        </p:nvCxnSpPr>
        <p:spPr>
          <a:xfrm flipH="1">
            <a:off x="1190971" y="1993931"/>
            <a:ext cx="152809" cy="105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 smtClean="0"/>
              <a:t>partic</a:t>
            </a:r>
            <a:r>
              <a:rPr kumimoji="1" lang="ja-JP" altLang="en-US" u="sng" dirty="0" err="1" smtClean="0"/>
              <a:t>ｌ</a:t>
            </a:r>
            <a:r>
              <a:rPr kumimoji="1" lang="en-US" altLang="ja-JP" u="sng" dirty="0" err="1" smtClean="0"/>
              <a:t>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</a:t>
            </a:r>
            <a:r>
              <a:rPr kumimoji="1" lang="en-US" altLang="ja-JP" u="sng" dirty="0" smtClean="0"/>
              <a:t>Die</a:t>
            </a:r>
            <a:endParaRPr kumimoji="1" lang="en-US" altLang="ja-JP" u="sng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50307"/>
              </p:ext>
            </p:extLst>
          </p:nvPr>
        </p:nvGraphicFramePr>
        <p:xfrm>
          <a:off x="395534" y="4742506"/>
          <a:ext cx="7758139" cy="893445"/>
        </p:xfrm>
        <a:graphic>
          <a:graphicData uri="http://schemas.openxmlformats.org/drawingml/2006/table">
            <a:tbl>
              <a:tblPr/>
              <a:tblGrid>
                <a:gridCol w="908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71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33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27387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42" y="2468534"/>
            <a:ext cx="1630716" cy="2174288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38" y="2468535"/>
            <a:ext cx="1635787" cy="2174287"/>
          </a:xfrm>
          <a:prstGeom prst="rect">
            <a:avLst/>
          </a:prstGeom>
          <a:ln w="19050">
            <a:solidFill>
              <a:srgbClr val="99DABA"/>
            </a:solidFill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の方が多くの粒子を充填できている。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26620" y="5771013"/>
            <a:ext cx="6859870" cy="250275"/>
          </a:xfrm>
          <a:prstGeom prst="rect">
            <a:avLst/>
          </a:prstGeom>
          <a:noFill/>
          <a:ln>
            <a:solidFill>
              <a:srgbClr val="DA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6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16552</TotalTime>
  <Words>740</Words>
  <Application>Microsoft Office PowerPoint</Application>
  <PresentationFormat>画面に合わせる (4:3)</PresentationFormat>
  <Paragraphs>222</Paragraphs>
  <Slides>24</Slides>
  <Notes>5</Notes>
  <HiddenSlides>1</HiddenSlides>
  <MMClips>4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Malgun Gothic</vt:lpstr>
      <vt:lpstr>Malgun Gothic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 Physical properties</vt:lpstr>
      <vt:lpstr> Calculation conditions</vt:lpstr>
      <vt:lpstr> Object size</vt:lpstr>
      <vt:lpstr>PowerPoint プレゼンテーション</vt:lpstr>
      <vt:lpstr> Vacuum vs Air</vt:lpstr>
      <vt:lpstr> Vacuum vs Air</vt:lpstr>
      <vt:lpstr> Vacuum vs Air</vt:lpstr>
      <vt:lpstr> Vacuum vs Air</vt:lpstr>
      <vt:lpstr> Vacuum vs Air</vt:lpstr>
      <vt:lpstr> Vacuum vs Air</vt:lpstr>
      <vt:lpstr> Vacuum vs Air</vt:lpstr>
      <vt:lpstr> Vacuum vs Air</vt:lpstr>
      <vt:lpstr>PowerPoint プレゼンテーション</vt:lpstr>
      <vt:lpstr> Density Comparison</vt:lpstr>
      <vt:lpstr> Density Comparison</vt:lpstr>
      <vt:lpstr> Density Comparison</vt:lpstr>
      <vt:lpstr> Density Comparison</vt:lpstr>
      <vt:lpstr> Density Comparison</vt:lpstr>
      <vt:lpstr> Density Comparison</vt:lpstr>
      <vt:lpstr> Density Comparison</vt:lpstr>
      <vt:lpstr> Density Comparison</vt:lpstr>
      <vt:lpstr> Density Comparison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379</cp:revision>
  <cp:lastPrinted>2018-09-28T07:31:10Z</cp:lastPrinted>
  <dcterms:created xsi:type="dcterms:W3CDTF">2014-04-01T16:35:38Z</dcterms:created>
  <dcterms:modified xsi:type="dcterms:W3CDTF">2018-10-11T07:39:30Z</dcterms:modified>
</cp:coreProperties>
</file>