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4"/>
  </p:notesMasterIdLst>
  <p:handoutMasterIdLst>
    <p:handoutMasterId r:id="rId25"/>
  </p:handoutMasterIdLst>
  <p:sldIdLst>
    <p:sldId id="256" r:id="rId3"/>
    <p:sldId id="276" r:id="rId4"/>
    <p:sldId id="257" r:id="rId5"/>
    <p:sldId id="263" r:id="rId6"/>
    <p:sldId id="261" r:id="rId7"/>
    <p:sldId id="277" r:id="rId8"/>
    <p:sldId id="283" r:id="rId9"/>
    <p:sldId id="281" r:id="rId10"/>
    <p:sldId id="322" r:id="rId11"/>
    <p:sldId id="323" r:id="rId12"/>
    <p:sldId id="316" r:id="rId13"/>
    <p:sldId id="317" r:id="rId14"/>
    <p:sldId id="311" r:id="rId15"/>
    <p:sldId id="318" r:id="rId16"/>
    <p:sldId id="319" r:id="rId17"/>
    <p:sldId id="320" r:id="rId18"/>
    <p:sldId id="321" r:id="rId19"/>
    <p:sldId id="312" r:id="rId20"/>
    <p:sldId id="313" r:id="rId21"/>
    <p:sldId id="314" r:id="rId22"/>
    <p:sldId id="315" r:id="rId23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DABA"/>
    <a:srgbClr val="F4E9E9"/>
    <a:srgbClr val="DA9997"/>
    <a:srgbClr val="868686"/>
    <a:srgbClr val="ABD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63" autoAdjust="0"/>
    <p:restoredTop sz="94598"/>
  </p:normalViewPr>
  <p:slideViewPr>
    <p:cSldViewPr>
      <p:cViewPr varScale="1">
        <p:scale>
          <a:sx n="108" d="100"/>
          <a:sy n="108" d="100"/>
        </p:scale>
        <p:origin x="11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uction_FromNov\vacuum%20vs%20air\ParticleNumInDie_transition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uction_FromNov\vacuum%20vs%20air\ParticleNumInDie_transition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uction_FromNov\vacuum%20vs%20air\ParticleNumInDi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shida\Desktop\saxon\data\compare_LayerPercentage_velocit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Die</a:t>
            </a:r>
            <a:r>
              <a:rPr lang="ja-JP" altLang="en-US"/>
              <a:t>内部粒子数の遷移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6275801607273319"/>
          <c:y val="0.16568776291338372"/>
          <c:w val="0.71524896501339408"/>
          <c:h val="0.6480236832181344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Vacuum</c:v>
                </c:pt>
              </c:strCache>
            </c:strRef>
          </c:tx>
          <c:spPr>
            <a:ln w="190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Sheet1!$B$4:$B$16</c:f>
              <c:numCache>
                <c:formatCode>General</c:formatCode>
                <c:ptCount val="13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</c:numCache>
            </c:numRef>
          </c:xVal>
          <c:yVal>
            <c:numRef>
              <c:f>Sheet1!$C$4:$C$16</c:f>
              <c:numCache>
                <c:formatCode>General</c:formatCode>
                <c:ptCount val="13"/>
                <c:pt idx="0">
                  <c:v>0</c:v>
                </c:pt>
                <c:pt idx="1">
                  <c:v>13312</c:v>
                </c:pt>
                <c:pt idx="2">
                  <c:v>45555</c:v>
                </c:pt>
                <c:pt idx="3">
                  <c:v>82348</c:v>
                </c:pt>
                <c:pt idx="4">
                  <c:v>117465</c:v>
                </c:pt>
                <c:pt idx="5">
                  <c:v>143941</c:v>
                </c:pt>
                <c:pt idx="6">
                  <c:v>145092</c:v>
                </c:pt>
                <c:pt idx="7">
                  <c:v>145416</c:v>
                </c:pt>
                <c:pt idx="8">
                  <c:v>145634</c:v>
                </c:pt>
                <c:pt idx="9">
                  <c:v>145829</c:v>
                </c:pt>
                <c:pt idx="10">
                  <c:v>145972</c:v>
                </c:pt>
                <c:pt idx="11">
                  <c:v>146074</c:v>
                </c:pt>
                <c:pt idx="12">
                  <c:v>146191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Air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Sheet1!$B$4:$B$16</c:f>
              <c:numCache>
                <c:formatCode>General</c:formatCode>
                <c:ptCount val="13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</c:numCache>
            </c:numRef>
          </c:xVal>
          <c:yVal>
            <c:numRef>
              <c:f>Sheet1!$D$4:$D$16</c:f>
              <c:numCache>
                <c:formatCode>General</c:formatCode>
                <c:ptCount val="13"/>
                <c:pt idx="0">
                  <c:v>0</c:v>
                </c:pt>
                <c:pt idx="1">
                  <c:v>23209</c:v>
                </c:pt>
                <c:pt idx="2">
                  <c:v>49078</c:v>
                </c:pt>
                <c:pt idx="3">
                  <c:v>69826</c:v>
                </c:pt>
                <c:pt idx="4">
                  <c:v>84395</c:v>
                </c:pt>
                <c:pt idx="5">
                  <c:v>95908</c:v>
                </c:pt>
                <c:pt idx="6">
                  <c:v>107190</c:v>
                </c:pt>
                <c:pt idx="7">
                  <c:v>119509</c:v>
                </c:pt>
                <c:pt idx="8">
                  <c:v>133846</c:v>
                </c:pt>
                <c:pt idx="9">
                  <c:v>144304</c:v>
                </c:pt>
                <c:pt idx="10">
                  <c:v>144733</c:v>
                </c:pt>
                <c:pt idx="11">
                  <c:v>144890</c:v>
                </c:pt>
                <c:pt idx="12">
                  <c:v>145008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7282224"/>
        <c:axId val="487281664"/>
      </c:scatterChart>
      <c:valAx>
        <c:axId val="487282224"/>
        <c:scaling>
          <c:orientation val="minMax"/>
          <c:max val="0.24000000000000002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Time</a:t>
                </a:r>
                <a:r>
                  <a:rPr lang="en-US" altLang="ja-JP" baseline="0"/>
                  <a:t> [s]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0.44953713775468784"/>
              <c:y val="0.909325104873272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87281664"/>
        <c:crosses val="autoZero"/>
        <c:crossBetween val="midCat"/>
      </c:valAx>
      <c:valAx>
        <c:axId val="487281664"/>
        <c:scaling>
          <c:orientation val="minMax"/>
          <c:max val="16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Die</a:t>
                </a:r>
                <a:r>
                  <a:rPr lang="ja-JP" altLang="en-US"/>
                  <a:t>内部粒子数</a:t>
                </a:r>
              </a:p>
            </c:rich>
          </c:tx>
          <c:layout>
            <c:manualLayout>
              <c:xMode val="edge"/>
              <c:yMode val="edge"/>
              <c:x val="1.4527153178017699E-2"/>
              <c:y val="0.350760935671451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872822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44444444444445"/>
          <c:y val="0.32743000874890638"/>
          <c:w val="0.17558784533376626"/>
          <c:h val="0.179805655854696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19050">
      <a:solidFill>
        <a:srgbClr val="99DABA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Die</a:t>
            </a:r>
            <a:r>
              <a:rPr lang="ja-JP" altLang="en-US"/>
              <a:t>内部粒子数の遷移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6275801607273319"/>
          <c:y val="0.16568776291338372"/>
          <c:w val="0.71524896501339408"/>
          <c:h val="0.6480236832181344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Vacuum</c:v>
                </c:pt>
              </c:strCache>
            </c:strRef>
          </c:tx>
          <c:spPr>
            <a:ln w="190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Sheet1!$B$4:$B$16</c:f>
              <c:numCache>
                <c:formatCode>General</c:formatCode>
                <c:ptCount val="13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</c:numCache>
            </c:numRef>
          </c:xVal>
          <c:yVal>
            <c:numRef>
              <c:f>Sheet1!$C$4:$C$16</c:f>
              <c:numCache>
                <c:formatCode>General</c:formatCode>
                <c:ptCount val="13"/>
                <c:pt idx="0">
                  <c:v>0</c:v>
                </c:pt>
                <c:pt idx="1">
                  <c:v>13312</c:v>
                </c:pt>
                <c:pt idx="2">
                  <c:v>45555</c:v>
                </c:pt>
                <c:pt idx="3">
                  <c:v>82348</c:v>
                </c:pt>
                <c:pt idx="4">
                  <c:v>117465</c:v>
                </c:pt>
                <c:pt idx="5">
                  <c:v>143941</c:v>
                </c:pt>
                <c:pt idx="6">
                  <c:v>145092</c:v>
                </c:pt>
                <c:pt idx="7">
                  <c:v>145416</c:v>
                </c:pt>
                <c:pt idx="8">
                  <c:v>145634</c:v>
                </c:pt>
                <c:pt idx="9">
                  <c:v>145829</c:v>
                </c:pt>
                <c:pt idx="10">
                  <c:v>145972</c:v>
                </c:pt>
                <c:pt idx="11">
                  <c:v>146074</c:v>
                </c:pt>
                <c:pt idx="12">
                  <c:v>146191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Air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Sheet1!$B$4:$B$16</c:f>
              <c:numCache>
                <c:formatCode>General</c:formatCode>
                <c:ptCount val="13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</c:numCache>
            </c:numRef>
          </c:xVal>
          <c:yVal>
            <c:numRef>
              <c:f>Sheet1!$D$4:$D$16</c:f>
              <c:numCache>
                <c:formatCode>General</c:formatCode>
                <c:ptCount val="13"/>
                <c:pt idx="0">
                  <c:v>0</c:v>
                </c:pt>
                <c:pt idx="1">
                  <c:v>23209</c:v>
                </c:pt>
                <c:pt idx="2">
                  <c:v>49078</c:v>
                </c:pt>
                <c:pt idx="3">
                  <c:v>69826</c:v>
                </c:pt>
                <c:pt idx="4">
                  <c:v>84395</c:v>
                </c:pt>
                <c:pt idx="5">
                  <c:v>95908</c:v>
                </c:pt>
                <c:pt idx="6">
                  <c:v>107190</c:v>
                </c:pt>
                <c:pt idx="7">
                  <c:v>119509</c:v>
                </c:pt>
                <c:pt idx="8">
                  <c:v>133846</c:v>
                </c:pt>
                <c:pt idx="9">
                  <c:v>144304</c:v>
                </c:pt>
                <c:pt idx="10">
                  <c:v>144733</c:v>
                </c:pt>
                <c:pt idx="11">
                  <c:v>144890</c:v>
                </c:pt>
                <c:pt idx="12">
                  <c:v>145008</c:v>
                </c:pt>
              </c:numCache>
            </c:numRef>
          </c:yVal>
          <c:smooth val="1"/>
        </c:ser>
        <c:ser>
          <c:idx val="2"/>
          <c:order val="2"/>
          <c:tx>
            <c:v>dummy</c:v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19050" cap="rnd">
                <a:solidFill>
                  <a:srgbClr val="FFC000"/>
                </a:solidFill>
                <a:round/>
              </a:ln>
              <a:effectLst/>
            </c:spPr>
          </c:dPt>
          <c:xVal>
            <c:numRef>
              <c:f>Sheet1!$B$19:$B$20</c:f>
              <c:numCache>
                <c:formatCode>General</c:formatCode>
                <c:ptCount val="2"/>
                <c:pt idx="0">
                  <c:v>6.6666660000000003E-2</c:v>
                </c:pt>
                <c:pt idx="1">
                  <c:v>6.6666660000000003E-2</c:v>
                </c:pt>
              </c:numCache>
            </c:numRef>
          </c:xVal>
          <c:yVal>
            <c:numRef>
              <c:f>Sheet1!$C$19:$C$20</c:f>
              <c:numCache>
                <c:formatCode>General</c:formatCode>
                <c:ptCount val="2"/>
                <c:pt idx="0">
                  <c:v>0</c:v>
                </c:pt>
                <c:pt idx="1">
                  <c:v>160000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210592"/>
        <c:axId val="380984432"/>
      </c:scatterChart>
      <c:valAx>
        <c:axId val="165210592"/>
        <c:scaling>
          <c:orientation val="minMax"/>
          <c:max val="0.24000000000000002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Time</a:t>
                </a:r>
                <a:r>
                  <a:rPr lang="en-US" altLang="ja-JP" baseline="0"/>
                  <a:t> [s]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0.44953713775468784"/>
              <c:y val="0.909325104873272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80984432"/>
        <c:crosses val="autoZero"/>
        <c:crossBetween val="midCat"/>
      </c:valAx>
      <c:valAx>
        <c:axId val="380984432"/>
        <c:scaling>
          <c:orientation val="minMax"/>
          <c:max val="16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Die</a:t>
                </a:r>
                <a:r>
                  <a:rPr lang="ja-JP" altLang="en-US"/>
                  <a:t>内部粒子数</a:t>
                </a:r>
              </a:p>
            </c:rich>
          </c:tx>
          <c:layout>
            <c:manualLayout>
              <c:xMode val="edge"/>
              <c:yMode val="edge"/>
              <c:x val="1.4527153178017699E-2"/>
              <c:y val="0.350760935671451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52105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ayout>
        <c:manualLayout>
          <c:xMode val="edge"/>
          <c:yMode val="edge"/>
          <c:x val="0.6544444444444445"/>
          <c:y val="0.32743000874890638"/>
          <c:w val="0.17558784533376626"/>
          <c:h val="0.179805655854696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19050">
      <a:solidFill>
        <a:srgbClr val="99DABA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層別粒子割合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Sheet1!$I$19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Sheet1!$J$18:$K$18</c:f>
              <c:strCache>
                <c:ptCount val="2"/>
                <c:pt idx="0">
                  <c:v>Vacuum</c:v>
                </c:pt>
                <c:pt idx="1">
                  <c:v>Air</c:v>
                </c:pt>
              </c:strCache>
            </c:strRef>
          </c:cat>
          <c:val>
            <c:numRef>
              <c:f>Sheet1!$J$19:$K$19</c:f>
              <c:numCache>
                <c:formatCode>General</c:formatCode>
                <c:ptCount val="2"/>
                <c:pt idx="0">
                  <c:v>24073</c:v>
                </c:pt>
                <c:pt idx="1">
                  <c:v>23497</c:v>
                </c:pt>
              </c:numCache>
            </c:numRef>
          </c:val>
        </c:ser>
        <c:ser>
          <c:idx val="1"/>
          <c:order val="1"/>
          <c:tx>
            <c:strRef>
              <c:f>Sheet1!$I$20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Sheet1!$J$18:$K$18</c:f>
              <c:strCache>
                <c:ptCount val="2"/>
                <c:pt idx="0">
                  <c:v>Vacuum</c:v>
                </c:pt>
                <c:pt idx="1">
                  <c:v>Air</c:v>
                </c:pt>
              </c:strCache>
            </c:strRef>
          </c:cat>
          <c:val>
            <c:numRef>
              <c:f>Sheet1!$J$20:$K$20</c:f>
              <c:numCache>
                <c:formatCode>General</c:formatCode>
                <c:ptCount val="2"/>
                <c:pt idx="0">
                  <c:v>27387</c:v>
                </c:pt>
                <c:pt idx="1">
                  <c:v>25806</c:v>
                </c:pt>
              </c:numCache>
            </c:numRef>
          </c:val>
        </c:ser>
        <c:ser>
          <c:idx val="2"/>
          <c:order val="2"/>
          <c:tx>
            <c:strRef>
              <c:f>Sheet1!$I$21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Sheet1!$J$18:$K$18</c:f>
              <c:strCache>
                <c:ptCount val="2"/>
                <c:pt idx="0">
                  <c:v>Vacuum</c:v>
                </c:pt>
                <c:pt idx="1">
                  <c:v>Air</c:v>
                </c:pt>
              </c:strCache>
            </c:strRef>
          </c:cat>
          <c:val>
            <c:numRef>
              <c:f>Sheet1!$J$21:$K$21</c:f>
              <c:numCache>
                <c:formatCode>General</c:formatCode>
                <c:ptCount val="2"/>
                <c:pt idx="0">
                  <c:v>31858</c:v>
                </c:pt>
                <c:pt idx="1">
                  <c:v>30383</c:v>
                </c:pt>
              </c:numCache>
            </c:numRef>
          </c:val>
        </c:ser>
        <c:ser>
          <c:idx val="3"/>
          <c:order val="3"/>
          <c:tx>
            <c:strRef>
              <c:f>Sheet1!$I$22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Sheet1!$J$18:$K$18</c:f>
              <c:strCache>
                <c:ptCount val="2"/>
                <c:pt idx="0">
                  <c:v>Vacuum</c:v>
                </c:pt>
                <c:pt idx="1">
                  <c:v>Air</c:v>
                </c:pt>
              </c:strCache>
            </c:strRef>
          </c:cat>
          <c:val>
            <c:numRef>
              <c:f>Sheet1!$J$22:$K$22</c:f>
              <c:numCache>
                <c:formatCode>General</c:formatCode>
                <c:ptCount val="2"/>
                <c:pt idx="0">
                  <c:v>31197</c:v>
                </c:pt>
                <c:pt idx="1">
                  <c:v>32700</c:v>
                </c:pt>
              </c:numCache>
            </c:numRef>
          </c:val>
        </c:ser>
        <c:ser>
          <c:idx val="4"/>
          <c:order val="4"/>
          <c:tx>
            <c:strRef>
              <c:f>Sheet1!$I$23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Sheet1!$J$18:$K$18</c:f>
              <c:strCache>
                <c:ptCount val="2"/>
                <c:pt idx="0">
                  <c:v>Vacuum</c:v>
                </c:pt>
                <c:pt idx="1">
                  <c:v>Air</c:v>
                </c:pt>
              </c:strCache>
            </c:strRef>
          </c:cat>
          <c:val>
            <c:numRef>
              <c:f>Sheet1!$J$23:$K$23</c:f>
              <c:numCache>
                <c:formatCode>General</c:formatCode>
                <c:ptCount val="2"/>
                <c:pt idx="0">
                  <c:v>31676</c:v>
                </c:pt>
                <c:pt idx="1">
                  <c:v>32622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5151152"/>
        <c:axId val="225151712"/>
      </c:barChart>
      <c:catAx>
        <c:axId val="225151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5151712"/>
        <c:crosses val="autoZero"/>
        <c:auto val="1"/>
        <c:lblAlgn val="ctr"/>
        <c:lblOffset val="100"/>
        <c:noMultiLvlLbl val="0"/>
      </c:catAx>
      <c:valAx>
        <c:axId val="22515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5151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層別粒子数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1</c:v>
          </c:tx>
          <c:spPr>
            <a:solidFill>
              <a:srgbClr val="FF0000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Sheet1!$K$21:$M$21</c:f>
              <c:numCache>
                <c:formatCode>General</c:formatCode>
                <c:ptCount val="3"/>
                <c:pt idx="0">
                  <c:v>20129</c:v>
                </c:pt>
                <c:pt idx="1">
                  <c:v>22542</c:v>
                </c:pt>
                <c:pt idx="2">
                  <c:v>23974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6CB-A649-A7D7-8D555D78C3DD}"/>
            </c:ext>
          </c:extLst>
        </c:ser>
        <c:ser>
          <c:idx val="1"/>
          <c:order val="1"/>
          <c:tx>
            <c:v>2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C6CB-A649-A7D7-8D555D78C3DD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C6CB-A649-A7D7-8D555D78C3DD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C6CB-A649-A7D7-8D555D78C3DD}"/>
              </c:ext>
            </c:extLst>
          </c:dPt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Sheet1!$K$22:$M$22</c:f>
              <c:numCache>
                <c:formatCode>General</c:formatCode>
                <c:ptCount val="3"/>
                <c:pt idx="0">
                  <c:v>22576</c:v>
                </c:pt>
                <c:pt idx="1">
                  <c:v>25159</c:v>
                </c:pt>
                <c:pt idx="2">
                  <c:v>26392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C6CB-A649-A7D7-8D555D78C3DD}"/>
            </c:ext>
          </c:extLst>
        </c:ser>
        <c:ser>
          <c:idx val="2"/>
          <c:order val="2"/>
          <c:tx>
            <c:v>3</c:v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Sheet1!$K$23:$M$23</c:f>
              <c:numCache>
                <c:formatCode>General</c:formatCode>
                <c:ptCount val="3"/>
                <c:pt idx="0">
                  <c:v>28765</c:v>
                </c:pt>
                <c:pt idx="1">
                  <c:v>30313</c:v>
                </c:pt>
                <c:pt idx="2">
                  <c:v>30653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6CB-A649-A7D7-8D555D78C3DD}"/>
            </c:ext>
          </c:extLst>
        </c:ser>
        <c:ser>
          <c:idx val="3"/>
          <c:order val="3"/>
          <c:tx>
            <c:v>4</c:v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Sheet1!$K$24:$M$24</c:f>
              <c:numCache>
                <c:formatCode>General</c:formatCode>
                <c:ptCount val="3"/>
                <c:pt idx="0">
                  <c:v>33207</c:v>
                </c:pt>
                <c:pt idx="1">
                  <c:v>33215</c:v>
                </c:pt>
                <c:pt idx="2">
                  <c:v>32134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C6CB-A649-A7D7-8D555D78C3DD}"/>
            </c:ext>
          </c:extLst>
        </c:ser>
        <c:ser>
          <c:idx val="4"/>
          <c:order val="4"/>
          <c:tx>
            <c:v>5</c:v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Sheet1!$K$25:$M$25</c:f>
              <c:numCache>
                <c:formatCode>General</c:formatCode>
                <c:ptCount val="3"/>
                <c:pt idx="0">
                  <c:v>37447</c:v>
                </c:pt>
                <c:pt idx="1">
                  <c:v>33510</c:v>
                </c:pt>
                <c:pt idx="2">
                  <c:v>31892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C6CB-A649-A7D7-8D555D78C3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prstDash val="sysDot"/>
              <a:round/>
            </a:ln>
            <a:effectLst/>
          </c:spPr>
        </c:serLines>
        <c:axId val="225156192"/>
        <c:axId val="225156752"/>
      </c:barChart>
      <c:catAx>
        <c:axId val="225156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5156752"/>
        <c:crosses val="autoZero"/>
        <c:auto val="1"/>
        <c:lblAlgn val="ctr"/>
        <c:lblOffset val="100"/>
        <c:noMultiLvlLbl val="0"/>
      </c:catAx>
      <c:valAx>
        <c:axId val="22515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515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の値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142124</c:v>
                </c:pt>
                <c:pt idx="1">
                  <c:v>144739</c:v>
                </c:pt>
                <c:pt idx="2">
                  <c:v>145045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D79-0848-8B3F-F8C65288AD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5158992"/>
        <c:axId val="225159552"/>
      </c:scatterChart>
      <c:valAx>
        <c:axId val="225158992"/>
        <c:scaling>
          <c:orientation val="minMax"/>
          <c:max val="300"/>
          <c:min val="1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/>
                  <a:t>Suction</a:t>
                </a:r>
                <a:r>
                  <a:rPr lang="en-US" altLang="ja-JP" baseline="0" dirty="0"/>
                  <a:t> Velocity [mm/s]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5159552"/>
        <c:crosses val="autoZero"/>
        <c:crossBetween val="midCat"/>
      </c:valAx>
      <c:valAx>
        <c:axId val="22515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/>
                  <a:t>Die</a:t>
                </a:r>
                <a:r>
                  <a:rPr lang="ja-JP" altLang="en-US"/>
                  <a:t>内部の粒子数</a:t>
                </a:r>
              </a:p>
            </c:rich>
          </c:tx>
          <c:layout>
            <c:manualLayout>
              <c:xMode val="edge"/>
              <c:yMode val="edge"/>
              <c:x val="1.6666666666666666E-2"/>
              <c:y val="0.259576525590551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51589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0.42887</cdr:x>
      <cdr:y>0.59505</cdr:y>
    </cdr:from>
    <cdr:to>
      <cdr:x>0.61856</cdr:x>
      <cdr:y>0.74961</cdr:y>
    </cdr:to>
    <cdr:sp macro="" textlink="">
      <cdr:nvSpPr>
        <cdr:cNvPr id="10" name="テキスト ボックス 9"/>
        <cdr:cNvSpPr txBox="1"/>
      </cdr:nvSpPr>
      <cdr:spPr>
        <a:xfrm xmlns:a="http://schemas.openxmlformats.org/drawingml/2006/main">
          <a:off x="1981201" y="1833563"/>
          <a:ext cx="876300" cy="4762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ja-JP" altLang="en-US" sz="11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0.35876</cdr:x>
      <cdr:y>0.68161</cdr:y>
    </cdr:from>
    <cdr:to>
      <cdr:x>0.44948</cdr:x>
      <cdr:y>0.68161</cdr:y>
    </cdr:to>
    <cdr:cxnSp macro="">
      <cdr:nvCxnSpPr>
        <cdr:cNvPr id="5" name="直線矢印コネクタ 4"/>
        <cdr:cNvCxnSpPr/>
      </cdr:nvCxnSpPr>
      <cdr:spPr>
        <a:xfrm xmlns:a="http://schemas.openxmlformats.org/drawingml/2006/main" flipH="1">
          <a:off x="1657352" y="2100263"/>
          <a:ext cx="419099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C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0.42887</cdr:x>
      <cdr:y>0.59505</cdr:y>
    </cdr:from>
    <cdr:to>
      <cdr:x>0.61856</cdr:x>
      <cdr:y>0.74961</cdr:y>
    </cdr:to>
    <cdr:sp macro="" textlink="">
      <cdr:nvSpPr>
        <cdr:cNvPr id="10" name="テキスト ボックス 9"/>
        <cdr:cNvSpPr txBox="1"/>
      </cdr:nvSpPr>
      <cdr:spPr>
        <a:xfrm xmlns:a="http://schemas.openxmlformats.org/drawingml/2006/main">
          <a:off x="1981201" y="1833563"/>
          <a:ext cx="876300" cy="4762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ja-JP" altLang="en-US" sz="1100"/>
        </a:p>
      </cdr:txBody>
    </cdr:sp>
  </cdr:relSizeAnchor>
  <cdr:relSizeAnchor xmlns:cdr="http://schemas.openxmlformats.org/drawingml/2006/chartDrawing">
    <cdr:from>
      <cdr:x>0.44944</cdr:x>
      <cdr:y>0.6337</cdr:y>
    </cdr:from>
    <cdr:to>
      <cdr:x>0.7303</cdr:x>
      <cdr:y>0.72253</cdr:y>
    </cdr:to>
    <cdr:sp macro="" textlink="">
      <cdr:nvSpPr>
        <cdr:cNvPr id="11" name="テキスト ボックス 10"/>
        <cdr:cNvSpPr txBox="1"/>
      </cdr:nvSpPr>
      <cdr:spPr>
        <a:xfrm xmlns:a="http://schemas.openxmlformats.org/drawingml/2006/main">
          <a:off x="2880320" y="2436528"/>
          <a:ext cx="1799933" cy="341552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rgbClr val="FFC000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ja-JP" sz="1400" dirty="0"/>
            <a:t>pestle</a:t>
          </a:r>
          <a:r>
            <a:rPr lang="ja-JP" altLang="en-US" sz="1400" dirty="0"/>
            <a:t>落下終了時刻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D552C-F50D-4EAB-9D36-82EA6BBE27A9}" type="datetimeFigureOut">
              <a:rPr kumimoji="1" lang="ja-JP" altLang="en-US" smtClean="0"/>
              <a:t>2018/10/9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61CDF-EB04-4418-8F6E-36892D66F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859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2FF8A-4899-49C0-8C60-4DC8CBEDC3E6}" type="datetimeFigureOut">
              <a:rPr kumimoji="1" lang="ja-JP" altLang="en-US" smtClean="0"/>
              <a:t>2018/10/9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1987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6D7AE-D800-4044-BB50-217E18DF8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11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6D7AE-D800-4044-BB50-217E18DF869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963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6D7AE-D800-4044-BB50-217E18DF869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271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6D7AE-D800-4044-BB50-217E18DF8697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48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6D7AE-D800-4044-BB50-217E18DF8697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60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53519" y="3645024"/>
            <a:ext cx="30598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サクソン効果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52320" y="476672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4337495" y="3654536"/>
            <a:ext cx="72008" cy="6368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 smtClean="0"/>
              <a:t>Vacuum </a:t>
            </a:r>
            <a:r>
              <a:rPr kumimoji="1" lang="en-US" altLang="ja-JP" dirty="0"/>
              <a:t>vs Air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Velocity – Die</a:t>
            </a:r>
            <a:r>
              <a:rPr kumimoji="1" lang="ja-JP" altLang="en-US"/>
              <a:t>内部の粒子数</a:t>
            </a:r>
            <a:endParaRPr kumimoji="1" lang="en-US" altLang="ja-JP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15616" y="5877272"/>
            <a:ext cx="73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uFill>
                  <a:solidFill>
                    <a:srgbClr val="FF0000"/>
                  </a:solidFill>
                </a:uFill>
              </a:rPr>
              <a:t>-&gt; pestle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の落下終了の影響はあまりない</a:t>
            </a:r>
            <a:endParaRPr kumimoji="1"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graphicFrame>
        <p:nvGraphicFramePr>
          <p:cNvPr id="11" name="グラフ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5165"/>
              </p:ext>
            </p:extLst>
          </p:nvPr>
        </p:nvGraphicFramePr>
        <p:xfrm>
          <a:off x="1115616" y="1928576"/>
          <a:ext cx="6408711" cy="3844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1115616" y="6246604"/>
            <a:ext cx="73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uFill>
                  <a:solidFill>
                    <a:srgbClr val="FF0000"/>
                  </a:solidFill>
                </a:uFill>
              </a:rPr>
              <a:t>-&gt; 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気泡による粒子流入のブロックが起きているのではないか</a:t>
            </a:r>
            <a:endParaRPr kumimoji="1" lang="en-US" altLang="ja-JP" dirty="0"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24682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Vacuum vs Air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293558"/>
              </p:ext>
            </p:extLst>
          </p:nvPr>
        </p:nvGraphicFramePr>
        <p:xfrm>
          <a:off x="2317983" y="1961135"/>
          <a:ext cx="5835690" cy="407715"/>
        </p:xfrm>
        <a:graphic>
          <a:graphicData uri="http://schemas.openxmlformats.org/drawingml/2006/table">
            <a:tbl>
              <a:tblPr/>
              <a:tblGrid>
                <a:gridCol w="29178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17845"/>
              </a:tblGrid>
              <a:tr h="407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Case-Vacuum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Case-Air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3" y="2368850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5220071" y="2383003"/>
            <a:ext cx="12410" cy="2345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0" y="2369663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347530"/>
              </p:ext>
            </p:extLst>
          </p:nvPr>
        </p:nvGraphicFramePr>
        <p:xfrm>
          <a:off x="1362196" y="5807013"/>
          <a:ext cx="6810204" cy="358140"/>
        </p:xfrm>
        <a:graphic>
          <a:graphicData uri="http://schemas.openxmlformats.org/drawingml/2006/table">
            <a:tbl>
              <a:tblPr/>
              <a:tblGrid>
                <a:gridCol w="9775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146191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145008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1" name="図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8" y="2307302"/>
            <a:ext cx="1232046" cy="1408053"/>
          </a:xfrm>
          <a:prstGeom prst="rect">
            <a:avLst/>
          </a:prstGeom>
        </p:spPr>
      </p:pic>
      <p:cxnSp>
        <p:nvCxnSpPr>
          <p:cNvPr id="32" name="直線矢印コネクタ 31"/>
          <p:cNvCxnSpPr>
            <a:stCxn id="33" idx="2"/>
          </p:cNvCxnSpPr>
          <p:nvPr/>
        </p:nvCxnSpPr>
        <p:spPr>
          <a:xfrm flipH="1">
            <a:off x="1190971" y="1993931"/>
            <a:ext cx="152809" cy="1052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/>
              <a:t>Number of </a:t>
            </a:r>
            <a:r>
              <a:rPr kumimoji="1" lang="en-US" altLang="ja-JP" u="sng" dirty="0" err="1" smtClean="0"/>
              <a:t>partic</a:t>
            </a:r>
            <a:r>
              <a:rPr kumimoji="1" lang="ja-JP" altLang="en-US" u="sng" dirty="0" err="1" smtClean="0"/>
              <a:t>ｌ</a:t>
            </a:r>
            <a:r>
              <a:rPr kumimoji="1" lang="en-US" altLang="ja-JP" u="sng" dirty="0" err="1" smtClean="0"/>
              <a:t>es</a:t>
            </a:r>
            <a:endParaRPr kumimoji="1" lang="en-US" altLang="ja-JP" u="sng" dirty="0"/>
          </a:p>
          <a:p>
            <a:pPr algn="ctr"/>
            <a:r>
              <a:rPr kumimoji="1" lang="en-US" altLang="ja-JP" u="sng" dirty="0"/>
              <a:t>in the </a:t>
            </a:r>
            <a:r>
              <a:rPr kumimoji="1" lang="en-US" altLang="ja-JP" u="sng" dirty="0" smtClean="0"/>
              <a:t>Die</a:t>
            </a:r>
            <a:endParaRPr kumimoji="1" lang="en-US" altLang="ja-JP" u="sng" dirty="0"/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350307"/>
              </p:ext>
            </p:extLst>
          </p:nvPr>
        </p:nvGraphicFramePr>
        <p:xfrm>
          <a:off x="395534" y="4742506"/>
          <a:ext cx="7758139" cy="893445"/>
        </p:xfrm>
        <a:graphic>
          <a:graphicData uri="http://schemas.openxmlformats.org/drawingml/2006/table">
            <a:tbl>
              <a:tblPr/>
              <a:tblGrid>
                <a:gridCol w="9084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86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7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336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31676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32622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31197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31858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30383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27387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25806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24073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23497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142" y="2468534"/>
            <a:ext cx="1630716" cy="2174288"/>
          </a:xfrm>
          <a:prstGeom prst="rect">
            <a:avLst/>
          </a:prstGeom>
          <a:ln w="19050">
            <a:solidFill>
              <a:srgbClr val="99DABA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838" y="2468535"/>
            <a:ext cx="1635787" cy="2174287"/>
          </a:xfrm>
          <a:prstGeom prst="rect">
            <a:avLst/>
          </a:prstGeom>
          <a:ln w="19050">
            <a:solidFill>
              <a:srgbClr val="99DABA"/>
            </a:solidFill>
          </a:ln>
        </p:spPr>
      </p:pic>
      <p:sp>
        <p:nvSpPr>
          <p:cNvPr id="20" name="テキスト ボックス 19"/>
          <p:cNvSpPr txBox="1"/>
          <p:nvPr/>
        </p:nvSpPr>
        <p:spPr>
          <a:xfrm>
            <a:off x="805670" y="6174940"/>
            <a:ext cx="73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uFill>
                  <a:solidFill>
                    <a:srgbClr val="FF0000"/>
                  </a:solidFill>
                </a:uFill>
              </a:rPr>
              <a:t>-&gt; Case-Vacuum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の方が多くの粒子を充填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できている。</a:t>
            </a:r>
            <a:endParaRPr kumimoji="1"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26620" y="5771013"/>
            <a:ext cx="6859870" cy="250275"/>
          </a:xfrm>
          <a:prstGeom prst="rect">
            <a:avLst/>
          </a:prstGeom>
          <a:noFill/>
          <a:ln>
            <a:solidFill>
              <a:srgbClr val="DA9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60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Vacuum vs Air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Layer</a:t>
            </a:r>
          </a:p>
        </p:txBody>
      </p:sp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6376865"/>
              </p:ext>
            </p:extLst>
          </p:nvPr>
        </p:nvGraphicFramePr>
        <p:xfrm>
          <a:off x="1331640" y="1656647"/>
          <a:ext cx="6624736" cy="4020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805670" y="6174940"/>
            <a:ext cx="73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uFill>
                  <a:solidFill>
                    <a:srgbClr val="FF0000"/>
                  </a:solidFill>
                </a:uFill>
              </a:rPr>
              <a:t>-&gt; Case-Vacuum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の方がバランスが良く充填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できている。</a:t>
            </a:r>
            <a:endParaRPr kumimoji="1" lang="en-US" altLang="ja-JP" dirty="0"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23244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 smtClean="0"/>
              <a:t>Vacuum vs Air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結果・考察</a:t>
            </a:r>
            <a:endParaRPr kumimoji="1" lang="en-US" altLang="ja-JP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668301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・ </a:t>
            </a:r>
            <a:r>
              <a:rPr kumimoji="1" lang="en-US" altLang="ja-JP" sz="1400" dirty="0" smtClean="0"/>
              <a:t>Case-Vacuum</a:t>
            </a:r>
            <a:r>
              <a:rPr kumimoji="1" lang="ja-JP" altLang="en-US" sz="1400" dirty="0" smtClean="0"/>
              <a:t>の方が多くの粒子を充填</a:t>
            </a:r>
            <a:r>
              <a:rPr kumimoji="1" lang="ja-JP" altLang="en-US" sz="1400" dirty="0" smtClean="0"/>
              <a:t>できている</a:t>
            </a:r>
            <a:endParaRPr kumimoji="1" lang="en-US" altLang="ja-JP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・ </a:t>
            </a:r>
            <a:r>
              <a:rPr kumimoji="1" lang="ja-JP" altLang="en-US" sz="1400" dirty="0" smtClean="0"/>
              <a:t>最終的には</a:t>
            </a:r>
            <a:r>
              <a:rPr kumimoji="1" lang="en-US" altLang="ja-JP" sz="1400" dirty="0" smtClean="0"/>
              <a:t>Case-Vacuum</a:t>
            </a:r>
            <a:r>
              <a:rPr kumimoji="1" lang="ja-JP" altLang="en-US" sz="1400" dirty="0" smtClean="0"/>
              <a:t>が</a:t>
            </a:r>
            <a:r>
              <a:rPr kumimoji="1" lang="ja-JP" altLang="en-US" sz="1400" dirty="0" smtClean="0"/>
              <a:t>早く充填</a:t>
            </a:r>
            <a:r>
              <a:rPr kumimoji="1" lang="ja-JP" altLang="en-US" sz="1400" dirty="0" smtClean="0"/>
              <a:t>されている。初期段階には</a:t>
            </a:r>
            <a:r>
              <a:rPr kumimoji="1" lang="en-US" altLang="ja-JP" sz="1400" dirty="0" smtClean="0"/>
              <a:t>Case-Air</a:t>
            </a:r>
            <a:r>
              <a:rPr kumimoji="1" lang="ja-JP" altLang="en-US" sz="1400" dirty="0" smtClean="0"/>
              <a:t>の方が粒子数大。</a:t>
            </a:r>
            <a:endParaRPr kumimoji="1" lang="en-US" altLang="ja-JP" sz="1400" u="heavy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4037633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sz="2000" dirty="0"/>
              <a:t>-&gt; </a:t>
            </a:r>
            <a:r>
              <a:rPr kumimoji="1" lang="en-US" altLang="ja-JP" sz="2000" dirty="0" smtClean="0"/>
              <a:t>Case-Air</a:t>
            </a:r>
            <a:r>
              <a:rPr kumimoji="1" lang="ja-JP" altLang="en-US" sz="2000" dirty="0" smtClean="0"/>
              <a:t>では、ブロックが原因で途中から流れ込み</a:t>
            </a:r>
            <a:r>
              <a:rPr kumimoji="1" lang="ja-JP" altLang="en-US" sz="2000" dirty="0" smtClean="0"/>
              <a:t>が進まないから</a:t>
            </a:r>
            <a:endParaRPr kumimoji="1" lang="en-US" altLang="ja-JP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2752073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sz="2000" dirty="0" smtClean="0"/>
              <a:t>-&gt; </a:t>
            </a:r>
            <a:r>
              <a:rPr kumimoji="1" lang="en-US" altLang="ja-JP" sz="2000" dirty="0" smtClean="0">
                <a:solidFill>
                  <a:srgbClr val="C00000"/>
                </a:solidFill>
              </a:rPr>
              <a:t>Case-Air</a:t>
            </a:r>
            <a:r>
              <a:rPr kumimoji="1" lang="ja-JP" altLang="en-US" sz="2000" dirty="0" smtClean="0"/>
              <a:t>では</a:t>
            </a:r>
            <a:r>
              <a:rPr kumimoji="1" lang="en-US" altLang="ja-JP" sz="2000" dirty="0" smtClean="0"/>
              <a:t>Die</a:t>
            </a:r>
            <a:r>
              <a:rPr kumimoji="1" lang="ja-JP" altLang="en-US" sz="2000" dirty="0" smtClean="0"/>
              <a:t>内に</a:t>
            </a:r>
            <a:r>
              <a:rPr kumimoji="1" lang="ja-JP" altLang="en-US" sz="2000" dirty="0" smtClean="0">
                <a:solidFill>
                  <a:srgbClr val="C00000"/>
                </a:solidFill>
              </a:rPr>
              <a:t>気泡がたまり</a:t>
            </a:r>
            <a:r>
              <a:rPr kumimoji="1" lang="ja-JP" altLang="en-US" sz="2000" dirty="0" smtClean="0"/>
              <a:t>、粒子の流入が</a:t>
            </a:r>
            <a:r>
              <a:rPr kumimoji="1" lang="ja-JP" altLang="en-US" sz="2000" dirty="0" smtClean="0">
                <a:solidFill>
                  <a:srgbClr val="C00000"/>
                </a:solidFill>
              </a:rPr>
              <a:t>ブロック</a:t>
            </a:r>
            <a:r>
              <a:rPr kumimoji="1" lang="ja-JP" altLang="en-US" sz="2000" dirty="0" smtClean="0"/>
              <a:t>される</a:t>
            </a:r>
            <a:endParaRPr kumimoji="1" lang="en-US" altLang="ja-JP" sz="20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3360" y="5014428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・ </a:t>
            </a:r>
            <a:r>
              <a:rPr kumimoji="1" lang="en-US" altLang="ja-JP" sz="1400" dirty="0" smtClean="0"/>
              <a:t>Case-Vacuum</a:t>
            </a:r>
            <a:r>
              <a:rPr kumimoji="1" lang="ja-JP" altLang="en-US" sz="1400" dirty="0" smtClean="0"/>
              <a:t>の方がバランスよく充填</a:t>
            </a:r>
            <a:r>
              <a:rPr kumimoji="1" lang="ja-JP" altLang="en-US" sz="1400" dirty="0" smtClean="0"/>
              <a:t>できている</a:t>
            </a:r>
            <a:endParaRPr kumimoji="1" lang="en-US" altLang="ja-JP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3360" y="5383760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sz="2000" dirty="0"/>
              <a:t>-&gt; </a:t>
            </a:r>
            <a:r>
              <a:rPr kumimoji="1" lang="ja-JP" altLang="en-US" sz="2000" dirty="0" smtClean="0"/>
              <a:t>下層粒子がブロックされることなく流れ込み続けるから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429447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 smtClean="0">
                <a:latin typeface="+mj-lt"/>
              </a:rPr>
              <a:t>Density Comparison</a:t>
            </a:r>
            <a:endParaRPr kumimoji="1" lang="ja-JP" alt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9725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kumimoji="1" lang="en-US" altLang="ja-JP" dirty="0"/>
              <a:t>Vacuum vs </a:t>
            </a:r>
            <a:r>
              <a:rPr kumimoji="1" lang="en-US" altLang="ja-JP" dirty="0" smtClean="0"/>
              <a:t>Air</a:t>
            </a:r>
            <a:endParaRPr lang="ko-KR" altLang="en-US" dirty="0">
              <a:latin typeface="+mj-lt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98089"/>
              </p:ext>
            </p:extLst>
          </p:nvPr>
        </p:nvGraphicFramePr>
        <p:xfrm>
          <a:off x="613042" y="3356992"/>
          <a:ext cx="7917916" cy="966316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9427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4742"/>
              </a:tblGrid>
              <a:tr h="432048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Case-1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Caes-2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Case-3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4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Particle Density</a:t>
                      </a:r>
                      <a:r>
                        <a:rPr lang="en-US" sz="11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[</a:t>
                      </a:r>
                      <a:r>
                        <a:rPr lang="en-US" altLang="ja-JP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kg/m</a:t>
                      </a:r>
                      <a:r>
                        <a:rPr lang="en-US" altLang="ja-JP" sz="1100" b="1" u="none" strike="noStrike" baseline="300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11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1500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 smtClean="0">
                          <a:effectLst/>
                        </a:rPr>
                        <a:t>3000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4500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520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Vacuum vs </a:t>
            </a:r>
            <a:r>
              <a:rPr kumimoji="1" lang="en-US" altLang="ja-JP" dirty="0" smtClean="0"/>
              <a:t>Air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68810" y="5243591"/>
            <a:ext cx="280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Case-Vacuum</a:t>
            </a:r>
            <a:endParaRPr kumimoji="1" lang="en-US" altLang="ja-JP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44008" y="5243590"/>
            <a:ext cx="280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Case-Air</a:t>
            </a:r>
            <a:endParaRPr kumimoji="1" lang="en-US" altLang="ja-JP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Movie</a:t>
            </a:r>
            <a:endParaRPr kumimoji="1" lang="en-US" altLang="ja-JP" u="sng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17551" y="6021288"/>
            <a:ext cx="73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uFill>
                  <a:solidFill>
                    <a:srgbClr val="FF0000"/>
                  </a:solidFill>
                </a:uFill>
              </a:rPr>
              <a:t>-&gt; Case-Vacuum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の方が早く充填される。</a:t>
            </a:r>
            <a:endParaRPr kumimoji="1" lang="en-US" altLang="ja-JP" dirty="0"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5410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Vacuum vs </a:t>
            </a:r>
            <a:r>
              <a:rPr kumimoji="1" lang="en-US" altLang="ja-JP" dirty="0" smtClean="0"/>
              <a:t>Air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68810" y="5243591"/>
            <a:ext cx="280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Case-Vacuum</a:t>
            </a:r>
            <a:endParaRPr kumimoji="1" lang="en-US" altLang="ja-JP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44008" y="5243590"/>
            <a:ext cx="280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Case-Air</a:t>
            </a:r>
            <a:endParaRPr kumimoji="1" lang="en-US" altLang="ja-JP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Movie-void fraction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17551" y="6021288"/>
            <a:ext cx="73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uFill>
                  <a:solidFill>
                    <a:srgbClr val="FF0000"/>
                  </a:solidFill>
                </a:uFill>
              </a:rPr>
              <a:t>-&gt; Case-Vacuum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の方が早く充填される。</a:t>
            </a:r>
            <a:endParaRPr kumimoji="1" lang="en-US" altLang="ja-JP" dirty="0"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08258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94300" y="5345686"/>
            <a:ext cx="280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Case-Vacuum</a:t>
            </a:r>
            <a:endParaRPr kumimoji="1" lang="en-US" altLang="ja-JP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44008" y="5345686"/>
            <a:ext cx="280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Case-Air</a:t>
            </a:r>
            <a:endParaRPr kumimoji="1"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u="sng" dirty="0" smtClean="0"/>
              <a:t>Movie – void fraction</a:t>
            </a:r>
            <a:endParaRPr kumimoji="1" lang="en-US" altLang="ja-JP" u="sng" dirty="0"/>
          </a:p>
        </p:txBody>
      </p:sp>
    </p:spTree>
    <p:extLst>
      <p:ext uri="{BB962C8B-B14F-4D97-AF65-F5344CB8AC3E}">
        <p14:creationId xmlns:p14="http://schemas.microsoft.com/office/powerpoint/2010/main" val="207175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Layer</a:t>
            </a:r>
          </a:p>
        </p:txBody>
      </p:sp>
      <p:graphicFrame>
        <p:nvGraphicFramePr>
          <p:cNvPr id="9" name="グラフ 8"/>
          <p:cNvGraphicFramePr>
            <a:graphicFrameLocks/>
          </p:cNvGraphicFramePr>
          <p:nvPr>
            <p:extLst/>
          </p:nvPr>
        </p:nvGraphicFramePr>
        <p:xfrm>
          <a:off x="1153604" y="1628800"/>
          <a:ext cx="6836792" cy="4201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703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99DAB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768" y="2852936"/>
            <a:ext cx="4053136" cy="964703"/>
          </a:xfrm>
        </p:spPr>
        <p:txBody>
          <a:bodyPr/>
          <a:lstStyle/>
          <a:p>
            <a:pPr algn="ctr"/>
            <a:r>
              <a:rPr kumimoji="1" lang="en-US" altLang="ja-JP" sz="6000" dirty="0">
                <a:latin typeface="+mj-lt"/>
              </a:rPr>
              <a:t>Parameters</a:t>
            </a:r>
            <a:endParaRPr kumimoji="1" lang="ja-JP" altLang="en-US" sz="6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4169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9" y="2668968"/>
            <a:ext cx="1849297" cy="21134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9" y="2655991"/>
            <a:ext cx="1860652" cy="2126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91" y="2655991"/>
            <a:ext cx="1852070" cy="2116652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/>
          </p:nvPr>
        </p:nvGraphicFramePr>
        <p:xfrm>
          <a:off x="2317984" y="2060848"/>
          <a:ext cx="5835690" cy="492908"/>
        </p:xfrm>
        <a:graphic>
          <a:graphicData uri="http://schemas.openxmlformats.org/drawingml/2006/table">
            <a:tbl>
              <a:tblPr/>
              <a:tblGrid>
                <a:gridCol w="19452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52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52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64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Suction velocity [mm/s]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9"/>
          <p:cNvGraphicFramePr>
            <a:graphicFrameLocks noGrp="1"/>
          </p:cNvGraphicFramePr>
          <p:nvPr>
            <p:extLst/>
          </p:nvPr>
        </p:nvGraphicFramePr>
        <p:xfrm>
          <a:off x="1362196" y="5977766"/>
          <a:ext cx="6810204" cy="358140"/>
        </p:xfrm>
        <a:graphic>
          <a:graphicData uri="http://schemas.openxmlformats.org/drawingml/2006/table">
            <a:tbl>
              <a:tblPr/>
              <a:tblGrid>
                <a:gridCol w="9775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142124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145045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1" name="図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8" y="2307302"/>
            <a:ext cx="1213548" cy="1386912"/>
          </a:xfrm>
          <a:prstGeom prst="rect">
            <a:avLst/>
          </a:prstGeom>
        </p:spPr>
      </p:pic>
      <p:cxnSp>
        <p:nvCxnSpPr>
          <p:cNvPr id="32" name="直線矢印コネクタ 31"/>
          <p:cNvCxnSpPr>
            <a:stCxn id="33" idx="2"/>
          </p:cNvCxnSpPr>
          <p:nvPr/>
        </p:nvCxnSpPr>
        <p:spPr>
          <a:xfrm flipH="1">
            <a:off x="1181722" y="1993931"/>
            <a:ext cx="162058" cy="1006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/>
              <a:t>Number of </a:t>
            </a:r>
            <a:r>
              <a:rPr kumimoji="1" lang="en-US" altLang="ja-JP" u="sng" dirty="0" smtClean="0"/>
              <a:t>particles</a:t>
            </a:r>
            <a:endParaRPr kumimoji="1" lang="en-US" altLang="ja-JP" u="sng" dirty="0"/>
          </a:p>
          <a:p>
            <a:pPr algn="ctr"/>
            <a:r>
              <a:rPr kumimoji="1" lang="en-US" altLang="ja-JP" u="sng" dirty="0"/>
              <a:t>in the </a:t>
            </a:r>
            <a:r>
              <a:rPr kumimoji="1" lang="en-US" altLang="ja-JP" u="sng" dirty="0" smtClean="0"/>
              <a:t>Die</a:t>
            </a:r>
            <a:endParaRPr kumimoji="1" lang="en-US" altLang="ja-JP" u="sng" dirty="0"/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/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42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3507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37447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28765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30653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25159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20129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23974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60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Velocity – Die</a:t>
            </a:r>
            <a:r>
              <a:rPr kumimoji="1" lang="ja-JP" altLang="en-US"/>
              <a:t>内部の粒子数</a:t>
            </a:r>
            <a:endParaRPr kumimoji="1" lang="en-US" altLang="ja-JP" dirty="0"/>
          </a:p>
        </p:txBody>
      </p:sp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xmlns="" id="{CE328C13-7CB1-DB4C-9E12-49119544EAA9}"/>
              </a:ext>
            </a:extLst>
          </p:cNvPr>
          <p:cNvGraphicFramePr/>
          <p:nvPr>
            <p:extLst/>
          </p:nvPr>
        </p:nvGraphicFramePr>
        <p:xfrm>
          <a:off x="1524000" y="1930549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251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Physical </a:t>
            </a:r>
            <a:r>
              <a:rPr lang="en-US" altLang="ko-KR" dirty="0"/>
              <a:t>properties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837267"/>
                  </p:ext>
                </p:extLst>
              </p:nvPr>
            </p:nvGraphicFramePr>
            <p:xfrm>
              <a:off x="683568" y="1556792"/>
              <a:ext cx="7488832" cy="4223532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 xmlns:m="http://schemas.openxmlformats.org/officeDocument/2006/math">
                              <m:r>
                                <a:rPr lang="en-US" altLang="ja-JP" sz="1100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1.8×</m:t>
                              </m:r>
                              <m:sSup>
                                <m:sSupPr>
                                  <m:ctrlPr>
                                    <a:rPr lang="en-US" altLang="ja-JP" sz="11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ja-JP" sz="1100" u="none" strike="noStrike" dirty="0">
                              <a:effectLst/>
                            </a:rPr>
                            <a:t> [Pa</a:t>
                          </a:r>
                          <a:r>
                            <a:rPr lang="ja-JP" altLang="en-US" sz="1100" u="none" strike="noStrike" dirty="0">
                              <a:effectLst/>
                            </a:rPr>
                            <a:t>・</a:t>
                          </a:r>
                          <a:r>
                            <a:rPr lang="en-US" altLang="ja-JP" sz="1100" u="none" strike="noStrike" dirty="0">
                              <a:effectLst/>
                            </a:rPr>
                            <a:t>s]</a:t>
                          </a:r>
                          <a:endParaRPr lang="en-US" altLang="ja-JP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>
                              <a:effectLst/>
                            </a:rPr>
                            <a:t>friciton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837267"/>
                  </p:ext>
                </p:extLst>
              </p:nvPr>
            </p:nvGraphicFramePr>
            <p:xfrm>
              <a:off x="683568" y="1556792"/>
              <a:ext cx="7488832" cy="4223532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00339" t="-102381" b="-59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>
                              <a:effectLst/>
                            </a:rPr>
                            <a:t>friciton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Calculation </a:t>
            </a:r>
            <a:r>
              <a:rPr lang="en-US" altLang="ko-KR" dirty="0"/>
              <a:t>conditions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30481"/>
              </p:ext>
            </p:extLst>
          </p:nvPr>
        </p:nvGraphicFramePr>
        <p:xfrm>
          <a:off x="611560" y="1844824"/>
          <a:ext cx="7920880" cy="2756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Original</a:t>
                      </a:r>
                      <a:r>
                        <a:rPr lang="en-US" sz="1100" u="none" strike="noStrike" baseline="0" dirty="0">
                          <a:effectLst/>
                          <a:latin typeface="+mn-lt"/>
                        </a:rPr>
                        <a:t> particle 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Calculated particle size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Coarse grain ratio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1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Number of particles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500000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Mono-dispersed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Grid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0.5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[mm]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Calculation 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0.2</a:t>
                      </a: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[s]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Suction velocity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300 [mm/s]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21272820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36129"/>
              </p:ext>
            </p:extLst>
          </p:nvPr>
        </p:nvGraphicFramePr>
        <p:xfrm>
          <a:off x="611560" y="4857138"/>
          <a:ext cx="7920880" cy="969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Courant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0.2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Iteration limit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Inverse of sound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0.1 [mm/s]</a:t>
                      </a: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88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Object </a:t>
            </a:r>
            <a:r>
              <a:rPr lang="en-US" altLang="ko-KR" dirty="0"/>
              <a:t>size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546304" cy="4909728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>
            <a:off x="3491880" y="2155806"/>
            <a:ext cx="144016" cy="1851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4355976" y="1988840"/>
            <a:ext cx="360040" cy="2880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3591671" y="2562454"/>
            <a:ext cx="1440160" cy="2904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4860032" y="4089490"/>
            <a:ext cx="10017" cy="6615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4211960" y="5517232"/>
            <a:ext cx="324036" cy="1440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3995936" y="4122209"/>
            <a:ext cx="94878" cy="13230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4716016" y="5445224"/>
            <a:ext cx="216024" cy="2160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244344" y="197162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131731" y="243934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15555" y="462788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865040" y="434149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131731" y="558924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202959" y="295855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50</a:t>
            </a:r>
            <a:endParaRPr kumimoji="1" lang="ja-JP" altLang="en-US" sz="10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824028" y="552731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012160" y="5773540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[mm]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6952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 smtClean="0">
                <a:latin typeface="+mj-lt"/>
              </a:rPr>
              <a:t>Vacuum vs Air</a:t>
            </a:r>
            <a:endParaRPr kumimoji="1" lang="ja-JP" alt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29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kumimoji="1" lang="en-US" altLang="ja-JP" dirty="0"/>
              <a:t>Vacuum vs </a:t>
            </a:r>
            <a:r>
              <a:rPr kumimoji="1" lang="en-US" altLang="ja-JP" dirty="0" smtClean="0"/>
              <a:t>Air</a:t>
            </a:r>
            <a:endParaRPr lang="ko-KR" altLang="en-US" dirty="0">
              <a:latin typeface="+mj-lt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967854"/>
              </p:ext>
            </p:extLst>
          </p:nvPr>
        </p:nvGraphicFramePr>
        <p:xfrm>
          <a:off x="613042" y="3356992"/>
          <a:ext cx="7917916" cy="1110332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053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415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228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Case-Vacuum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Case-Vacuum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4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Analytic</a:t>
                      </a:r>
                      <a:r>
                        <a:rPr lang="en-US" sz="1100" b="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Model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DEM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 smtClean="0">
                          <a:effectLst/>
                        </a:rPr>
                        <a:t>DEM-CFD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71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Vacuum vs </a:t>
            </a:r>
            <a:r>
              <a:rPr kumimoji="1" lang="en-US" altLang="ja-JP" dirty="0" smtClean="0"/>
              <a:t>Air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68810" y="5243591"/>
            <a:ext cx="280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Case-Vacuum</a:t>
            </a:r>
            <a:endParaRPr kumimoji="1" lang="en-US" altLang="ja-JP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44008" y="5243590"/>
            <a:ext cx="280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Case-Air</a:t>
            </a:r>
            <a:endParaRPr kumimoji="1" lang="en-US" altLang="ja-JP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Movie</a:t>
            </a:r>
            <a:endParaRPr kumimoji="1" lang="en-US" altLang="ja-JP" u="sng" dirty="0"/>
          </a:p>
        </p:txBody>
      </p:sp>
      <p:pic>
        <p:nvPicPr>
          <p:cNvPr id="3" name="vacuum vs ai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960426" y="1710100"/>
            <a:ext cx="5223148" cy="3482099"/>
          </a:xfrm>
          <a:prstGeom prst="rect">
            <a:avLst/>
          </a:prstGeom>
          <a:ln w="19050">
            <a:solidFill>
              <a:srgbClr val="99DABA"/>
            </a:solidFill>
          </a:ln>
        </p:spPr>
      </p:pic>
      <p:sp>
        <p:nvSpPr>
          <p:cNvPr id="12" name="テキスト ボックス 11"/>
          <p:cNvSpPr txBox="1"/>
          <p:nvPr/>
        </p:nvSpPr>
        <p:spPr>
          <a:xfrm>
            <a:off x="1115616" y="5733256"/>
            <a:ext cx="73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uFill>
                  <a:solidFill>
                    <a:srgbClr val="FF0000"/>
                  </a:solidFill>
                </a:uFill>
              </a:rPr>
              <a:t>-&gt; Case-Vacuum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の方が早く充填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され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てい</a:t>
            </a:r>
            <a:r>
              <a:rPr kumimoji="1" lang="ja-JP" altLang="en-US" dirty="0">
                <a:uFill>
                  <a:solidFill>
                    <a:srgbClr val="FF0000"/>
                  </a:solidFill>
                </a:uFill>
              </a:rPr>
              <a:t>る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。</a:t>
            </a:r>
            <a:endParaRPr kumimoji="1"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5616" y="6102588"/>
            <a:ext cx="73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uFill>
                  <a:solidFill>
                    <a:srgbClr val="FF0000"/>
                  </a:solidFill>
                </a:uFill>
              </a:rPr>
              <a:t>-&gt; 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初期</a:t>
            </a:r>
            <a:r>
              <a:rPr kumimoji="1" lang="ja-JP" altLang="en-US" dirty="0">
                <a:uFill>
                  <a:solidFill>
                    <a:srgbClr val="FF0000"/>
                  </a:solidFill>
                </a:uFill>
              </a:rPr>
              <a:t>段階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では</a:t>
            </a:r>
            <a:r>
              <a:rPr kumimoji="1" lang="en-US" altLang="ja-JP" dirty="0" smtClean="0">
                <a:uFill>
                  <a:solidFill>
                    <a:srgbClr val="FF0000"/>
                  </a:solidFill>
                </a:uFill>
              </a:rPr>
              <a:t>Case-Air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の方が粒子が流れ込んでいる？</a:t>
            </a:r>
            <a:endParaRPr kumimoji="1" lang="en-US" altLang="ja-JP" dirty="0"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26243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 smtClean="0"/>
              <a:t>Vacuum </a:t>
            </a:r>
            <a:r>
              <a:rPr kumimoji="1" lang="en-US" altLang="ja-JP" dirty="0"/>
              <a:t>vs Air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Velocity – Die</a:t>
            </a:r>
            <a:r>
              <a:rPr kumimoji="1" lang="ja-JP" altLang="en-US"/>
              <a:t>内部の粒子数</a:t>
            </a:r>
            <a:endParaRPr kumimoji="1" lang="en-US" altLang="ja-JP" dirty="0"/>
          </a:p>
        </p:txBody>
      </p:sp>
      <p:sp>
        <p:nvSpPr>
          <p:cNvPr id="5" name="円/楕円 4"/>
          <p:cNvSpPr/>
          <p:nvPr/>
        </p:nvSpPr>
        <p:spPr>
          <a:xfrm>
            <a:off x="1907704" y="3944800"/>
            <a:ext cx="1728192" cy="1883952"/>
          </a:xfrm>
          <a:prstGeom prst="ellipse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15616" y="6102588"/>
            <a:ext cx="73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uFill>
                  <a:solidFill>
                    <a:srgbClr val="FF0000"/>
                  </a:solidFill>
                </a:uFill>
              </a:rPr>
              <a:t>-&gt; 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初期</a:t>
            </a:r>
            <a:r>
              <a:rPr kumimoji="1" lang="ja-JP" altLang="en-US" dirty="0">
                <a:uFill>
                  <a:solidFill>
                    <a:srgbClr val="FF0000"/>
                  </a:solidFill>
                </a:uFill>
              </a:rPr>
              <a:t>段階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では</a:t>
            </a:r>
            <a:r>
              <a:rPr kumimoji="1" lang="en-US" altLang="ja-JP" dirty="0" smtClean="0">
                <a:uFill>
                  <a:solidFill>
                    <a:srgbClr val="FF0000"/>
                  </a:solidFill>
                </a:uFill>
              </a:rPr>
              <a:t>Case-Air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の方が粒子が流れ込んでいる</a:t>
            </a:r>
            <a:endParaRPr kumimoji="1"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graphicFrame>
        <p:nvGraphicFramePr>
          <p:cNvPr id="11" name="グラフ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9822811"/>
              </p:ext>
            </p:extLst>
          </p:nvPr>
        </p:nvGraphicFramePr>
        <p:xfrm>
          <a:off x="1115616" y="1928576"/>
          <a:ext cx="6408711" cy="3844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0580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15988</TotalTime>
  <Words>518</Words>
  <Application>Microsoft Office PowerPoint</Application>
  <PresentationFormat>画面に合わせる (4:3)</PresentationFormat>
  <Paragraphs>187</Paragraphs>
  <Slides>21</Slides>
  <Notes>4</Notes>
  <HiddenSlides>3</HiddenSlides>
  <MMClips>1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21</vt:i4>
      </vt:variant>
    </vt:vector>
  </HeadingPairs>
  <TitlesOfParts>
    <vt:vector size="29" baseType="lpstr">
      <vt:lpstr>맑은 고딕</vt:lpstr>
      <vt:lpstr>ＭＳ Ｐゴシック</vt:lpstr>
      <vt:lpstr>メイリオ</vt:lpstr>
      <vt:lpstr>Arial</vt:lpstr>
      <vt:lpstr>Calibri</vt:lpstr>
      <vt:lpstr>Cambria Math</vt:lpstr>
      <vt:lpstr>Office Theme</vt:lpstr>
      <vt:lpstr>Custom Design</vt:lpstr>
      <vt:lpstr>PowerPoint プレゼンテーション</vt:lpstr>
      <vt:lpstr>PowerPoint プレゼンテーション</vt:lpstr>
      <vt:lpstr> Physical properties</vt:lpstr>
      <vt:lpstr> Calculation conditions</vt:lpstr>
      <vt:lpstr> Object size</vt:lpstr>
      <vt:lpstr>PowerPoint プレゼンテーション</vt:lpstr>
      <vt:lpstr> Vacuum vs Air</vt:lpstr>
      <vt:lpstr> Vacuum vs Air</vt:lpstr>
      <vt:lpstr> Vacuum vs Air</vt:lpstr>
      <vt:lpstr> Vacuum vs Air</vt:lpstr>
      <vt:lpstr> Vacuum vs Air</vt:lpstr>
      <vt:lpstr> Vacuum vs Air</vt:lpstr>
      <vt:lpstr> Vacuum vs Air</vt:lpstr>
      <vt:lpstr>PowerPoint プレゼンテーション</vt:lpstr>
      <vt:lpstr> Vacuum vs Air</vt:lpstr>
      <vt:lpstr> Vacuum vs Air</vt:lpstr>
      <vt:lpstr> Vacuum vs Air</vt:lpstr>
      <vt:lpstr> </vt:lpstr>
      <vt:lpstr>PowerPoint プレゼンテーション</vt:lpstr>
      <vt:lpstr>PowerPoint プレゼンテーション</vt:lpstr>
      <vt:lpstr>PowerPoint プレゼンテーション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Yoshida</cp:lastModifiedBy>
  <cp:revision>323</cp:revision>
  <cp:lastPrinted>2018-09-28T07:31:10Z</cp:lastPrinted>
  <dcterms:created xsi:type="dcterms:W3CDTF">2014-04-01T16:35:38Z</dcterms:created>
  <dcterms:modified xsi:type="dcterms:W3CDTF">2018-10-09T03:10:46Z</dcterms:modified>
</cp:coreProperties>
</file>