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8"/>
  </p:handoutMasterIdLst>
  <p:sldIdLst>
    <p:sldId id="284" r:id="rId2"/>
    <p:sldId id="283" r:id="rId3"/>
    <p:sldId id="258" r:id="rId4"/>
    <p:sldId id="285" r:id="rId5"/>
    <p:sldId id="282" r:id="rId6"/>
    <p:sldId id="274" r:id="rId7"/>
    <p:sldId id="276" r:id="rId8"/>
    <p:sldId id="273" r:id="rId9"/>
    <p:sldId id="286" r:id="rId10"/>
    <p:sldId id="269" r:id="rId11"/>
    <p:sldId id="281" r:id="rId12"/>
    <p:sldId id="262" r:id="rId13"/>
    <p:sldId id="278" r:id="rId14"/>
    <p:sldId id="279" r:id="rId15"/>
    <p:sldId id="277" r:id="rId16"/>
    <p:sldId id="271" r:id="rId17"/>
  </p:sldIdLst>
  <p:sldSz cx="6858000" cy="9906000" type="A4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>
      <p:cViewPr varScale="1">
        <p:scale>
          <a:sx n="78" d="100"/>
          <a:sy n="78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BC990-631B-44C0-9708-8FFAA36D913C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9CABF-9E65-482E-9EA5-0EF8ED059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3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2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7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2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3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9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18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1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5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02C1514-DB19-C840-B74D-7CF67DCBC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3" t="24973" r="22614" b="11506"/>
          <a:stretch/>
        </p:blipFill>
        <p:spPr>
          <a:xfrm>
            <a:off x="1292352" y="2523744"/>
            <a:ext cx="3938016" cy="382828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98435" y="7045444"/>
            <a:ext cx="596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Schematic diagram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02C1514-DB19-C840-B74D-7CF67DCBC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9" t="89505" r="5216" b="3819"/>
          <a:stretch/>
        </p:blipFill>
        <p:spPr>
          <a:xfrm>
            <a:off x="4035552" y="5949696"/>
            <a:ext cx="1194816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6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黒い背景と白い文字&#10;&#10;自動的に生成された説明">
            <a:extLst>
              <a:ext uri="{FF2B5EF4-FFF2-40B4-BE49-F238E27FC236}">
                <a16:creationId xmlns:a16="http://schemas.microsoft.com/office/drawing/2014/main" id="{A6B30339-3539-43C7-A1D1-6A2728E5E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612"/>
            <a:ext cx="6858000" cy="6858000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Powder distribution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3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Number of particles in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2DF5117-AD75-4FB9-9976-98C5F97EA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359710"/>
            <a:ext cx="54006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1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Filling time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7403" y="8608158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Flux of powder into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0" y="840869"/>
            <a:ext cx="4760260" cy="357649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8C353D0-9D14-4B21-B828-7F6B7D5FB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73" y="5031667"/>
            <a:ext cx="4760260" cy="357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ベッド が含まれている画像&#10;&#10;自動的に生成された説明">
            <a:extLst>
              <a:ext uri="{FF2B5EF4-FFF2-40B4-BE49-F238E27FC236}">
                <a16:creationId xmlns:a16="http://schemas.microsoft.com/office/drawing/2014/main" id="{4F8E8ABE-4257-4CE6-A410-B4133C4293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8" t="20606"/>
          <a:stretch/>
        </p:blipFill>
        <p:spPr>
          <a:xfrm>
            <a:off x="211403" y="1305587"/>
            <a:ext cx="5430983" cy="5444837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403657"/>
            <a:ext cx="1215615" cy="3039038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77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ベッド が含まれている画像&#10;&#10;自動的に生成された説明">
            <a:extLst>
              <a:ext uri="{FF2B5EF4-FFF2-40B4-BE49-F238E27FC236}">
                <a16:creationId xmlns:a16="http://schemas.microsoft.com/office/drawing/2014/main" id="{F7DC35E4-16C7-4F05-9B61-839B95392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3" t="22020"/>
          <a:stretch/>
        </p:blipFill>
        <p:spPr>
          <a:xfrm>
            <a:off x="97187" y="1402567"/>
            <a:ext cx="5545198" cy="534785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98" y="2625026"/>
            <a:ext cx="1312802" cy="3282005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14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19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27404" y="414691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Number of suctioned particles by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7403" y="8808186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Number of suctioned particles by pressure gradient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D89AC6F-1EBB-45A9-ABD7-C2F94D564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6" y="217378"/>
            <a:ext cx="5230152" cy="392953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D886433-ABAD-4E11-8088-EB8B6223B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6" y="4878654"/>
            <a:ext cx="5230152" cy="39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86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建物 が含まれている画像&#10;&#10;自動的に生成された説明">
            <a:extLst>
              <a:ext uri="{FF2B5EF4-FFF2-40B4-BE49-F238E27FC236}">
                <a16:creationId xmlns:a16="http://schemas.microsoft.com/office/drawing/2014/main" id="{6934E126-4A34-4D29-94E7-2AE093D7D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4"/>
          <a:stretch/>
        </p:blipFill>
        <p:spPr>
          <a:xfrm>
            <a:off x="387322" y="860612"/>
            <a:ext cx="5279052" cy="6858000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Air velocity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図 8" descr="文字と数字と文字の加工写真&#10;&#10;自動的に生成された説明">
            <a:extLst>
              <a:ext uri="{FF2B5EF4-FFF2-40B4-BE49-F238E27FC236}">
                <a16:creationId xmlns:a16="http://schemas.microsoft.com/office/drawing/2014/main" id="{4C5C4EBB-47A2-472A-AC95-5CAC9DC452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2239"/>
          <a:stretch/>
        </p:blipFill>
        <p:spPr>
          <a:xfrm>
            <a:off x="5666374" y="964133"/>
            <a:ext cx="820984" cy="3581115"/>
          </a:xfrm>
          <a:prstGeom prst="rect">
            <a:avLst/>
          </a:prstGeom>
        </p:spPr>
      </p:pic>
      <p:pic>
        <p:nvPicPr>
          <p:cNvPr id="11" name="図 10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F5C5E1C5-2596-4BE6-9168-94D23C13EE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2239"/>
          <a:stretch/>
        </p:blipFill>
        <p:spPr>
          <a:xfrm>
            <a:off x="5666374" y="4137497"/>
            <a:ext cx="820984" cy="358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4443"/>
            <a:ext cx="6858000" cy="385762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46645" y="6492068"/>
            <a:ext cx="596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SDF and IBM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3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53244"/>
              </p:ext>
            </p:extLst>
          </p:nvPr>
        </p:nvGraphicFramePr>
        <p:xfrm>
          <a:off x="1387849" y="1033649"/>
          <a:ext cx="4082302" cy="2010757"/>
        </p:xfrm>
        <a:graphic>
          <a:graphicData uri="http://schemas.openxmlformats.org/drawingml/2006/table">
            <a:tbl>
              <a:tblPr firstRow="1" firstCol="1" bandRow="1"/>
              <a:tblGrid>
                <a:gridCol w="221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4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Gas phase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1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Viscosity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1.8×10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-5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Pa</a:t>
                      </a: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Solid phase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1500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Spring constant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 N/m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restitution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0.9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friction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53568"/>
              </p:ext>
            </p:extLst>
          </p:nvPr>
        </p:nvGraphicFramePr>
        <p:xfrm>
          <a:off x="1387849" y="5497234"/>
          <a:ext cx="4082302" cy="1399148"/>
        </p:xfrm>
        <a:graphic>
          <a:graphicData uri="http://schemas.openxmlformats.org/drawingml/2006/table">
            <a:tbl>
              <a:tblPr firstRow="1" firstCol="1" bandRow="1"/>
              <a:tblGrid>
                <a:gridCol w="1891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Particle diameter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250 μm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Number of particles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500,000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Grid size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0.5 mm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Calculation time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0.24 s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40000" y="664317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Physical properties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0000" y="512790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2. Calculation conditions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2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D78ACA2-5CBA-4F9F-AB0B-911BF312D7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84" r="47742"/>
          <a:stretch/>
        </p:blipFill>
        <p:spPr>
          <a:xfrm>
            <a:off x="2222441" y="0"/>
            <a:ext cx="1735940" cy="3722966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C52666-0B8F-48E4-8C42-474BAACB4F7A}"/>
              </a:ext>
            </a:extLst>
          </p:cNvPr>
          <p:cNvSpPr/>
          <p:nvPr/>
        </p:nvSpPr>
        <p:spPr>
          <a:xfrm>
            <a:off x="671898" y="3722966"/>
            <a:ext cx="5514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ja-JP" dirty="0">
                <a:solidFill>
                  <a:srgbClr val="333333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Helvetica" panose="020B0604020202020204" pitchFamily="34" charset="0"/>
              </a:rPr>
              <a:t>図</a:t>
            </a:r>
            <a:r>
              <a:rPr lang="en-US" altLang="ja-JP" dirty="0">
                <a:solidFill>
                  <a:srgbClr val="333333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3. Case1</a:t>
            </a:r>
            <a:r>
              <a:rPr lang="ja-JP" altLang="ja-JP" dirty="0">
                <a:solidFill>
                  <a:srgbClr val="333333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Helvetica" panose="020B0604020202020204" pitchFamily="34" charset="0"/>
              </a:rPr>
              <a:t>における粒子配置のスナップショット（</a:t>
            </a:r>
            <a:r>
              <a:rPr lang="en-US" altLang="ja-JP" dirty="0">
                <a:solidFill>
                  <a:srgbClr val="333333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Case 1-2</a:t>
            </a:r>
            <a:r>
              <a:rPr lang="ja-JP" altLang="ja-JP" dirty="0">
                <a:solidFill>
                  <a:srgbClr val="333333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Helvetica" panose="020B0604020202020204" pitchFamily="34" charset="0"/>
              </a:rPr>
              <a:t>における下杵の降下速度：</a:t>
            </a:r>
            <a:r>
              <a:rPr lang="en-US" altLang="ja-JP" dirty="0">
                <a:solidFill>
                  <a:srgbClr val="333333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500 mm/s</a:t>
            </a:r>
            <a:r>
              <a:rPr lang="ja-JP" altLang="ja-JP" dirty="0">
                <a:solidFill>
                  <a:srgbClr val="333333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Helvetica" panose="020B0604020202020204" pitchFamily="34" charset="0"/>
              </a:rPr>
              <a:t>）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385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438F6544-E6E5-4957-AF7B-85B2100E5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7" y="0"/>
            <a:ext cx="5134895" cy="385796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7863893-8D8E-4C0D-8512-FE039B94A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19" y="4953000"/>
            <a:ext cx="5134895" cy="3857963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9D75105-FCBE-4311-8A23-845D3EC71ACF}"/>
              </a:ext>
            </a:extLst>
          </p:cNvPr>
          <p:cNvSpPr/>
          <p:nvPr/>
        </p:nvSpPr>
        <p:spPr>
          <a:xfrm>
            <a:off x="956819" y="3719464"/>
            <a:ext cx="4905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ja-JP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図</a:t>
            </a:r>
            <a:r>
              <a:rPr lang="en-US" altLang="ja-JP" dirty="0">
                <a:solidFill>
                  <a:srgbClr val="333333"/>
                </a:solidFill>
                <a:latin typeface="Helvetica" panose="020B0604020202020204" pitchFamily="34" charset="0"/>
                <a:cs typeface="ＭＳ Ｐゴシック" panose="020B0600070205080204" pitchFamily="50" charset="-128"/>
              </a:rPr>
              <a:t>4. </a:t>
            </a:r>
            <a:r>
              <a:rPr lang="ja-JP" altLang="ja-JP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金型領域における粒子数の時間変化</a:t>
            </a:r>
            <a:endParaRPr lang="ja-JP" altLang="ja-JP" sz="2400" dirty="0">
              <a:latin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1F05CDA-6EC4-4438-B4A2-A35159DEB655}"/>
              </a:ext>
            </a:extLst>
          </p:cNvPr>
          <p:cNvSpPr/>
          <p:nvPr/>
        </p:nvSpPr>
        <p:spPr>
          <a:xfrm>
            <a:off x="1043316" y="8626297"/>
            <a:ext cx="5246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ja-JP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図</a:t>
            </a:r>
            <a:r>
              <a:rPr lang="en-US" altLang="ja-JP" dirty="0">
                <a:solidFill>
                  <a:srgbClr val="333333"/>
                </a:solidFill>
                <a:latin typeface="Helvetica" panose="020B0604020202020204" pitchFamily="34" charset="0"/>
                <a:cs typeface="ＭＳ Ｐゴシック" panose="020B0600070205080204" pitchFamily="50" charset="-128"/>
              </a:rPr>
              <a:t>5. </a:t>
            </a:r>
            <a:r>
              <a:rPr lang="ja-JP" altLang="ja-JP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金型領域に対する流入フラックスの時間変化</a:t>
            </a:r>
            <a:endParaRPr lang="ja-JP" altLang="ja-JP" sz="2400" dirty="0">
              <a:latin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142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01206AC-489B-4199-988F-2A6C30D0B3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0" r="40000"/>
          <a:stretch/>
        </p:blipFill>
        <p:spPr>
          <a:xfrm>
            <a:off x="1108362" y="1240010"/>
            <a:ext cx="4114801" cy="5510412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CB1DA62-6198-42FB-AB0B-95054FB20FDC}"/>
              </a:ext>
            </a:extLst>
          </p:cNvPr>
          <p:cNvSpPr/>
          <p:nvPr/>
        </p:nvSpPr>
        <p:spPr>
          <a:xfrm>
            <a:off x="790832" y="6750422"/>
            <a:ext cx="5412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ja-JP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図</a:t>
            </a:r>
            <a:r>
              <a:rPr lang="en-US" altLang="ja-JP" dirty="0">
                <a:solidFill>
                  <a:srgbClr val="333333"/>
                </a:solidFill>
                <a:latin typeface="Helvetica" panose="020B0604020202020204" pitchFamily="34" charset="0"/>
                <a:cs typeface="ＭＳ Ｐゴシック" panose="020B0600070205080204" pitchFamily="50" charset="-128"/>
              </a:rPr>
              <a:t>6. </a:t>
            </a:r>
            <a:r>
              <a:rPr lang="ja-JP" altLang="ja-JP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充填の初期において粉末粒子に作用する流体抗力（図中の黒い実線は空隙率</a:t>
            </a:r>
            <a:r>
              <a:rPr lang="en-US" altLang="ja-JP" dirty="0">
                <a:solidFill>
                  <a:srgbClr val="333333"/>
                </a:solidFill>
                <a:latin typeface="Helvetica" panose="020B0604020202020204" pitchFamily="34" charset="0"/>
                <a:cs typeface="ＭＳ Ｐゴシック" panose="020B0600070205080204" pitchFamily="50" charset="-128"/>
              </a:rPr>
              <a:t>0.9</a:t>
            </a:r>
            <a:r>
              <a:rPr lang="ja-JP" altLang="ja-JP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の境界線を表す）</a:t>
            </a:r>
            <a:endParaRPr lang="ja-JP" altLang="ja-JP" sz="2400" dirty="0">
              <a:latin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705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E8C517F-DCA5-4706-BF9F-B6D90A3B8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0" r="40000"/>
          <a:stretch/>
        </p:blipFill>
        <p:spPr>
          <a:xfrm>
            <a:off x="1163782" y="1240011"/>
            <a:ext cx="4114801" cy="551041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63" y="2357255"/>
            <a:ext cx="1218286" cy="3045716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Number of suctioned particles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E8EFC33-0EC5-4183-9B0E-F99E89EB2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67" y="121698"/>
            <a:ext cx="5717466" cy="42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7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建物, アパート が含まれている画像&#10;&#10;自動的に生成された説明">
            <a:extLst>
              <a:ext uri="{FF2B5EF4-FFF2-40B4-BE49-F238E27FC236}">
                <a16:creationId xmlns:a16="http://schemas.microsoft.com/office/drawing/2014/main" id="{791828ED-79F9-4BA2-A8FA-3628AEED1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72" r="8181"/>
          <a:stretch/>
        </p:blipFill>
        <p:spPr>
          <a:xfrm>
            <a:off x="1780231" y="0"/>
            <a:ext cx="3297538" cy="400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4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</TotalTime>
  <Words>224</Words>
  <Application>Microsoft Office PowerPoint</Application>
  <PresentationFormat>A4 210 x 297 mm</PresentationFormat>
  <Paragraphs>43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5" baseType="lpstr">
      <vt:lpstr>ＭＳ Ｐゴシック</vt:lpstr>
      <vt:lpstr>ＭＳ 明朝</vt:lpstr>
      <vt:lpstr>游明朝</vt:lpstr>
      <vt:lpstr>Arial</vt:lpstr>
      <vt:lpstr>Calibri</vt:lpstr>
      <vt:lpstr>Calibri Light</vt:lpstr>
      <vt:lpstr>Helvetica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kosei</dc:creator>
  <cp:lastModifiedBy>kosei yoshida</cp:lastModifiedBy>
  <cp:revision>189</cp:revision>
  <dcterms:created xsi:type="dcterms:W3CDTF">2019-06-27T07:46:37Z</dcterms:created>
  <dcterms:modified xsi:type="dcterms:W3CDTF">2020-02-27T09:46:14Z</dcterms:modified>
</cp:coreProperties>
</file>